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2.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3.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4.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5.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7.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0.xml" ContentType="application/vnd.openxmlformats-officedocument.presentationml.notesSlide+xml"/>
  <Override PartName="/ppt/charts/chart9.xml" ContentType="application/vnd.openxmlformats-officedocument.drawingml.chart+xml"/>
  <Override PartName="/ppt/tags/tag98.xml" ContentType="application/vnd.openxmlformats-officedocument.presentationml.tags+xml"/>
  <Override PartName="/ppt/notesSlides/notesSlide11.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notesSlides/notesSlide12.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notesSlides/notesSlide13.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notesSlides/notesSlide14.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notesSlides/notesSlide15.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notesSlides/notesSlide16.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notesSlides/notesSlide17.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notesSlides/notesSlide18.xml" ContentType="application/vnd.openxmlformats-officedocument.presentationml.notesSlide+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notesSlides/notesSlide19.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20.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notesSlides/notesSlide21.xml" ContentType="application/vnd.openxmlformats-officedocument.presentationml.notesSlide+xml"/>
  <Override PartName="/ppt/charts/chart11.xml" ContentType="application/vnd.openxmlformats-officedocument.drawingml.chart+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notesSlides/notesSlide22.xml" ContentType="application/vnd.openxmlformats-officedocument.presentationml.notesSlide+xml"/>
  <Override PartName="/ppt/charts/chart12.xml" ContentType="application/vnd.openxmlformats-officedocument.drawingml.chart+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notesSlides/notesSlide23.xml" ContentType="application/vnd.openxmlformats-officedocument.presentationml.notesSlide+xml"/>
  <Override PartName="/ppt/charts/chart13.xml" ContentType="application/vnd.openxmlformats-officedocument.drawingml.chart+xml"/>
  <Override PartName="/ppt/drawings/drawing2.xml" ContentType="application/vnd.openxmlformats-officedocument.drawingml.chartshape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notesSlides/notesSlide24.xml" ContentType="application/vnd.openxmlformats-officedocument.presentationml.notesSlide+xml"/>
  <Override PartName="/ppt/tags/tag235.xml" ContentType="application/vnd.openxmlformats-officedocument.presentationml.tags+xml"/>
  <Override PartName="/ppt/tags/tag236.xml" ContentType="application/vnd.openxmlformats-officedocument.presentationml.tags+xml"/>
  <Override PartName="/ppt/notesSlides/notesSlide25.xml" ContentType="application/vnd.openxmlformats-officedocument.presentationml.notesSlide+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notesSlides/notesSlide26.xml" ContentType="application/vnd.openxmlformats-officedocument.presentationml.notesSlide+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notesSlides/notesSlide27.xml" ContentType="application/vnd.openxmlformats-officedocument.presentationml.notesSlide+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notesSlides/notesSlide28.xml" ContentType="application/vnd.openxmlformats-officedocument.presentationml.notesSlide+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notesSlides/notesSlide29.xml" ContentType="application/vnd.openxmlformats-officedocument.presentationml.notesSlide+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5" r:id="rId4"/>
  </p:sldMasterIdLst>
  <p:notesMasterIdLst>
    <p:notesMasterId r:id="rId78"/>
  </p:notesMasterIdLst>
  <p:handoutMasterIdLst>
    <p:handoutMasterId r:id="rId79"/>
  </p:handoutMasterIdLst>
  <p:sldIdLst>
    <p:sldId id="463" r:id="rId5"/>
    <p:sldId id="404" r:id="rId6"/>
    <p:sldId id="442" r:id="rId7"/>
    <p:sldId id="405" r:id="rId8"/>
    <p:sldId id="406" r:id="rId9"/>
    <p:sldId id="407" r:id="rId10"/>
    <p:sldId id="408" r:id="rId11"/>
    <p:sldId id="323" r:id="rId12"/>
    <p:sldId id="485" r:id="rId13"/>
    <p:sldId id="324" r:id="rId14"/>
    <p:sldId id="446" r:id="rId15"/>
    <p:sldId id="325" r:id="rId16"/>
    <p:sldId id="448" r:id="rId17"/>
    <p:sldId id="449" r:id="rId18"/>
    <p:sldId id="436" r:id="rId19"/>
    <p:sldId id="434" r:id="rId20"/>
    <p:sldId id="435" r:id="rId21"/>
    <p:sldId id="447" r:id="rId22"/>
    <p:sldId id="437" r:id="rId23"/>
    <p:sldId id="423" r:id="rId24"/>
    <p:sldId id="337" r:id="rId25"/>
    <p:sldId id="339" r:id="rId26"/>
    <p:sldId id="372" r:id="rId27"/>
    <p:sldId id="374" r:id="rId28"/>
    <p:sldId id="344" r:id="rId29"/>
    <p:sldId id="424" r:id="rId30"/>
    <p:sldId id="371" r:id="rId31"/>
    <p:sldId id="345" r:id="rId32"/>
    <p:sldId id="390" r:id="rId33"/>
    <p:sldId id="347" r:id="rId34"/>
    <p:sldId id="349" r:id="rId35"/>
    <p:sldId id="350" r:id="rId36"/>
    <p:sldId id="425" r:id="rId37"/>
    <p:sldId id="428" r:id="rId38"/>
    <p:sldId id="357" r:id="rId39"/>
    <p:sldId id="358" r:id="rId40"/>
    <p:sldId id="487" r:id="rId41"/>
    <p:sldId id="484" r:id="rId42"/>
    <p:sldId id="452" r:id="rId43"/>
    <p:sldId id="451" r:id="rId44"/>
    <p:sldId id="381" r:id="rId45"/>
    <p:sldId id="488" r:id="rId46"/>
    <p:sldId id="478" r:id="rId47"/>
    <p:sldId id="480" r:id="rId48"/>
    <p:sldId id="481" r:id="rId49"/>
    <p:sldId id="482" r:id="rId50"/>
    <p:sldId id="483" r:id="rId51"/>
    <p:sldId id="477" r:id="rId52"/>
    <p:sldId id="494" r:id="rId53"/>
    <p:sldId id="489" r:id="rId54"/>
    <p:sldId id="439" r:id="rId55"/>
    <p:sldId id="490" r:id="rId56"/>
    <p:sldId id="491" r:id="rId57"/>
    <p:sldId id="459" r:id="rId58"/>
    <p:sldId id="460" r:id="rId59"/>
    <p:sldId id="461" r:id="rId60"/>
    <p:sldId id="462" r:id="rId61"/>
    <p:sldId id="458" r:id="rId62"/>
    <p:sldId id="457" r:id="rId63"/>
    <p:sldId id="450" r:id="rId64"/>
    <p:sldId id="466" r:id="rId65"/>
    <p:sldId id="467" r:id="rId66"/>
    <p:sldId id="468" r:id="rId67"/>
    <p:sldId id="473" r:id="rId68"/>
    <p:sldId id="474" r:id="rId69"/>
    <p:sldId id="475" r:id="rId70"/>
    <p:sldId id="383" r:id="rId71"/>
    <p:sldId id="486" r:id="rId72"/>
    <p:sldId id="453" r:id="rId73"/>
    <p:sldId id="493" r:id="rId74"/>
    <p:sldId id="454" r:id="rId75"/>
    <p:sldId id="388" r:id="rId76"/>
    <p:sldId id="389" r:id="rId77"/>
  </p:sldIdLst>
  <p:sldSz cx="9144000" cy="6858000" type="screen4x3"/>
  <p:notesSz cx="6797675" cy="9926638"/>
  <p:custDataLst>
    <p:tags r:id="rId80"/>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schnitt ohne Titel" id="{6F0D0379-FD2C-4B0D-9D18-CA8C7C5E58D4}">
          <p14:sldIdLst>
            <p14:sldId id="463"/>
            <p14:sldId id="404"/>
            <p14:sldId id="442"/>
            <p14:sldId id="405"/>
            <p14:sldId id="406"/>
            <p14:sldId id="407"/>
            <p14:sldId id="408"/>
            <p14:sldId id="323"/>
            <p14:sldId id="485"/>
            <p14:sldId id="324"/>
            <p14:sldId id="446"/>
            <p14:sldId id="325"/>
            <p14:sldId id="448"/>
            <p14:sldId id="449"/>
            <p14:sldId id="436"/>
            <p14:sldId id="434"/>
            <p14:sldId id="435"/>
            <p14:sldId id="447"/>
            <p14:sldId id="437"/>
            <p14:sldId id="423"/>
            <p14:sldId id="337"/>
            <p14:sldId id="339"/>
            <p14:sldId id="372"/>
            <p14:sldId id="374"/>
            <p14:sldId id="344"/>
            <p14:sldId id="424"/>
            <p14:sldId id="371"/>
            <p14:sldId id="345"/>
            <p14:sldId id="390"/>
            <p14:sldId id="347"/>
            <p14:sldId id="349"/>
            <p14:sldId id="350"/>
            <p14:sldId id="425"/>
            <p14:sldId id="428"/>
            <p14:sldId id="357"/>
            <p14:sldId id="358"/>
            <p14:sldId id="487"/>
            <p14:sldId id="484"/>
            <p14:sldId id="452"/>
            <p14:sldId id="451"/>
            <p14:sldId id="381"/>
            <p14:sldId id="488"/>
            <p14:sldId id="478"/>
            <p14:sldId id="480"/>
            <p14:sldId id="481"/>
            <p14:sldId id="482"/>
            <p14:sldId id="483"/>
            <p14:sldId id="477"/>
            <p14:sldId id="494"/>
            <p14:sldId id="489"/>
            <p14:sldId id="439"/>
            <p14:sldId id="490"/>
            <p14:sldId id="491"/>
            <p14:sldId id="459"/>
            <p14:sldId id="460"/>
            <p14:sldId id="461"/>
            <p14:sldId id="462"/>
            <p14:sldId id="458"/>
            <p14:sldId id="457"/>
            <p14:sldId id="450"/>
            <p14:sldId id="466"/>
            <p14:sldId id="467"/>
            <p14:sldId id="468"/>
            <p14:sldId id="473"/>
            <p14:sldId id="474"/>
            <p14:sldId id="475"/>
            <p14:sldId id="383"/>
            <p14:sldId id="486"/>
            <p14:sldId id="453"/>
            <p14:sldId id="493"/>
            <p14:sldId id="454"/>
            <p14:sldId id="388"/>
            <p14:sldId id="3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EF0"/>
    <a:srgbClr val="FFCCCC"/>
    <a:srgbClr val="FF66CC"/>
    <a:srgbClr val="C4BD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99" autoAdjust="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333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CH" sz="1400" dirty="0" smtClean="0"/>
              <a:t>Anzahl Juristische Personen 2012</a:t>
            </a:r>
            <a:endParaRPr lang="de-CH" sz="1400" dirty="0"/>
          </a:p>
        </c:rich>
      </c:tx>
      <c:layout/>
      <c:overlay val="0"/>
    </c:title>
    <c:autoTitleDeleted val="0"/>
    <c:plotArea>
      <c:layout/>
      <c:barChart>
        <c:barDir val="col"/>
        <c:grouping val="stacked"/>
        <c:varyColors val="0"/>
        <c:ser>
          <c:idx val="0"/>
          <c:order val="0"/>
          <c:tx>
            <c:strRef>
              <c:f>Tabelle1!$B$1</c:f>
              <c:strCache>
                <c:ptCount val="1"/>
                <c:pt idx="0">
                  <c:v>Statusgesellschaften</c:v>
                </c:pt>
              </c:strCache>
            </c:strRef>
          </c:tx>
          <c:spPr>
            <a:solidFill>
              <a:srgbClr val="0096DF"/>
            </a:solidFill>
          </c:spPr>
          <c:invertIfNegative val="0"/>
          <c:cat>
            <c:strRef>
              <c:f>Tabelle1!$A$2</c:f>
              <c:strCache>
                <c:ptCount val="1"/>
                <c:pt idx="0">
                  <c:v>Anzahl Unternehmen</c:v>
                </c:pt>
              </c:strCache>
            </c:strRef>
          </c:cat>
          <c:val>
            <c:numRef>
              <c:f>Tabelle1!$B$2</c:f>
              <c:numCache>
                <c:formatCode>General</c:formatCode>
                <c:ptCount val="1"/>
                <c:pt idx="0">
                  <c:v>24000</c:v>
                </c:pt>
              </c:numCache>
            </c:numRef>
          </c:val>
        </c:ser>
        <c:ser>
          <c:idx val="1"/>
          <c:order val="1"/>
          <c:tx>
            <c:strRef>
              <c:f>Tabelle1!$C$1</c:f>
              <c:strCache>
                <c:ptCount val="1"/>
                <c:pt idx="0">
                  <c:v>ordentliche Gesellschaften</c:v>
                </c:pt>
              </c:strCache>
            </c:strRef>
          </c:tx>
          <c:spPr>
            <a:solidFill>
              <a:srgbClr val="C6E2F6"/>
            </a:solidFill>
          </c:spPr>
          <c:invertIfNegative val="0"/>
          <c:cat>
            <c:strRef>
              <c:f>Tabelle1!$A$2</c:f>
              <c:strCache>
                <c:ptCount val="1"/>
                <c:pt idx="0">
                  <c:v>Anzahl Unternehmen</c:v>
                </c:pt>
              </c:strCache>
            </c:strRef>
          </c:cat>
          <c:val>
            <c:numRef>
              <c:f>Tabelle1!$C$2</c:f>
              <c:numCache>
                <c:formatCode>General</c:formatCode>
                <c:ptCount val="1"/>
                <c:pt idx="0">
                  <c:v>576000</c:v>
                </c:pt>
              </c:numCache>
            </c:numRef>
          </c:val>
        </c:ser>
        <c:dLbls>
          <c:showLegendKey val="0"/>
          <c:showVal val="0"/>
          <c:showCatName val="0"/>
          <c:showSerName val="0"/>
          <c:showPercent val="0"/>
          <c:showBubbleSize val="0"/>
        </c:dLbls>
        <c:gapWidth val="150"/>
        <c:overlap val="100"/>
        <c:axId val="39913344"/>
        <c:axId val="42743680"/>
      </c:barChart>
      <c:catAx>
        <c:axId val="39913344"/>
        <c:scaling>
          <c:orientation val="minMax"/>
        </c:scaling>
        <c:delete val="1"/>
        <c:axPos val="b"/>
        <c:majorTickMark val="out"/>
        <c:minorTickMark val="none"/>
        <c:tickLblPos val="nextTo"/>
        <c:crossAx val="42743680"/>
        <c:crosses val="autoZero"/>
        <c:auto val="1"/>
        <c:lblAlgn val="ctr"/>
        <c:lblOffset val="100"/>
        <c:noMultiLvlLbl val="0"/>
      </c:catAx>
      <c:valAx>
        <c:axId val="42743680"/>
        <c:scaling>
          <c:orientation val="minMax"/>
          <c:max val="600000"/>
        </c:scaling>
        <c:delete val="0"/>
        <c:axPos val="l"/>
        <c:majorGridlines/>
        <c:numFmt formatCode="#,##0" sourceLinked="0"/>
        <c:majorTickMark val="out"/>
        <c:minorTickMark val="none"/>
        <c:tickLblPos val="nextTo"/>
        <c:txPr>
          <a:bodyPr/>
          <a:lstStyle/>
          <a:p>
            <a:pPr>
              <a:defRPr sz="1400"/>
            </a:pPr>
            <a:endParaRPr lang="de-DE"/>
          </a:p>
        </c:txPr>
        <c:crossAx val="39913344"/>
        <c:crosses val="autoZero"/>
        <c:crossBetween val="between"/>
      </c:valAx>
    </c:plotArea>
    <c:legend>
      <c:legendPos val="b"/>
      <c:layout/>
      <c:overlay val="0"/>
      <c:txPr>
        <a:bodyPr/>
        <a:lstStyle/>
        <a:p>
          <a:pPr>
            <a:defRPr sz="1400"/>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60391269656901E-2"/>
          <c:y val="4.1871376431425314E-2"/>
          <c:w val="0.9077026795002574"/>
          <c:h val="0.88068378204890818"/>
        </c:manualLayout>
      </c:layout>
      <c:barChart>
        <c:barDir val="col"/>
        <c:grouping val="clustered"/>
        <c:varyColors val="0"/>
        <c:ser>
          <c:idx val="0"/>
          <c:order val="0"/>
          <c:tx>
            <c:strRef>
              <c:f>Tabelle1!$B$1</c:f>
              <c:strCache>
                <c:ptCount val="1"/>
                <c:pt idx="0">
                  <c:v>bis 250'000 RG</c:v>
                </c:pt>
              </c:strCache>
            </c:strRef>
          </c:tx>
          <c:spPr>
            <a:solidFill>
              <a:srgbClr val="0096DF"/>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Lbls>
            <c:dLbl>
              <c:idx val="0"/>
              <c:layout>
                <c:manualLayout>
                  <c:x val="-3.7525381340607544E-3"/>
                  <c:y val="1.1716913932639962E-2"/>
                </c:manualLayout>
              </c:layout>
              <c:dLblPos val="outEnd"/>
              <c:showLegendKey val="0"/>
              <c:showVal val="1"/>
              <c:showCatName val="0"/>
              <c:showSerName val="0"/>
              <c:showPercent val="0"/>
              <c:showBubbleSize val="0"/>
            </c:dLbl>
            <c:dLbl>
              <c:idx val="1"/>
              <c:layout>
                <c:manualLayout>
                  <c:x val="-1.313388346921264E-2"/>
                  <c:y val="-5.3445240091168321E-3"/>
                </c:manualLayout>
              </c:layout>
              <c:dLblPos val="outEnd"/>
              <c:showLegendKey val="0"/>
              <c:showVal val="1"/>
              <c:showCatName val="0"/>
              <c:showSerName val="0"/>
              <c:showPercent val="0"/>
              <c:showBubbleSize val="0"/>
            </c:dLbl>
            <c:dLbl>
              <c:idx val="2"/>
              <c:layout>
                <c:manualLayout>
                  <c:x val="-9.3813453351518864E-3"/>
                  <c:y val="0"/>
                </c:manualLayout>
              </c:layout>
              <c:dLblPos val="outEnd"/>
              <c:showLegendKey val="0"/>
              <c:showVal val="1"/>
              <c:showCatName val="0"/>
              <c:showSerName val="0"/>
              <c:showPercent val="0"/>
              <c:showBubbleSize val="0"/>
            </c:dLbl>
            <c:dLbl>
              <c:idx val="3"/>
              <c:layout>
                <c:manualLayout>
                  <c:x val="-1.313388346921264E-2"/>
                  <c:y val="1.1202548007486348E-2"/>
                </c:manualLayout>
              </c:layout>
              <c:dLblPos val="outEnd"/>
              <c:showLegendKey val="0"/>
              <c:showVal val="1"/>
              <c:showCatName val="0"/>
              <c:showSerName val="0"/>
              <c:showPercent val="0"/>
              <c:showBubbleSize val="0"/>
            </c:dLbl>
            <c:dLbl>
              <c:idx val="4"/>
              <c:layout>
                <c:manualLayout>
                  <c:x val="-1.1257614402182264E-2"/>
                  <c:y val="-5.3445240091168321E-3"/>
                </c:manualLayout>
              </c:layout>
              <c:dLblPos val="outEnd"/>
              <c:showLegendKey val="0"/>
              <c:showVal val="1"/>
              <c:showCatName val="0"/>
              <c:showSerName val="0"/>
              <c:showPercent val="0"/>
              <c:showBubbleSize val="0"/>
            </c:dLbl>
            <c:dLbl>
              <c:idx val="5"/>
              <c:layout>
                <c:manualLayout>
                  <c:x val="-9.3813453351518864E-3"/>
                  <c:y val="1.6033572027350496E-2"/>
                </c:manualLayout>
              </c:layout>
              <c:dLblPos val="outEnd"/>
              <c:showLegendKey val="0"/>
              <c:showVal val="1"/>
              <c:showCatName val="0"/>
              <c:showSerName val="0"/>
              <c:showPercent val="0"/>
              <c:showBubbleSize val="0"/>
            </c:dLbl>
            <c:dLbl>
              <c:idx val="6"/>
              <c:layout>
                <c:manualLayout>
                  <c:x val="2.7257072446495844E-2"/>
                  <c:y val="3.3817527544642463E-3"/>
                </c:manualLayout>
              </c:layout>
              <c:dLblPos val="outEnd"/>
              <c:showLegendKey val="0"/>
              <c:showVal val="1"/>
              <c:showCatName val="0"/>
              <c:showSerName val="0"/>
              <c:showPercent val="0"/>
              <c:showBubbleSize val="0"/>
            </c:dLbl>
            <c:txPr>
              <a:bodyPr/>
              <a:lstStyle/>
              <a:p>
                <a:pPr>
                  <a:defRPr sz="900"/>
                </a:pPr>
                <a:endParaRPr lang="de-DE"/>
              </a:p>
            </c:txPr>
            <c:dLblPos val="outEnd"/>
            <c:showLegendKey val="0"/>
            <c:showVal val="1"/>
            <c:showCatName val="0"/>
            <c:showSerName val="0"/>
            <c:showPercent val="0"/>
            <c:showBubbleSize val="0"/>
            <c:showLeaderLines val="0"/>
          </c:dLbls>
          <c:cat>
            <c:strRef>
              <c:f>Tabelle1!$A$2:$A$8</c:f>
              <c:strCache>
                <c:ptCount val="7"/>
                <c:pt idx="0">
                  <c:v>Ordentlich</c:v>
                </c:pt>
                <c:pt idx="1">
                  <c:v>Gemischte G.</c:v>
                </c:pt>
                <c:pt idx="2">
                  <c:v>Domizilges.</c:v>
                </c:pt>
                <c:pt idx="3">
                  <c:v>SV17-Ordentlich</c:v>
                </c:pt>
                <c:pt idx="4">
                  <c:v>SV17-Patentbox</c:v>
                </c:pt>
                <c:pt idx="5">
                  <c:v>SV17-F&amp;E-Abzug</c:v>
                </c:pt>
                <c:pt idx="6">
                  <c:v>Übergangsrecht</c:v>
                </c:pt>
              </c:strCache>
            </c:strRef>
          </c:cat>
          <c:val>
            <c:numRef>
              <c:f>Tabelle1!$B$2:$B$8</c:f>
              <c:numCache>
                <c:formatCode>0.0%</c:formatCode>
                <c:ptCount val="7"/>
                <c:pt idx="0">
                  <c:v>0.151</c:v>
                </c:pt>
                <c:pt idx="1">
                  <c:v>0.10299999999999999</c:v>
                </c:pt>
                <c:pt idx="2">
                  <c:v>8.6999999999999994E-2</c:v>
                </c:pt>
                <c:pt idx="3">
                  <c:v>0.14699999999999999</c:v>
                </c:pt>
                <c:pt idx="4">
                  <c:v>9.9000000000000005E-2</c:v>
                </c:pt>
                <c:pt idx="5">
                  <c:v>9.9000000000000005E-2</c:v>
                </c:pt>
                <c:pt idx="6">
                  <c:v>0.112</c:v>
                </c:pt>
              </c:numCache>
            </c:numRef>
          </c:val>
        </c:ser>
        <c:ser>
          <c:idx val="1"/>
          <c:order val="1"/>
          <c:tx>
            <c:strRef>
              <c:f>Tabelle1!$C$1</c:f>
              <c:strCache>
                <c:ptCount val="1"/>
                <c:pt idx="0">
                  <c:v>1 Mio. RG</c:v>
                </c:pt>
              </c:strCache>
            </c:strRef>
          </c:tx>
          <c:spPr>
            <a:solidFill>
              <a:schemeClr val="accent2"/>
            </a:solidFill>
          </c:spPr>
          <c:invertIfNegative val="0"/>
          <c:dLbls>
            <c:dLbl>
              <c:idx val="0"/>
              <c:layout>
                <c:manualLayout>
                  <c:x val="-5.6289200189877896E-3"/>
                  <c:y val="8.9637674003300045E-3"/>
                </c:manualLayout>
              </c:layout>
              <c:showLegendKey val="0"/>
              <c:showVal val="1"/>
              <c:showCatName val="0"/>
              <c:showSerName val="0"/>
              <c:showPercent val="0"/>
              <c:showBubbleSize val="0"/>
            </c:dLbl>
            <c:dLbl>
              <c:idx val="1"/>
              <c:layout>
                <c:manualLayout>
                  <c:x val="-1.8762690670303772E-3"/>
                  <c:y val="-5.3445240091168321E-3"/>
                </c:manualLayout>
              </c:layout>
              <c:showLegendKey val="0"/>
              <c:showVal val="1"/>
              <c:showCatName val="0"/>
              <c:showSerName val="0"/>
              <c:showPercent val="0"/>
              <c:showBubbleSize val="0"/>
            </c:dLbl>
            <c:dLbl>
              <c:idx val="2"/>
              <c:layout>
                <c:manualLayout>
                  <c:x val="1.8762690670303772E-3"/>
                  <c:y val="0"/>
                </c:manualLayout>
              </c:layout>
              <c:showLegendKey val="0"/>
              <c:showVal val="1"/>
              <c:showCatName val="0"/>
              <c:showSerName val="0"/>
              <c:showPercent val="0"/>
              <c:showBubbleSize val="0"/>
            </c:dLbl>
            <c:dLbl>
              <c:idx val="3"/>
              <c:layout>
                <c:manualLayout>
                  <c:x val="-1.1257713789376879E-2"/>
                  <c:y val="6.2351611137857112E-3"/>
                </c:manualLayout>
              </c:layout>
              <c:showLegendKey val="0"/>
              <c:showVal val="1"/>
              <c:showCatName val="0"/>
              <c:showSerName val="0"/>
              <c:showPercent val="0"/>
              <c:showBubbleSize val="0"/>
            </c:dLbl>
            <c:dLbl>
              <c:idx val="4"/>
              <c:layout>
                <c:manualLayout>
                  <c:x val="0"/>
                  <c:y val="5.3445240091168321E-3"/>
                </c:manualLayout>
              </c:layout>
              <c:showLegendKey val="0"/>
              <c:showVal val="1"/>
              <c:showCatName val="0"/>
              <c:showSerName val="0"/>
              <c:showPercent val="0"/>
              <c:showBubbleSize val="0"/>
            </c:dLbl>
            <c:dLbl>
              <c:idx val="5"/>
              <c:layout>
                <c:manualLayout>
                  <c:x val="-3.7525381340607544E-3"/>
                  <c:y val="1.0689048018233664E-2"/>
                </c:manualLayout>
              </c:layout>
              <c:showLegendKey val="0"/>
              <c:showVal val="1"/>
              <c:showCatName val="0"/>
              <c:showSerName val="0"/>
              <c:showPercent val="0"/>
              <c:showBubbleSize val="0"/>
            </c:dLbl>
            <c:dLbl>
              <c:idx val="6"/>
              <c:delete val="1"/>
            </c:dLbl>
            <c:txPr>
              <a:bodyPr/>
              <a:lstStyle/>
              <a:p>
                <a:pPr>
                  <a:defRPr sz="900"/>
                </a:pPr>
                <a:endParaRPr lang="de-DE"/>
              </a:p>
            </c:txPr>
            <c:showLegendKey val="0"/>
            <c:showVal val="1"/>
            <c:showCatName val="0"/>
            <c:showSerName val="0"/>
            <c:showPercent val="0"/>
            <c:showBubbleSize val="0"/>
            <c:showLeaderLines val="0"/>
          </c:dLbls>
          <c:cat>
            <c:strRef>
              <c:f>Tabelle1!$A$2:$A$8</c:f>
              <c:strCache>
                <c:ptCount val="7"/>
                <c:pt idx="0">
                  <c:v>Ordentlich</c:v>
                </c:pt>
                <c:pt idx="1">
                  <c:v>Gemischte G.</c:v>
                </c:pt>
                <c:pt idx="2">
                  <c:v>Domizilges.</c:v>
                </c:pt>
                <c:pt idx="3">
                  <c:v>SV17-Ordentlich</c:v>
                </c:pt>
                <c:pt idx="4">
                  <c:v>SV17-Patentbox</c:v>
                </c:pt>
                <c:pt idx="5">
                  <c:v>SV17-F&amp;E-Abzug</c:v>
                </c:pt>
                <c:pt idx="6">
                  <c:v>Übergangsrecht</c:v>
                </c:pt>
              </c:strCache>
            </c:strRef>
          </c:cat>
          <c:val>
            <c:numRef>
              <c:f>Tabelle1!$C$2:$C$8</c:f>
              <c:numCache>
                <c:formatCode>0.0%</c:formatCode>
                <c:ptCount val="7"/>
                <c:pt idx="0">
                  <c:v>0.17799999999999999</c:v>
                </c:pt>
                <c:pt idx="1">
                  <c:v>0.108</c:v>
                </c:pt>
                <c:pt idx="2">
                  <c:v>9.4E-2</c:v>
                </c:pt>
                <c:pt idx="3">
                  <c:v>0.16900000000000001</c:v>
                </c:pt>
                <c:pt idx="4">
                  <c:v>0.106</c:v>
                </c:pt>
                <c:pt idx="5">
                  <c:v>0.106</c:v>
                </c:pt>
                <c:pt idx="6">
                  <c:v>0.112</c:v>
                </c:pt>
              </c:numCache>
            </c:numRef>
          </c:val>
        </c:ser>
        <c:ser>
          <c:idx val="2"/>
          <c:order val="2"/>
          <c:tx>
            <c:strRef>
              <c:f>Tabelle1!$D$1</c:f>
              <c:strCache>
                <c:ptCount val="1"/>
                <c:pt idx="0">
                  <c:v>20 Mio. RG</c:v>
                </c:pt>
              </c:strCache>
            </c:strRef>
          </c:tx>
          <c:spPr>
            <a:ln>
              <a:solidFill>
                <a:srgbClr val="FFCCCC"/>
              </a:solidFill>
            </a:ln>
          </c:spPr>
          <c:invertIfNegative val="0"/>
          <c:dPt>
            <c:idx val="0"/>
            <c:invertIfNegative val="0"/>
            <c:bubble3D val="0"/>
            <c:spPr>
              <a:solidFill>
                <a:srgbClr val="FFCCCC"/>
              </a:solidFill>
              <a:ln>
                <a:solidFill>
                  <a:srgbClr val="FFCCCC"/>
                </a:solidFill>
              </a:ln>
            </c:spPr>
          </c:dPt>
          <c:dPt>
            <c:idx val="1"/>
            <c:invertIfNegative val="0"/>
            <c:bubble3D val="0"/>
            <c:spPr>
              <a:solidFill>
                <a:srgbClr val="FFCCCC"/>
              </a:solidFill>
              <a:ln>
                <a:solidFill>
                  <a:srgbClr val="FFCCCC"/>
                </a:solidFill>
              </a:ln>
            </c:spPr>
          </c:dPt>
          <c:dPt>
            <c:idx val="2"/>
            <c:invertIfNegative val="0"/>
            <c:bubble3D val="0"/>
            <c:spPr>
              <a:solidFill>
                <a:srgbClr val="FFCCCC"/>
              </a:solidFill>
              <a:ln>
                <a:solidFill>
                  <a:srgbClr val="FFCCCC"/>
                </a:solidFill>
              </a:ln>
            </c:spPr>
          </c:dPt>
          <c:dPt>
            <c:idx val="3"/>
            <c:invertIfNegative val="0"/>
            <c:bubble3D val="0"/>
            <c:spPr>
              <a:solidFill>
                <a:srgbClr val="FFCCCC"/>
              </a:solidFill>
              <a:ln>
                <a:solidFill>
                  <a:srgbClr val="FFCCCC"/>
                </a:solidFill>
              </a:ln>
            </c:spPr>
          </c:dPt>
          <c:dPt>
            <c:idx val="4"/>
            <c:invertIfNegative val="0"/>
            <c:bubble3D val="0"/>
            <c:spPr>
              <a:solidFill>
                <a:srgbClr val="FFCCCC"/>
              </a:solidFill>
              <a:ln>
                <a:solidFill>
                  <a:srgbClr val="FFCCCC"/>
                </a:solidFill>
              </a:ln>
            </c:spPr>
          </c:dPt>
          <c:dPt>
            <c:idx val="5"/>
            <c:invertIfNegative val="0"/>
            <c:bubble3D val="0"/>
            <c:spPr>
              <a:solidFill>
                <a:srgbClr val="FFCCCC"/>
              </a:solidFill>
              <a:ln>
                <a:solidFill>
                  <a:srgbClr val="FFCCCC"/>
                </a:solidFill>
              </a:ln>
            </c:spPr>
          </c:dPt>
          <c:dPt>
            <c:idx val="6"/>
            <c:invertIfNegative val="0"/>
            <c:bubble3D val="0"/>
            <c:spPr>
              <a:solidFill>
                <a:srgbClr val="FFCCCC"/>
              </a:solidFill>
              <a:ln>
                <a:solidFill>
                  <a:srgbClr val="FFCCCC"/>
                </a:solidFill>
              </a:ln>
            </c:spPr>
          </c:dPt>
          <c:dLbls>
            <c:dLbl>
              <c:idx val="0"/>
              <c:layout>
                <c:manualLayout>
                  <c:x val="7.5050762681215088E-3"/>
                  <c:y val="5.3445240091168321E-3"/>
                </c:manualLayout>
              </c:layout>
              <c:showLegendKey val="0"/>
              <c:showVal val="1"/>
              <c:showCatName val="0"/>
              <c:showSerName val="0"/>
              <c:showPercent val="0"/>
              <c:showBubbleSize val="0"/>
            </c:dLbl>
            <c:dLbl>
              <c:idx val="1"/>
              <c:layout>
                <c:manualLayout>
                  <c:x val="1.1257614402182264E-2"/>
                  <c:y val="1.0689048018233664E-2"/>
                </c:manualLayout>
              </c:layout>
              <c:showLegendKey val="0"/>
              <c:showVal val="1"/>
              <c:showCatName val="0"/>
              <c:showSerName val="0"/>
              <c:showPercent val="0"/>
              <c:showBubbleSize val="0"/>
            </c:dLbl>
            <c:dLbl>
              <c:idx val="2"/>
              <c:layout>
                <c:manualLayout>
                  <c:x val="9.3813453351518864E-3"/>
                  <c:y val="0"/>
                </c:manualLayout>
              </c:layout>
              <c:showLegendKey val="0"/>
              <c:showVal val="1"/>
              <c:showCatName val="0"/>
              <c:showSerName val="0"/>
              <c:showPercent val="0"/>
              <c:showBubbleSize val="0"/>
            </c:dLbl>
            <c:dLbl>
              <c:idx val="3"/>
              <c:layout>
                <c:manualLayout>
                  <c:x val="7.5050762681215782E-3"/>
                  <c:y val="-9.2511088511532905E-4"/>
                </c:manualLayout>
              </c:layout>
              <c:showLegendKey val="0"/>
              <c:showVal val="1"/>
              <c:showCatName val="0"/>
              <c:showSerName val="0"/>
              <c:showPercent val="0"/>
              <c:showBubbleSize val="0"/>
            </c:dLbl>
            <c:dLbl>
              <c:idx val="4"/>
              <c:layout>
                <c:manualLayout>
                  <c:x val="1.2895031865146296E-2"/>
                  <c:y val="1.0689001501551479E-2"/>
                </c:manualLayout>
              </c:layout>
              <c:showLegendKey val="0"/>
              <c:showVal val="1"/>
              <c:showCatName val="0"/>
              <c:showSerName val="0"/>
              <c:showPercent val="0"/>
              <c:showBubbleSize val="0"/>
            </c:dLbl>
            <c:dLbl>
              <c:idx val="5"/>
              <c:layout>
                <c:manualLayout>
                  <c:x val="1.0200129278565008E-2"/>
                  <c:y val="1.0689001501551479E-2"/>
                </c:manualLayout>
              </c:layout>
              <c:showLegendKey val="0"/>
              <c:showVal val="1"/>
              <c:showCatName val="0"/>
              <c:showSerName val="0"/>
              <c:showPercent val="0"/>
              <c:showBubbleSize val="0"/>
            </c:dLbl>
            <c:txPr>
              <a:bodyPr/>
              <a:lstStyle/>
              <a:p>
                <a:pPr>
                  <a:defRPr sz="900"/>
                </a:pPr>
                <a:endParaRPr lang="de-DE"/>
              </a:p>
            </c:txPr>
            <c:showLegendKey val="0"/>
            <c:showVal val="0"/>
            <c:showCatName val="0"/>
            <c:showSerName val="0"/>
            <c:showPercent val="0"/>
            <c:showBubbleSize val="0"/>
          </c:dLbls>
          <c:cat>
            <c:strRef>
              <c:f>Tabelle1!$A$2:$A$8</c:f>
              <c:strCache>
                <c:ptCount val="7"/>
                <c:pt idx="0">
                  <c:v>Ordentlich</c:v>
                </c:pt>
                <c:pt idx="1">
                  <c:v>Gemischte G.</c:v>
                </c:pt>
                <c:pt idx="2">
                  <c:v>Domizilges.</c:v>
                </c:pt>
                <c:pt idx="3">
                  <c:v>SV17-Ordentlich</c:v>
                </c:pt>
                <c:pt idx="4">
                  <c:v>SV17-Patentbox</c:v>
                </c:pt>
                <c:pt idx="5">
                  <c:v>SV17-F&amp;E-Abzug</c:v>
                </c:pt>
                <c:pt idx="6">
                  <c:v>Übergangsrecht</c:v>
                </c:pt>
              </c:strCache>
            </c:strRef>
          </c:cat>
          <c:val>
            <c:numRef>
              <c:f>Tabelle1!$D$2:$D$8</c:f>
              <c:numCache>
                <c:formatCode>0.0%</c:formatCode>
                <c:ptCount val="7"/>
                <c:pt idx="0">
                  <c:v>0.186</c:v>
                </c:pt>
                <c:pt idx="1">
                  <c:v>0.11</c:v>
                </c:pt>
                <c:pt idx="2">
                  <c:v>9.5000000000000001E-2</c:v>
                </c:pt>
                <c:pt idx="3">
                  <c:v>0.17899999999999999</c:v>
                </c:pt>
                <c:pt idx="4">
                  <c:v>0.108</c:v>
                </c:pt>
                <c:pt idx="5">
                  <c:v>0.108</c:v>
                </c:pt>
                <c:pt idx="6">
                  <c:v>0.112</c:v>
                </c:pt>
              </c:numCache>
            </c:numRef>
          </c:val>
        </c:ser>
        <c:dLbls>
          <c:showLegendKey val="0"/>
          <c:showVal val="0"/>
          <c:showCatName val="0"/>
          <c:showSerName val="0"/>
          <c:showPercent val="0"/>
          <c:showBubbleSize val="0"/>
        </c:dLbls>
        <c:gapWidth val="150"/>
        <c:axId val="198290432"/>
        <c:axId val="198296320"/>
      </c:barChart>
      <c:catAx>
        <c:axId val="198290432"/>
        <c:scaling>
          <c:orientation val="minMax"/>
        </c:scaling>
        <c:delete val="0"/>
        <c:axPos val="b"/>
        <c:majorTickMark val="out"/>
        <c:minorTickMark val="none"/>
        <c:tickLblPos val="nextTo"/>
        <c:txPr>
          <a:bodyPr/>
          <a:lstStyle/>
          <a:p>
            <a:pPr>
              <a:defRPr sz="1000"/>
            </a:pPr>
            <a:endParaRPr lang="de-DE"/>
          </a:p>
        </c:txPr>
        <c:crossAx val="198296320"/>
        <c:crosses val="autoZero"/>
        <c:auto val="1"/>
        <c:lblAlgn val="l"/>
        <c:lblOffset val="100"/>
        <c:noMultiLvlLbl val="0"/>
      </c:catAx>
      <c:valAx>
        <c:axId val="198296320"/>
        <c:scaling>
          <c:orientation val="minMax"/>
        </c:scaling>
        <c:delete val="0"/>
        <c:axPos val="l"/>
        <c:majorGridlines/>
        <c:numFmt formatCode="0%" sourceLinked="0"/>
        <c:majorTickMark val="out"/>
        <c:minorTickMark val="none"/>
        <c:tickLblPos val="nextTo"/>
        <c:txPr>
          <a:bodyPr/>
          <a:lstStyle/>
          <a:p>
            <a:pPr>
              <a:defRPr sz="1400"/>
            </a:pPr>
            <a:endParaRPr lang="de-DE"/>
          </a:p>
        </c:txPr>
        <c:crossAx val="198290432"/>
        <c:crosses val="autoZero"/>
        <c:crossBetween val="between"/>
      </c:valAx>
    </c:plotArea>
    <c:plotVisOnly val="1"/>
    <c:dispBlanksAs val="gap"/>
    <c:showDLblsOverMax val="0"/>
  </c:chart>
  <c:txPr>
    <a:bodyPr/>
    <a:lstStyle/>
    <a:p>
      <a:pPr>
        <a:defRPr sz="1800"/>
      </a:pPr>
      <a:endParaRPr lang="de-DE"/>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de-CH" sz="1800" dirty="0" smtClean="0"/>
              <a:t>Vergleich Nachbarkantone heute vs. STAF</a:t>
            </a:r>
            <a:endParaRPr lang="de-CH" sz="1800" dirty="0"/>
          </a:p>
        </c:rich>
      </c:tx>
      <c:layout/>
      <c:overlay val="0"/>
    </c:title>
    <c:autoTitleDeleted val="0"/>
    <c:plotArea>
      <c:layout>
        <c:manualLayout>
          <c:layoutTarget val="inner"/>
          <c:xMode val="edge"/>
          <c:yMode val="edge"/>
          <c:x val="0.10696934974128171"/>
          <c:y val="0.23919438244235489"/>
          <c:w val="0.87051542145435379"/>
          <c:h val="0.56052820730356556"/>
        </c:manualLayout>
      </c:layout>
      <c:barChart>
        <c:barDir val="col"/>
        <c:grouping val="clustered"/>
        <c:varyColors val="0"/>
        <c:ser>
          <c:idx val="0"/>
          <c:order val="0"/>
          <c:tx>
            <c:strRef>
              <c:f>Tabelle1!$B$1</c:f>
              <c:strCache>
                <c:ptCount val="1"/>
                <c:pt idx="0">
                  <c:v>ohne Ersatz-massnahmen</c:v>
                </c:pt>
              </c:strCache>
            </c:strRef>
          </c:tx>
          <c:spPr>
            <a:solidFill>
              <a:srgbClr val="0096DF"/>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Lbls>
            <c:dLbl>
              <c:idx val="0"/>
              <c:layout>
                <c:manualLayout>
                  <c:x val="-1.2711300346007601E-2"/>
                  <c:y val="-2.3004690300111548E-2"/>
                </c:manualLayout>
              </c:layout>
              <c:showLegendKey val="0"/>
              <c:showVal val="1"/>
              <c:showCatName val="0"/>
              <c:showSerName val="0"/>
              <c:showPercent val="0"/>
              <c:showBubbleSize val="0"/>
            </c:dLbl>
            <c:dLbl>
              <c:idx val="3"/>
              <c:layout>
                <c:manualLayout>
                  <c:x val="-4.7667376297528506E-3"/>
                  <c:y val="2.2046161537606933E-2"/>
                </c:manualLayout>
              </c:layout>
              <c:showLegendKey val="0"/>
              <c:showVal val="1"/>
              <c:showCatName val="0"/>
              <c:showSerName val="0"/>
              <c:showPercent val="0"/>
              <c:showBubbleSize val="0"/>
            </c:dLbl>
            <c:dLbl>
              <c:idx val="4"/>
              <c:layout>
                <c:manualLayout>
                  <c:x val="0"/>
                  <c:y val="0"/>
                </c:manualLayout>
              </c:layout>
              <c:showLegendKey val="0"/>
              <c:showVal val="1"/>
              <c:showCatName val="0"/>
              <c:showSerName val="0"/>
              <c:showPercent val="0"/>
              <c:showBubbleSize val="0"/>
            </c:dLbl>
            <c:dLbl>
              <c:idx val="6"/>
              <c:layout>
                <c:manualLayout>
                  <c:x val="-1.2511122387802758E-7"/>
                  <c:y val="1.4953048695072527E-2"/>
                </c:manualLayout>
              </c:layout>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Tabelle1!$A$2:$A$8</c:f>
              <c:strCache>
                <c:ptCount val="7"/>
                <c:pt idx="0">
                  <c:v>AG</c:v>
                </c:pt>
                <c:pt idx="1">
                  <c:v>BL</c:v>
                </c:pt>
                <c:pt idx="2">
                  <c:v>BE</c:v>
                </c:pt>
                <c:pt idx="3">
                  <c:v>LU</c:v>
                </c:pt>
                <c:pt idx="4">
                  <c:v>SO</c:v>
                </c:pt>
                <c:pt idx="5">
                  <c:v>ZG</c:v>
                </c:pt>
                <c:pt idx="6">
                  <c:v>ZH</c:v>
                </c:pt>
              </c:strCache>
            </c:strRef>
          </c:cat>
          <c:val>
            <c:numRef>
              <c:f>Tabelle1!$B$2:$B$8</c:f>
              <c:numCache>
                <c:formatCode>0.0%</c:formatCode>
                <c:ptCount val="7"/>
                <c:pt idx="0">
                  <c:v>0.186</c:v>
                </c:pt>
                <c:pt idx="1">
                  <c:v>0.20699999999999999</c:v>
                </c:pt>
                <c:pt idx="2">
                  <c:v>0.216</c:v>
                </c:pt>
                <c:pt idx="3">
                  <c:v>0.123</c:v>
                </c:pt>
                <c:pt idx="4">
                  <c:v>0.214</c:v>
                </c:pt>
                <c:pt idx="5">
                  <c:v>0.14599999999999999</c:v>
                </c:pt>
                <c:pt idx="6">
                  <c:v>0.21199999999999999</c:v>
                </c:pt>
              </c:numCache>
            </c:numRef>
          </c:val>
        </c:ser>
        <c:ser>
          <c:idx val="1"/>
          <c:order val="1"/>
          <c:tx>
            <c:strRef>
              <c:f>Tabelle1!$C$1</c:f>
              <c:strCache>
                <c:ptCount val="1"/>
                <c:pt idx="0">
                  <c:v>mit Ersatz-massnahmen</c:v>
                </c:pt>
              </c:strCache>
            </c:strRef>
          </c:tx>
          <c:spPr>
            <a:solidFill>
              <a:srgbClr val="92D050"/>
            </a:solidFill>
          </c:spPr>
          <c:invertIfNegative val="0"/>
          <c:dPt>
            <c:idx val="3"/>
            <c:invertIfNegative val="0"/>
            <c:bubble3D val="0"/>
            <c:spPr>
              <a:solidFill>
                <a:srgbClr val="FF0000"/>
              </a:solidFill>
            </c:spPr>
          </c:dPt>
          <c:dLbls>
            <c:dLbl>
              <c:idx val="0"/>
              <c:layout>
                <c:manualLayout>
                  <c:x val="7.9445627162547505E-3"/>
                  <c:y val="2.3004690300111583E-2"/>
                </c:manualLayout>
              </c:layout>
              <c:showLegendKey val="0"/>
              <c:showVal val="1"/>
              <c:showCatName val="0"/>
              <c:showSerName val="0"/>
              <c:showPercent val="0"/>
              <c:showBubbleSize val="0"/>
            </c:dLbl>
            <c:dLbl>
              <c:idx val="1"/>
              <c:layout>
                <c:manualLayout>
                  <c:x val="1.2711300346007601E-2"/>
                  <c:y val="7.6682301000371936E-3"/>
                </c:manualLayout>
              </c:layout>
              <c:showLegendKey val="0"/>
              <c:showVal val="1"/>
              <c:showCatName val="0"/>
              <c:showSerName val="0"/>
              <c:showPercent val="0"/>
              <c:showBubbleSize val="0"/>
            </c:dLbl>
            <c:dLbl>
              <c:idx val="2"/>
              <c:layout>
                <c:manualLayout>
                  <c:x val="1.112238780275665E-2"/>
                  <c:y val="1.1502345150055791E-2"/>
                </c:manualLayout>
              </c:layout>
              <c:showLegendKey val="0"/>
              <c:showVal val="1"/>
              <c:showCatName val="0"/>
              <c:showSerName val="0"/>
              <c:showPercent val="0"/>
              <c:showBubbleSize val="0"/>
            </c:dLbl>
            <c:dLbl>
              <c:idx val="3"/>
              <c:layout>
                <c:manualLayout>
                  <c:x val="2.0655863062262352E-2"/>
                  <c:y val="2.3004690300111583E-2"/>
                </c:manualLayout>
              </c:layout>
              <c:showLegendKey val="0"/>
              <c:showVal val="1"/>
              <c:showCatName val="0"/>
              <c:showSerName val="0"/>
              <c:showPercent val="0"/>
              <c:showBubbleSize val="0"/>
            </c:dLbl>
            <c:dLbl>
              <c:idx val="4"/>
              <c:layout>
                <c:manualLayout>
                  <c:x val="1.112238780275665E-2"/>
                  <c:y val="0"/>
                </c:manualLayout>
              </c:layout>
              <c:showLegendKey val="0"/>
              <c:showVal val="1"/>
              <c:showCatName val="0"/>
              <c:showSerName val="0"/>
              <c:showPercent val="0"/>
              <c:showBubbleSize val="0"/>
            </c:dLbl>
            <c:dLbl>
              <c:idx val="5"/>
              <c:layout>
                <c:manualLayout>
                  <c:x val="1.5889125432509501E-2"/>
                  <c:y val="7.6682301000371936E-3"/>
                </c:manualLayout>
              </c:layout>
              <c:showLegendKey val="0"/>
              <c:showVal val="1"/>
              <c:showCatName val="0"/>
              <c:showSerName val="0"/>
              <c:showPercent val="0"/>
              <c:showBubbleSize val="0"/>
            </c:dLbl>
            <c:dLbl>
              <c:idx val="6"/>
              <c:layout>
                <c:manualLayout>
                  <c:x val="1.2711300346007601E-2"/>
                  <c:y val="7.6682301000371936E-3"/>
                </c:manualLayout>
              </c:layout>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Tabelle1!$A$2:$A$8</c:f>
              <c:strCache>
                <c:ptCount val="7"/>
                <c:pt idx="0">
                  <c:v>AG</c:v>
                </c:pt>
                <c:pt idx="1">
                  <c:v>BL</c:v>
                </c:pt>
                <c:pt idx="2">
                  <c:v>BE</c:v>
                </c:pt>
                <c:pt idx="3">
                  <c:v>LU</c:v>
                </c:pt>
                <c:pt idx="4">
                  <c:v>SO</c:v>
                </c:pt>
                <c:pt idx="5">
                  <c:v>ZG</c:v>
                </c:pt>
                <c:pt idx="6">
                  <c:v>ZH</c:v>
                </c:pt>
              </c:strCache>
            </c:strRef>
          </c:cat>
          <c:val>
            <c:numRef>
              <c:f>Tabelle1!$C$2:$C$8</c:f>
              <c:numCache>
                <c:formatCode>0.0%</c:formatCode>
                <c:ptCount val="7"/>
                <c:pt idx="0">
                  <c:v>0.17899999999999999</c:v>
                </c:pt>
                <c:pt idx="1">
                  <c:v>0.13500000000000001</c:v>
                </c:pt>
                <c:pt idx="2">
                  <c:v>0.16400000000000001</c:v>
                </c:pt>
                <c:pt idx="3">
                  <c:v>0.124</c:v>
                </c:pt>
                <c:pt idx="4">
                  <c:v>0.13100000000000001</c:v>
                </c:pt>
                <c:pt idx="5">
                  <c:v>0.11899999999999999</c:v>
                </c:pt>
                <c:pt idx="6">
                  <c:v>0.182</c:v>
                </c:pt>
              </c:numCache>
            </c:numRef>
          </c:val>
        </c:ser>
        <c:dLbls>
          <c:showLegendKey val="0"/>
          <c:showVal val="0"/>
          <c:showCatName val="0"/>
          <c:showSerName val="0"/>
          <c:showPercent val="0"/>
          <c:showBubbleSize val="0"/>
        </c:dLbls>
        <c:gapWidth val="150"/>
        <c:axId val="207623680"/>
        <c:axId val="207625216"/>
      </c:barChart>
      <c:catAx>
        <c:axId val="207623680"/>
        <c:scaling>
          <c:orientation val="minMax"/>
        </c:scaling>
        <c:delete val="0"/>
        <c:axPos val="b"/>
        <c:majorTickMark val="out"/>
        <c:minorTickMark val="none"/>
        <c:tickLblPos val="nextTo"/>
        <c:crossAx val="207625216"/>
        <c:crosses val="autoZero"/>
        <c:auto val="1"/>
        <c:lblAlgn val="ctr"/>
        <c:lblOffset val="100"/>
        <c:noMultiLvlLbl val="0"/>
      </c:catAx>
      <c:valAx>
        <c:axId val="207625216"/>
        <c:scaling>
          <c:orientation val="minMax"/>
        </c:scaling>
        <c:delete val="0"/>
        <c:axPos val="l"/>
        <c:majorGridlines/>
        <c:numFmt formatCode="0%" sourceLinked="0"/>
        <c:majorTickMark val="out"/>
        <c:minorTickMark val="none"/>
        <c:tickLblPos val="nextTo"/>
        <c:txPr>
          <a:bodyPr/>
          <a:lstStyle/>
          <a:p>
            <a:pPr>
              <a:defRPr sz="1400"/>
            </a:pPr>
            <a:endParaRPr lang="de-DE"/>
          </a:p>
        </c:txPr>
        <c:crossAx val="207623680"/>
        <c:crosses val="autoZero"/>
        <c:crossBetween val="between"/>
      </c:valAx>
      <c:spPr>
        <a:ln w="6350"/>
      </c:spPr>
    </c:plotArea>
    <c:plotVisOnly val="1"/>
    <c:dispBlanksAs val="gap"/>
    <c:showDLblsOverMax val="0"/>
  </c:chart>
  <c:txPr>
    <a:bodyPr/>
    <a:lstStyle/>
    <a:p>
      <a:pPr>
        <a:defRPr sz="1800"/>
      </a:pPr>
      <a:endParaRPr lang="de-D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de-CH" sz="1800" dirty="0" smtClean="0"/>
              <a:t>Vergleich Nachbarkantone heute vs. STAF</a:t>
            </a:r>
            <a:endParaRPr lang="de-CH" sz="1800" dirty="0"/>
          </a:p>
        </c:rich>
      </c:tx>
      <c:layout/>
      <c:overlay val="0"/>
    </c:title>
    <c:autoTitleDeleted val="0"/>
    <c:plotArea>
      <c:layout>
        <c:manualLayout>
          <c:layoutTarget val="inner"/>
          <c:xMode val="edge"/>
          <c:yMode val="edge"/>
          <c:x val="0.10696934974128171"/>
          <c:y val="0.23919438244235489"/>
          <c:w val="0.87051542145435379"/>
          <c:h val="0.56052820730356556"/>
        </c:manualLayout>
      </c:layout>
      <c:barChart>
        <c:barDir val="col"/>
        <c:grouping val="clustered"/>
        <c:varyColors val="0"/>
        <c:ser>
          <c:idx val="0"/>
          <c:order val="0"/>
          <c:tx>
            <c:strRef>
              <c:f>Tabelle1!$B$1</c:f>
              <c:strCache>
                <c:ptCount val="1"/>
                <c:pt idx="0">
                  <c:v>heute</c:v>
                </c:pt>
              </c:strCache>
            </c:strRef>
          </c:tx>
          <c:spPr>
            <a:solidFill>
              <a:srgbClr val="0096DF"/>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Lbls>
            <c:dLbl>
              <c:idx val="0"/>
              <c:layout>
                <c:manualLayout>
                  <c:x val="-1.2711300346007601E-2"/>
                  <c:y val="-2.3004690300111548E-2"/>
                </c:manualLayout>
              </c:layout>
              <c:showLegendKey val="0"/>
              <c:showVal val="1"/>
              <c:showCatName val="0"/>
              <c:showSerName val="0"/>
              <c:showPercent val="0"/>
              <c:showBubbleSize val="0"/>
            </c:dLbl>
            <c:dLbl>
              <c:idx val="3"/>
              <c:layout>
                <c:manualLayout>
                  <c:x val="-4.7667376297528506E-3"/>
                  <c:y val="2.2046161537606933E-2"/>
                </c:manualLayout>
              </c:layout>
              <c:showLegendKey val="0"/>
              <c:showVal val="1"/>
              <c:showCatName val="0"/>
              <c:showSerName val="0"/>
              <c:showPercent val="0"/>
              <c:showBubbleSize val="0"/>
            </c:dLbl>
            <c:dLbl>
              <c:idx val="4"/>
              <c:layout>
                <c:manualLayout>
                  <c:x val="-1.2711300346007601E-2"/>
                  <c:y val="1.1502345150055791E-2"/>
                </c:manualLayout>
              </c:layout>
              <c:showLegendKey val="0"/>
              <c:showVal val="1"/>
              <c:showCatName val="0"/>
              <c:showSerName val="0"/>
              <c:showPercent val="0"/>
              <c:showBubbleSize val="0"/>
            </c:dLbl>
            <c:dLbl>
              <c:idx val="6"/>
              <c:layout>
                <c:manualLayout>
                  <c:x val="-1.2511122387802758E-7"/>
                  <c:y val="1.4953048695072527E-2"/>
                </c:manualLayout>
              </c:layout>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Tabelle1!$A$2:$A$8</c:f>
              <c:strCache>
                <c:ptCount val="7"/>
                <c:pt idx="0">
                  <c:v>AG</c:v>
                </c:pt>
                <c:pt idx="1">
                  <c:v>BL</c:v>
                </c:pt>
                <c:pt idx="2">
                  <c:v>BE</c:v>
                </c:pt>
                <c:pt idx="3">
                  <c:v>LU</c:v>
                </c:pt>
                <c:pt idx="4">
                  <c:v>SO</c:v>
                </c:pt>
                <c:pt idx="5">
                  <c:v>ZG</c:v>
                </c:pt>
                <c:pt idx="6">
                  <c:v>ZH</c:v>
                </c:pt>
              </c:strCache>
            </c:strRef>
          </c:cat>
          <c:val>
            <c:numRef>
              <c:f>Tabelle1!$B$2:$B$8</c:f>
              <c:numCache>
                <c:formatCode>0.0%</c:formatCode>
                <c:ptCount val="7"/>
                <c:pt idx="0">
                  <c:v>0.151</c:v>
                </c:pt>
                <c:pt idx="1">
                  <c:v>0.187</c:v>
                </c:pt>
                <c:pt idx="2">
                  <c:v>0.20899999999999999</c:v>
                </c:pt>
                <c:pt idx="3">
                  <c:v>0.123</c:v>
                </c:pt>
                <c:pt idx="4">
                  <c:v>0.13500000000000001</c:v>
                </c:pt>
                <c:pt idx="5">
                  <c:v>0.14599999999999999</c:v>
                </c:pt>
                <c:pt idx="6">
                  <c:v>0.21199999999999999</c:v>
                </c:pt>
              </c:numCache>
            </c:numRef>
          </c:val>
        </c:ser>
        <c:ser>
          <c:idx val="1"/>
          <c:order val="1"/>
          <c:tx>
            <c:strRef>
              <c:f>Tabelle1!$C$1</c:f>
              <c:strCache>
                <c:ptCount val="1"/>
                <c:pt idx="0">
                  <c:v>SV17</c:v>
                </c:pt>
              </c:strCache>
            </c:strRef>
          </c:tx>
          <c:spPr>
            <a:solidFill>
              <a:srgbClr val="92D050"/>
            </a:solidFill>
          </c:spPr>
          <c:invertIfNegative val="0"/>
          <c:dPt>
            <c:idx val="3"/>
            <c:invertIfNegative val="0"/>
            <c:bubble3D val="0"/>
            <c:spPr>
              <a:solidFill>
                <a:srgbClr val="FF0000"/>
              </a:solidFill>
            </c:spPr>
          </c:dPt>
          <c:dLbls>
            <c:dLbl>
              <c:idx val="0"/>
              <c:layout>
                <c:manualLayout>
                  <c:x val="7.9445627162547505E-3"/>
                  <c:y val="1.1502345150055791E-2"/>
                </c:manualLayout>
              </c:layout>
              <c:showLegendKey val="0"/>
              <c:showVal val="1"/>
              <c:showCatName val="0"/>
              <c:showSerName val="0"/>
              <c:showPercent val="0"/>
              <c:showBubbleSize val="0"/>
            </c:dLbl>
            <c:dLbl>
              <c:idx val="1"/>
              <c:layout>
                <c:manualLayout>
                  <c:x val="1.2711300346007601E-2"/>
                  <c:y val="7.6682301000371936E-3"/>
                </c:manualLayout>
              </c:layout>
              <c:showLegendKey val="0"/>
              <c:showVal val="1"/>
              <c:showCatName val="0"/>
              <c:showSerName val="0"/>
              <c:showPercent val="0"/>
              <c:showBubbleSize val="0"/>
            </c:dLbl>
            <c:dLbl>
              <c:idx val="2"/>
              <c:layout>
                <c:manualLayout>
                  <c:x val="1.112238780275665E-2"/>
                  <c:y val="1.1502345150055791E-2"/>
                </c:manualLayout>
              </c:layout>
              <c:showLegendKey val="0"/>
              <c:showVal val="1"/>
              <c:showCatName val="0"/>
              <c:showSerName val="0"/>
              <c:showPercent val="0"/>
              <c:showBubbleSize val="0"/>
            </c:dLbl>
            <c:dLbl>
              <c:idx val="3"/>
              <c:layout>
                <c:manualLayout>
                  <c:x val="2.0655863062262352E-2"/>
                  <c:y val="2.3004690300111583E-2"/>
                </c:manualLayout>
              </c:layout>
              <c:showLegendKey val="0"/>
              <c:showVal val="1"/>
              <c:showCatName val="0"/>
              <c:showSerName val="0"/>
              <c:showPercent val="0"/>
              <c:showBubbleSize val="0"/>
            </c:dLbl>
            <c:dLbl>
              <c:idx val="4"/>
              <c:layout>
                <c:manualLayout>
                  <c:x val="1.2711300346007601E-2"/>
                  <c:y val="3.8341150500185968E-3"/>
                </c:manualLayout>
              </c:layout>
              <c:showLegendKey val="0"/>
              <c:showVal val="1"/>
              <c:showCatName val="0"/>
              <c:showSerName val="0"/>
              <c:showPercent val="0"/>
              <c:showBubbleSize val="0"/>
            </c:dLbl>
            <c:dLbl>
              <c:idx val="5"/>
              <c:layout>
                <c:manualLayout>
                  <c:x val="1.5889125432509501E-2"/>
                  <c:y val="7.6682301000371936E-3"/>
                </c:manualLayout>
              </c:layout>
              <c:showLegendKey val="0"/>
              <c:showVal val="1"/>
              <c:showCatName val="0"/>
              <c:showSerName val="0"/>
              <c:showPercent val="0"/>
              <c:showBubbleSize val="0"/>
            </c:dLbl>
            <c:dLbl>
              <c:idx val="6"/>
              <c:layout>
                <c:manualLayout>
                  <c:x val="1.2711300346007601E-2"/>
                  <c:y val="7.6682301000371936E-3"/>
                </c:manualLayout>
              </c:layout>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Tabelle1!$A$2:$A$8</c:f>
              <c:strCache>
                <c:ptCount val="7"/>
                <c:pt idx="0">
                  <c:v>AG</c:v>
                </c:pt>
                <c:pt idx="1">
                  <c:v>BL</c:v>
                </c:pt>
                <c:pt idx="2">
                  <c:v>BE</c:v>
                </c:pt>
                <c:pt idx="3">
                  <c:v>LU</c:v>
                </c:pt>
                <c:pt idx="4">
                  <c:v>SO</c:v>
                </c:pt>
                <c:pt idx="5">
                  <c:v>ZG</c:v>
                </c:pt>
                <c:pt idx="6">
                  <c:v>ZH</c:v>
                </c:pt>
              </c:strCache>
            </c:strRef>
          </c:cat>
          <c:val>
            <c:numRef>
              <c:f>Tabelle1!$C$2:$C$8</c:f>
              <c:numCache>
                <c:formatCode>0.0%</c:formatCode>
                <c:ptCount val="7"/>
                <c:pt idx="0">
                  <c:v>0.14699999999999999</c:v>
                </c:pt>
                <c:pt idx="1">
                  <c:v>0.13500000000000001</c:v>
                </c:pt>
                <c:pt idx="2">
                  <c:v>0.16400000000000001</c:v>
                </c:pt>
                <c:pt idx="3">
                  <c:v>0.124</c:v>
                </c:pt>
                <c:pt idx="4">
                  <c:v>0.13100000000000001</c:v>
                </c:pt>
                <c:pt idx="5">
                  <c:v>0.11899999999999999</c:v>
                </c:pt>
                <c:pt idx="6">
                  <c:v>0.182</c:v>
                </c:pt>
              </c:numCache>
            </c:numRef>
          </c:val>
        </c:ser>
        <c:dLbls>
          <c:showLegendKey val="0"/>
          <c:showVal val="0"/>
          <c:showCatName val="0"/>
          <c:showSerName val="0"/>
          <c:showPercent val="0"/>
          <c:showBubbleSize val="0"/>
        </c:dLbls>
        <c:gapWidth val="150"/>
        <c:axId val="207674368"/>
        <c:axId val="207696640"/>
      </c:barChart>
      <c:catAx>
        <c:axId val="207674368"/>
        <c:scaling>
          <c:orientation val="minMax"/>
        </c:scaling>
        <c:delete val="0"/>
        <c:axPos val="b"/>
        <c:majorTickMark val="out"/>
        <c:minorTickMark val="none"/>
        <c:tickLblPos val="nextTo"/>
        <c:crossAx val="207696640"/>
        <c:crosses val="autoZero"/>
        <c:auto val="1"/>
        <c:lblAlgn val="ctr"/>
        <c:lblOffset val="100"/>
        <c:noMultiLvlLbl val="0"/>
      </c:catAx>
      <c:valAx>
        <c:axId val="207696640"/>
        <c:scaling>
          <c:orientation val="minMax"/>
        </c:scaling>
        <c:delete val="0"/>
        <c:axPos val="l"/>
        <c:majorGridlines/>
        <c:numFmt formatCode="0%" sourceLinked="0"/>
        <c:majorTickMark val="out"/>
        <c:minorTickMark val="none"/>
        <c:tickLblPos val="nextTo"/>
        <c:txPr>
          <a:bodyPr/>
          <a:lstStyle/>
          <a:p>
            <a:pPr>
              <a:defRPr sz="1400"/>
            </a:pPr>
            <a:endParaRPr lang="de-DE"/>
          </a:p>
        </c:txPr>
        <c:crossAx val="207674368"/>
        <c:crosses val="autoZero"/>
        <c:crossBetween val="between"/>
      </c:valAx>
      <c:spPr>
        <a:ln w="6350"/>
      </c:spPr>
    </c:plotArea>
    <c:plotVisOnly val="1"/>
    <c:dispBlanksAs val="gap"/>
    <c:showDLblsOverMax val="0"/>
  </c:chart>
  <c:txPr>
    <a:bodyPr/>
    <a:lstStyle/>
    <a:p>
      <a:pPr>
        <a:defRPr sz="1800"/>
      </a:pPr>
      <a:endParaRPr lang="de-D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de-CH" sz="1800" dirty="0" smtClean="0"/>
              <a:t>Vergleich Nachbarkantone STAF</a:t>
            </a:r>
            <a:r>
              <a:rPr lang="de-CH" sz="1800" baseline="0" dirty="0" smtClean="0"/>
              <a:t>                                ohne/</a:t>
            </a:r>
            <a:r>
              <a:rPr lang="de-CH" sz="1800" dirty="0" smtClean="0"/>
              <a:t>mit</a:t>
            </a:r>
            <a:r>
              <a:rPr lang="de-CH" sz="1800" baseline="0" dirty="0" smtClean="0"/>
              <a:t> Ersatzmassnahmen                                       </a:t>
            </a:r>
            <a:endParaRPr lang="de-CH" sz="1800" dirty="0"/>
          </a:p>
        </c:rich>
      </c:tx>
      <c:layout>
        <c:manualLayout>
          <c:xMode val="edge"/>
          <c:yMode val="edge"/>
          <c:x val="0.2507314002147909"/>
          <c:y val="2.3004690300111583E-2"/>
        </c:manualLayout>
      </c:layout>
      <c:overlay val="0"/>
    </c:title>
    <c:autoTitleDeleted val="0"/>
    <c:plotArea>
      <c:layout>
        <c:manualLayout>
          <c:layoutTarget val="inner"/>
          <c:xMode val="edge"/>
          <c:yMode val="edge"/>
          <c:x val="0.10696934974128171"/>
          <c:y val="0.23919438244235489"/>
          <c:w val="0.87051542145435379"/>
          <c:h val="0.56052820730356556"/>
        </c:manualLayout>
      </c:layout>
      <c:barChart>
        <c:barDir val="col"/>
        <c:grouping val="clustered"/>
        <c:varyColors val="0"/>
        <c:ser>
          <c:idx val="0"/>
          <c:order val="0"/>
          <c:tx>
            <c:strRef>
              <c:f>Tabelle1!$B$1</c:f>
              <c:strCache>
                <c:ptCount val="1"/>
                <c:pt idx="0">
                  <c:v>ohne Ersatz-massnahmen</c:v>
                </c:pt>
              </c:strCache>
            </c:strRef>
          </c:tx>
          <c:spPr>
            <a:solidFill>
              <a:srgbClr val="0096DF"/>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Lbls>
            <c:dLbl>
              <c:idx val="0"/>
              <c:layout>
                <c:manualLayout>
                  <c:x val="6.3556501730038005E-3"/>
                  <c:y val="2.3004690300111583E-2"/>
                </c:manualLayout>
              </c:layout>
              <c:showLegendKey val="0"/>
              <c:showVal val="1"/>
              <c:showCatName val="0"/>
              <c:showSerName val="0"/>
              <c:showPercent val="0"/>
              <c:showBubbleSize val="0"/>
            </c:dLbl>
            <c:dLbl>
              <c:idx val="1"/>
              <c:layout>
                <c:manualLayout>
                  <c:x val="1.5889125432509501E-3"/>
                  <c:y val="-1.9170575250092983E-2"/>
                </c:manualLayout>
              </c:layout>
              <c:showLegendKey val="0"/>
              <c:showVal val="1"/>
              <c:showCatName val="0"/>
              <c:showSerName val="0"/>
              <c:showPercent val="0"/>
              <c:showBubbleSize val="0"/>
            </c:dLbl>
            <c:dLbl>
              <c:idx val="2"/>
              <c:layout>
                <c:manualLayout>
                  <c:x val="0"/>
                  <c:y val="1.5336460200074387E-2"/>
                </c:manualLayout>
              </c:layout>
              <c:showLegendKey val="0"/>
              <c:showVal val="1"/>
              <c:showCatName val="0"/>
              <c:showSerName val="0"/>
              <c:showPercent val="0"/>
              <c:showBubbleSize val="0"/>
            </c:dLbl>
            <c:dLbl>
              <c:idx val="3"/>
              <c:layout>
                <c:manualLayout>
                  <c:x val="-4.7667376297528506E-3"/>
                  <c:y val="1.4377931437569739E-2"/>
                </c:manualLayout>
              </c:layout>
              <c:showLegendKey val="0"/>
              <c:showVal val="1"/>
              <c:showCatName val="0"/>
              <c:showSerName val="0"/>
              <c:showPercent val="0"/>
              <c:showBubbleSize val="0"/>
            </c:dLbl>
            <c:dLbl>
              <c:idx val="4"/>
              <c:layout>
                <c:manualLayout>
                  <c:x val="-3.1778250865019003E-3"/>
                  <c:y val="1.1502345150055791E-2"/>
                </c:manualLayout>
              </c:layout>
              <c:showLegendKey val="0"/>
              <c:showVal val="1"/>
              <c:showCatName val="0"/>
              <c:showSerName val="0"/>
              <c:showPercent val="0"/>
              <c:showBubbleSize val="0"/>
            </c:dLbl>
            <c:dLbl>
              <c:idx val="5"/>
              <c:layout>
                <c:manualLayout>
                  <c:x val="-1.5889125432509501E-3"/>
                  <c:y val="3.8341150500185968E-3"/>
                </c:manualLayout>
              </c:layout>
              <c:showLegendKey val="0"/>
              <c:showVal val="1"/>
              <c:showCatName val="0"/>
              <c:showSerName val="0"/>
              <c:showPercent val="0"/>
              <c:showBubbleSize val="0"/>
            </c:dLbl>
            <c:dLbl>
              <c:idx val="6"/>
              <c:layout>
                <c:manualLayout>
                  <c:x val="7.944437605030873E-3"/>
                  <c:y val="1.4953048695072527E-2"/>
                </c:manualLayout>
              </c:layout>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Tabelle1!$A$2:$A$8</c:f>
              <c:strCache>
                <c:ptCount val="7"/>
                <c:pt idx="0">
                  <c:v>AG</c:v>
                </c:pt>
                <c:pt idx="1">
                  <c:v>BL</c:v>
                </c:pt>
                <c:pt idx="2">
                  <c:v>BE</c:v>
                </c:pt>
                <c:pt idx="3">
                  <c:v>LU</c:v>
                </c:pt>
                <c:pt idx="4">
                  <c:v>SO</c:v>
                </c:pt>
                <c:pt idx="5">
                  <c:v>ZG</c:v>
                </c:pt>
                <c:pt idx="6">
                  <c:v>ZH</c:v>
                </c:pt>
              </c:strCache>
            </c:strRef>
          </c:cat>
          <c:val>
            <c:numRef>
              <c:f>Tabelle1!$B$2:$B$8</c:f>
              <c:numCache>
                <c:formatCode>0.0%</c:formatCode>
                <c:ptCount val="7"/>
                <c:pt idx="0">
                  <c:v>0.17899999999999999</c:v>
                </c:pt>
                <c:pt idx="1">
                  <c:v>0.13500000000000001</c:v>
                </c:pt>
                <c:pt idx="2">
                  <c:v>0.16400000000000001</c:v>
                </c:pt>
                <c:pt idx="3">
                  <c:v>0.124</c:v>
                </c:pt>
                <c:pt idx="4">
                  <c:v>0.13100000000000001</c:v>
                </c:pt>
                <c:pt idx="5">
                  <c:v>0.11899999999999999</c:v>
                </c:pt>
                <c:pt idx="6">
                  <c:v>0.182</c:v>
                </c:pt>
              </c:numCache>
            </c:numRef>
          </c:val>
        </c:ser>
        <c:ser>
          <c:idx val="1"/>
          <c:order val="1"/>
          <c:tx>
            <c:strRef>
              <c:f>Tabelle1!$C$1</c:f>
              <c:strCache>
                <c:ptCount val="1"/>
                <c:pt idx="0">
                  <c:v>mit Ersatz-massnahmen</c:v>
                </c:pt>
              </c:strCache>
            </c:strRef>
          </c:tx>
          <c:spPr>
            <a:solidFill>
              <a:srgbClr val="00B050"/>
            </a:solidFill>
          </c:spPr>
          <c:invertIfNegative val="0"/>
          <c:dLbls>
            <c:dLbl>
              <c:idx val="0"/>
              <c:layout>
                <c:manualLayout>
                  <c:x val="1.2711300346007601E-2"/>
                  <c:y val="-3.8341150500185968E-3"/>
                </c:manualLayout>
              </c:layout>
              <c:showLegendKey val="0"/>
              <c:showVal val="1"/>
              <c:showCatName val="0"/>
              <c:showSerName val="0"/>
              <c:showPercent val="0"/>
              <c:showBubbleSize val="0"/>
            </c:dLbl>
            <c:dLbl>
              <c:idx val="1"/>
              <c:layout>
                <c:manualLayout>
                  <c:x val="1.747803797576045E-2"/>
                  <c:y val="3.8338131511956907E-3"/>
                </c:manualLayout>
              </c:layout>
              <c:showLegendKey val="0"/>
              <c:showVal val="1"/>
              <c:showCatName val="0"/>
              <c:showSerName val="0"/>
              <c:showPercent val="0"/>
              <c:showBubbleSize val="0"/>
            </c:dLbl>
            <c:dLbl>
              <c:idx val="2"/>
              <c:layout>
                <c:manualLayout>
                  <c:x val="1.2711300346007601E-2"/>
                  <c:y val="0"/>
                </c:manualLayout>
              </c:layout>
              <c:showLegendKey val="0"/>
              <c:showVal val="1"/>
              <c:showCatName val="0"/>
              <c:showSerName val="0"/>
              <c:showPercent val="0"/>
              <c:showBubbleSize val="0"/>
            </c:dLbl>
            <c:dLbl>
              <c:idx val="3"/>
              <c:layout>
                <c:manualLayout>
                  <c:x val="1.9066950519011402E-2"/>
                  <c:y val="7.6682301000371936E-3"/>
                </c:manualLayout>
              </c:layout>
              <c:showLegendKey val="0"/>
              <c:showVal val="1"/>
              <c:showCatName val="0"/>
              <c:showSerName val="0"/>
              <c:showPercent val="0"/>
              <c:showBubbleSize val="0"/>
            </c:dLbl>
            <c:dLbl>
              <c:idx val="4"/>
              <c:layout>
                <c:manualLayout>
                  <c:x val="1.2711300346007601E-2"/>
                  <c:y val="3.8341150500185968E-3"/>
                </c:manualLayout>
              </c:layout>
              <c:showLegendKey val="0"/>
              <c:showVal val="1"/>
              <c:showCatName val="0"/>
              <c:showSerName val="0"/>
              <c:showPercent val="0"/>
              <c:showBubbleSize val="0"/>
            </c:dLbl>
            <c:dLbl>
              <c:idx val="5"/>
              <c:layout>
                <c:manualLayout>
                  <c:x val="9.5334752595057012E-3"/>
                  <c:y val="-3.8341150500185968E-3"/>
                </c:manualLayout>
              </c:layout>
              <c:showLegendKey val="0"/>
              <c:showVal val="1"/>
              <c:showCatName val="0"/>
              <c:showSerName val="0"/>
              <c:showPercent val="0"/>
              <c:showBubbleSize val="0"/>
            </c:dLbl>
            <c:dLbl>
              <c:idx val="6"/>
              <c:layout>
                <c:manualLayout>
                  <c:x val="1.1122387802756767E-2"/>
                  <c:y val="0"/>
                </c:manualLayout>
              </c:layout>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Tabelle1!$A$2:$A$8</c:f>
              <c:strCache>
                <c:ptCount val="7"/>
                <c:pt idx="0">
                  <c:v>AG</c:v>
                </c:pt>
                <c:pt idx="1">
                  <c:v>BL</c:v>
                </c:pt>
                <c:pt idx="2">
                  <c:v>BE</c:v>
                </c:pt>
                <c:pt idx="3">
                  <c:v>LU</c:v>
                </c:pt>
                <c:pt idx="4">
                  <c:v>SO</c:v>
                </c:pt>
                <c:pt idx="5">
                  <c:v>ZG</c:v>
                </c:pt>
                <c:pt idx="6">
                  <c:v>ZH</c:v>
                </c:pt>
              </c:strCache>
            </c:strRef>
          </c:cat>
          <c:val>
            <c:numRef>
              <c:f>Tabelle1!$C$2:$C$8</c:f>
              <c:numCache>
                <c:formatCode>0.0%</c:formatCode>
                <c:ptCount val="7"/>
                <c:pt idx="0">
                  <c:v>0.109</c:v>
                </c:pt>
                <c:pt idx="1">
                  <c:v>0.107</c:v>
                </c:pt>
                <c:pt idx="3">
                  <c:v>0.115</c:v>
                </c:pt>
                <c:pt idx="4">
                  <c:v>0.105</c:v>
                </c:pt>
                <c:pt idx="5">
                  <c:v>9.0999999999999998E-2</c:v>
                </c:pt>
                <c:pt idx="6">
                  <c:v>0.109</c:v>
                </c:pt>
              </c:numCache>
            </c:numRef>
          </c:val>
        </c:ser>
        <c:dLbls>
          <c:showLegendKey val="0"/>
          <c:showVal val="0"/>
          <c:showCatName val="0"/>
          <c:showSerName val="0"/>
          <c:showPercent val="0"/>
          <c:showBubbleSize val="0"/>
        </c:dLbls>
        <c:gapWidth val="150"/>
        <c:axId val="207438208"/>
        <c:axId val="207439744"/>
      </c:barChart>
      <c:catAx>
        <c:axId val="207438208"/>
        <c:scaling>
          <c:orientation val="minMax"/>
        </c:scaling>
        <c:delete val="0"/>
        <c:axPos val="b"/>
        <c:majorTickMark val="out"/>
        <c:minorTickMark val="none"/>
        <c:tickLblPos val="nextTo"/>
        <c:crossAx val="207439744"/>
        <c:crosses val="autoZero"/>
        <c:auto val="1"/>
        <c:lblAlgn val="ctr"/>
        <c:lblOffset val="100"/>
        <c:noMultiLvlLbl val="0"/>
      </c:catAx>
      <c:valAx>
        <c:axId val="207439744"/>
        <c:scaling>
          <c:orientation val="minMax"/>
        </c:scaling>
        <c:delete val="0"/>
        <c:axPos val="l"/>
        <c:majorGridlines/>
        <c:numFmt formatCode="0%" sourceLinked="0"/>
        <c:majorTickMark val="out"/>
        <c:minorTickMark val="none"/>
        <c:tickLblPos val="nextTo"/>
        <c:txPr>
          <a:bodyPr/>
          <a:lstStyle/>
          <a:p>
            <a:pPr>
              <a:defRPr sz="1400"/>
            </a:pPr>
            <a:endParaRPr lang="de-DE"/>
          </a:p>
        </c:txPr>
        <c:crossAx val="207438208"/>
        <c:crosses val="autoZero"/>
        <c:crossBetween val="between"/>
      </c:valAx>
      <c:spPr>
        <a:ln w="6350"/>
      </c:spPr>
    </c:plotArea>
    <c:plotVisOnly val="1"/>
    <c:dispBlanksAs val="gap"/>
    <c:showDLblsOverMax val="0"/>
  </c:chart>
  <c:txPr>
    <a:bodyPr/>
    <a:lstStyle/>
    <a:p>
      <a:pPr>
        <a:defRPr sz="1800"/>
      </a:pPr>
      <a:endParaRPr lang="de-DE"/>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CH" sz="1400" dirty="0" smtClean="0"/>
              <a:t>Bundessteuern juristische Personen 2016</a:t>
            </a:r>
            <a:endParaRPr lang="de-CH" sz="1400" dirty="0"/>
          </a:p>
        </c:rich>
      </c:tx>
      <c:layout/>
      <c:overlay val="0"/>
    </c:title>
    <c:autoTitleDeleted val="0"/>
    <c:plotArea>
      <c:layout>
        <c:manualLayout>
          <c:layoutTarget val="inner"/>
          <c:xMode val="edge"/>
          <c:yMode val="edge"/>
          <c:x val="0.19803910676591491"/>
          <c:y val="0.20142414731696479"/>
          <c:w val="0.60392178646817019"/>
          <c:h val="0.55359497092915599"/>
        </c:manualLayout>
      </c:layout>
      <c:pieChart>
        <c:varyColors val="1"/>
        <c:ser>
          <c:idx val="0"/>
          <c:order val="0"/>
          <c:tx>
            <c:strRef>
              <c:f>Tabelle1!$B$1</c:f>
              <c:strCache>
                <c:ptCount val="1"/>
                <c:pt idx="0">
                  <c:v>Steuereinnahmen</c:v>
                </c:pt>
              </c:strCache>
            </c:strRef>
          </c:tx>
          <c:dPt>
            <c:idx val="0"/>
            <c:bubble3D val="0"/>
            <c:spPr>
              <a:solidFill>
                <a:srgbClr val="0096DF"/>
              </a:solidFill>
            </c:spPr>
          </c:dPt>
          <c:dPt>
            <c:idx val="1"/>
            <c:bubble3D val="0"/>
            <c:spPr>
              <a:solidFill>
                <a:srgbClr val="C6E2F6"/>
              </a:solidFill>
            </c:spPr>
          </c:dPt>
          <c:dLbls>
            <c:dLbl>
              <c:idx val="0"/>
              <c:layout>
                <c:manualLayout>
                  <c:x val="-0.24067957095676237"/>
                  <c:y val="-1.6274580602155315E-2"/>
                </c:manualLayout>
              </c:layout>
              <c:showLegendKey val="0"/>
              <c:showVal val="1"/>
              <c:showCatName val="0"/>
              <c:showSerName val="0"/>
              <c:showPercent val="0"/>
              <c:showBubbleSize val="0"/>
            </c:dLbl>
            <c:dLbl>
              <c:idx val="1"/>
              <c:layout>
                <c:manualLayout>
                  <c:x val="0.23475876417771763"/>
                  <c:y val="-7.8657926897011451E-3"/>
                </c:manualLayout>
              </c:layout>
              <c:showLegendKey val="0"/>
              <c:showVal val="1"/>
              <c:showCatName val="0"/>
              <c:showSerName val="0"/>
              <c:showPercent val="0"/>
              <c:showBubbleSize val="0"/>
            </c:dLbl>
            <c:txPr>
              <a:bodyPr/>
              <a:lstStyle/>
              <a:p>
                <a:pPr>
                  <a:defRPr sz="1500"/>
                </a:pPr>
                <a:endParaRPr lang="de-DE"/>
              </a:p>
            </c:txPr>
            <c:showLegendKey val="0"/>
            <c:showVal val="1"/>
            <c:showCatName val="0"/>
            <c:showSerName val="0"/>
            <c:showPercent val="0"/>
            <c:showBubbleSize val="0"/>
            <c:showLeaderLines val="1"/>
          </c:dLbls>
          <c:cat>
            <c:strRef>
              <c:f>Tabelle1!$A$2:$A$3</c:f>
              <c:strCache>
                <c:ptCount val="2"/>
                <c:pt idx="0">
                  <c:v>ordentliche Gesellschaften</c:v>
                </c:pt>
                <c:pt idx="1">
                  <c:v>Statusgesellschaften</c:v>
                </c:pt>
              </c:strCache>
            </c:strRef>
          </c:cat>
          <c:val>
            <c:numRef>
              <c:f>Tabelle1!$B$2:$B$3</c:f>
              <c:numCache>
                <c:formatCode>General\ "Mrd."</c:formatCode>
                <c:ptCount val="2"/>
                <c:pt idx="0">
                  <c:v>5.3</c:v>
                </c:pt>
                <c:pt idx="1">
                  <c:v>5.3</c:v>
                </c:pt>
              </c:numCache>
            </c:numRef>
          </c:val>
        </c:ser>
        <c:dLbls>
          <c:showLegendKey val="0"/>
          <c:showVal val="0"/>
          <c:showCatName val="0"/>
          <c:showSerName val="0"/>
          <c:showPercent val="0"/>
          <c:showBubbleSize val="0"/>
          <c:showLeaderLines val="1"/>
        </c:dLbls>
        <c:firstSliceAng val="0"/>
      </c:pieChart>
    </c:plotArea>
    <c:legend>
      <c:legendPos val="b"/>
      <c:layout/>
      <c:overlay val="0"/>
      <c:txPr>
        <a:bodyPr/>
        <a:lstStyle/>
        <a:p>
          <a:pPr>
            <a:defRPr sz="1400"/>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CH" sz="1400" dirty="0" smtClean="0"/>
              <a:t>Anzahl juristische Personen 2016</a:t>
            </a:r>
            <a:endParaRPr lang="de-CH" sz="1400" dirty="0"/>
          </a:p>
        </c:rich>
      </c:tx>
      <c:layout/>
      <c:overlay val="0"/>
    </c:title>
    <c:autoTitleDeleted val="0"/>
    <c:plotArea>
      <c:layout/>
      <c:barChart>
        <c:barDir val="col"/>
        <c:grouping val="stacked"/>
        <c:varyColors val="0"/>
        <c:ser>
          <c:idx val="0"/>
          <c:order val="0"/>
          <c:tx>
            <c:strRef>
              <c:f>Tabelle1!$B$1</c:f>
              <c:strCache>
                <c:ptCount val="1"/>
                <c:pt idx="0">
                  <c:v>Statusgesellschaften</c:v>
                </c:pt>
              </c:strCache>
            </c:strRef>
          </c:tx>
          <c:spPr>
            <a:solidFill>
              <a:srgbClr val="0096DF"/>
            </a:solidFill>
          </c:spPr>
          <c:invertIfNegative val="0"/>
          <c:dLbls>
            <c:dLbl>
              <c:idx val="0"/>
              <c:layout>
                <c:manualLayout>
                  <c:x val="1.430021288925855E-2"/>
                  <c:y val="2.475358488433059E-2"/>
                </c:manualLayout>
              </c:layout>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c:f>
              <c:strCache>
                <c:ptCount val="1"/>
                <c:pt idx="0">
                  <c:v>Anzahl Unternehmen</c:v>
                </c:pt>
              </c:strCache>
            </c:strRef>
          </c:cat>
          <c:val>
            <c:numRef>
              <c:f>Tabelle1!$B$2</c:f>
              <c:numCache>
                <c:formatCode>General</c:formatCode>
                <c:ptCount val="1"/>
                <c:pt idx="0">
                  <c:v>620</c:v>
                </c:pt>
              </c:numCache>
            </c:numRef>
          </c:val>
        </c:ser>
        <c:ser>
          <c:idx val="1"/>
          <c:order val="1"/>
          <c:tx>
            <c:strRef>
              <c:f>Tabelle1!$C$1</c:f>
              <c:strCache>
                <c:ptCount val="1"/>
                <c:pt idx="0">
                  <c:v>ordentliche Gesellschaften</c:v>
                </c:pt>
              </c:strCache>
            </c:strRef>
          </c:tx>
          <c:spPr>
            <a:solidFill>
              <a:srgbClr val="C6E2F6"/>
            </a:solidFill>
          </c:spPr>
          <c:invertIfNegative val="0"/>
          <c:dLbls>
            <c:dLbl>
              <c:idx val="0"/>
              <c:layout>
                <c:manualLayout>
                  <c:x val="0"/>
                  <c:y val="-3.0941981105413238E-3"/>
                </c:manualLayout>
              </c:layout>
              <c:tx>
                <c:rich>
                  <a:bodyPr/>
                  <a:lstStyle/>
                  <a:p>
                    <a:r>
                      <a:rPr lang="en-US" dirty="0" smtClean="0"/>
                      <a:t>24784</a:t>
                    </a:r>
                    <a:endParaRPr lang="en-US" dirty="0"/>
                  </a:p>
                </c:rich>
              </c:tx>
              <c:showLegendKey val="0"/>
              <c:showVal val="1"/>
              <c:showCatName val="0"/>
              <c:showSerName val="0"/>
              <c:showPercent val="0"/>
              <c:showBubbleSize val="0"/>
            </c:dLbl>
            <c:numFmt formatCode="#,##0" sourceLinked="0"/>
            <c:txPr>
              <a:bodyPr/>
              <a:lstStyle/>
              <a:p>
                <a:pPr>
                  <a:defRPr sz="1200"/>
                </a:pPr>
                <a:endParaRPr lang="de-DE"/>
              </a:p>
            </c:txPr>
            <c:showLegendKey val="0"/>
            <c:showVal val="1"/>
            <c:showCatName val="0"/>
            <c:showSerName val="0"/>
            <c:showPercent val="0"/>
            <c:showBubbleSize val="0"/>
            <c:showLeaderLines val="0"/>
          </c:dLbls>
          <c:cat>
            <c:strRef>
              <c:f>Tabelle1!$A$2</c:f>
              <c:strCache>
                <c:ptCount val="1"/>
                <c:pt idx="0">
                  <c:v>Anzahl Unternehmen</c:v>
                </c:pt>
              </c:strCache>
            </c:strRef>
          </c:cat>
          <c:val>
            <c:numRef>
              <c:f>Tabelle1!$C$2</c:f>
              <c:numCache>
                <c:formatCode>General</c:formatCode>
                <c:ptCount val="1"/>
                <c:pt idx="0">
                  <c:v>24580</c:v>
                </c:pt>
              </c:numCache>
            </c:numRef>
          </c:val>
        </c:ser>
        <c:dLbls>
          <c:showLegendKey val="0"/>
          <c:showVal val="0"/>
          <c:showCatName val="0"/>
          <c:showSerName val="0"/>
          <c:showPercent val="0"/>
          <c:showBubbleSize val="0"/>
        </c:dLbls>
        <c:gapWidth val="150"/>
        <c:overlap val="100"/>
        <c:axId val="165166080"/>
        <c:axId val="176703360"/>
      </c:barChart>
      <c:catAx>
        <c:axId val="165166080"/>
        <c:scaling>
          <c:orientation val="minMax"/>
        </c:scaling>
        <c:delete val="1"/>
        <c:axPos val="b"/>
        <c:majorTickMark val="out"/>
        <c:minorTickMark val="none"/>
        <c:tickLblPos val="nextTo"/>
        <c:crossAx val="176703360"/>
        <c:crosses val="autoZero"/>
        <c:auto val="1"/>
        <c:lblAlgn val="ctr"/>
        <c:lblOffset val="100"/>
        <c:noMultiLvlLbl val="0"/>
      </c:catAx>
      <c:valAx>
        <c:axId val="176703360"/>
        <c:scaling>
          <c:orientation val="minMax"/>
          <c:max val="25000"/>
        </c:scaling>
        <c:delete val="0"/>
        <c:axPos val="l"/>
        <c:majorGridlines/>
        <c:numFmt formatCode="#,##0" sourceLinked="0"/>
        <c:majorTickMark val="out"/>
        <c:minorTickMark val="none"/>
        <c:tickLblPos val="nextTo"/>
        <c:txPr>
          <a:bodyPr/>
          <a:lstStyle/>
          <a:p>
            <a:pPr>
              <a:defRPr sz="1400"/>
            </a:pPr>
            <a:endParaRPr lang="de-DE"/>
          </a:p>
        </c:txPr>
        <c:crossAx val="165166080"/>
        <c:crosses val="autoZero"/>
        <c:crossBetween val="between"/>
      </c:valAx>
    </c:plotArea>
    <c:legend>
      <c:legendPos val="b"/>
      <c:legendEntry>
        <c:idx val="0"/>
        <c:txPr>
          <a:bodyPr/>
          <a:lstStyle/>
          <a:p>
            <a:pPr>
              <a:defRPr sz="1400"/>
            </a:pPr>
            <a:endParaRPr lang="de-DE"/>
          </a:p>
        </c:txPr>
      </c:legendEntry>
      <c:legendEntry>
        <c:idx val="1"/>
        <c:txPr>
          <a:bodyPr/>
          <a:lstStyle/>
          <a:p>
            <a:pPr>
              <a:defRPr sz="1400"/>
            </a:pPr>
            <a:endParaRPr lang="de-DE"/>
          </a:p>
        </c:txPr>
      </c:legendEntry>
      <c:layout/>
      <c:overlay val="0"/>
      <c:txPr>
        <a:bodyPr/>
        <a:lstStyle/>
        <a:p>
          <a:pPr>
            <a:defRPr sz="1400"/>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CH" sz="1400" dirty="0" smtClean="0"/>
              <a:t>Steuern juristische Personen 2016</a:t>
            </a:r>
          </a:p>
          <a:p>
            <a:pPr>
              <a:defRPr/>
            </a:pPr>
            <a:r>
              <a:rPr lang="de-CH" sz="1400" dirty="0" smtClean="0"/>
              <a:t>Kantons-</a:t>
            </a:r>
            <a:r>
              <a:rPr lang="de-CH" sz="1400" baseline="0" dirty="0" smtClean="0"/>
              <a:t> und Gemeindesteuern</a:t>
            </a:r>
          </a:p>
        </c:rich>
      </c:tx>
      <c:layout/>
      <c:overlay val="0"/>
    </c:title>
    <c:autoTitleDeleted val="0"/>
    <c:plotArea>
      <c:layout/>
      <c:barChart>
        <c:barDir val="col"/>
        <c:grouping val="stacked"/>
        <c:varyColors val="0"/>
        <c:ser>
          <c:idx val="0"/>
          <c:order val="0"/>
          <c:tx>
            <c:strRef>
              <c:f>Tabelle1!$B$1</c:f>
              <c:strCache>
                <c:ptCount val="1"/>
                <c:pt idx="0">
                  <c:v>Statusgesellschaften</c:v>
                </c:pt>
              </c:strCache>
            </c:strRef>
          </c:tx>
          <c:spPr>
            <a:solidFill>
              <a:srgbClr val="0096DF"/>
            </a:solidFill>
          </c:spPr>
          <c:invertIfNegative val="0"/>
          <c:dLbls>
            <c:dLbl>
              <c:idx val="0"/>
              <c:layout>
                <c:manualLayout>
                  <c:x val="-1.430021288925855E-2"/>
                  <c:y val="0"/>
                </c:manualLayout>
              </c:layout>
              <c:tx>
                <c:rich>
                  <a:bodyPr/>
                  <a:lstStyle/>
                  <a:p>
                    <a:r>
                      <a:rPr lang="en-US" dirty="0" smtClean="0"/>
                      <a:t>18   </a:t>
                    </a:r>
                    <a:r>
                      <a:rPr lang="en-US" dirty="0"/>
                      <a:t>Mio.</a:t>
                    </a:r>
                  </a:p>
                </c:rich>
              </c:tx>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c:f>
              <c:strCache>
                <c:ptCount val="1"/>
                <c:pt idx="0">
                  <c:v>Steuereinnahmen</c:v>
                </c:pt>
              </c:strCache>
            </c:strRef>
          </c:cat>
          <c:val>
            <c:numRef>
              <c:f>Tabelle1!$B$2</c:f>
              <c:numCache>
                <c:formatCode>0\ "Mio."</c:formatCode>
                <c:ptCount val="1"/>
                <c:pt idx="0">
                  <c:v>18.414035087719299</c:v>
                </c:pt>
              </c:numCache>
            </c:numRef>
          </c:val>
        </c:ser>
        <c:ser>
          <c:idx val="1"/>
          <c:order val="1"/>
          <c:tx>
            <c:strRef>
              <c:f>Tabelle1!$C$1</c:f>
              <c:strCache>
                <c:ptCount val="1"/>
                <c:pt idx="0">
                  <c:v>ordentliche Gesellschaften</c:v>
                </c:pt>
              </c:strCache>
            </c:strRef>
          </c:tx>
          <c:spPr>
            <a:solidFill>
              <a:srgbClr val="C6E2F6"/>
            </a:solidFill>
          </c:spPr>
          <c:invertIfNegative val="0"/>
          <c:dLbls>
            <c:dLbl>
              <c:idx val="0"/>
              <c:layout/>
              <c:showLegendKey val="0"/>
              <c:showVal val="1"/>
              <c:showCatName val="0"/>
              <c:showSerName val="0"/>
              <c:showPercent val="0"/>
              <c:showBubbleSize val="0"/>
            </c:dLbl>
            <c:txPr>
              <a:bodyPr/>
              <a:lstStyle/>
              <a:p>
                <a:pPr>
                  <a:defRPr sz="1200"/>
                </a:pPr>
                <a:endParaRPr lang="de-DE"/>
              </a:p>
            </c:txPr>
            <c:showLegendKey val="0"/>
            <c:showVal val="0"/>
            <c:showCatName val="0"/>
            <c:showSerName val="0"/>
            <c:showPercent val="0"/>
            <c:showBubbleSize val="0"/>
          </c:dLbls>
          <c:cat>
            <c:strRef>
              <c:f>Tabelle1!$A$2</c:f>
              <c:strCache>
                <c:ptCount val="1"/>
                <c:pt idx="0">
                  <c:v>Steuereinnahmen</c:v>
                </c:pt>
              </c:strCache>
            </c:strRef>
          </c:cat>
          <c:val>
            <c:numRef>
              <c:f>Tabelle1!$C$2</c:f>
              <c:numCache>
                <c:formatCode>0\ "Mio."</c:formatCode>
                <c:ptCount val="1"/>
                <c:pt idx="0">
                  <c:v>448.55438596491234</c:v>
                </c:pt>
              </c:numCache>
            </c:numRef>
          </c:val>
        </c:ser>
        <c:dLbls>
          <c:showLegendKey val="0"/>
          <c:showVal val="0"/>
          <c:showCatName val="0"/>
          <c:showSerName val="0"/>
          <c:showPercent val="0"/>
          <c:showBubbleSize val="0"/>
        </c:dLbls>
        <c:gapWidth val="150"/>
        <c:overlap val="100"/>
        <c:axId val="176777856"/>
        <c:axId val="183392128"/>
      </c:barChart>
      <c:catAx>
        <c:axId val="176777856"/>
        <c:scaling>
          <c:orientation val="minMax"/>
        </c:scaling>
        <c:delete val="1"/>
        <c:axPos val="b"/>
        <c:majorTickMark val="out"/>
        <c:minorTickMark val="none"/>
        <c:tickLblPos val="nextTo"/>
        <c:crossAx val="183392128"/>
        <c:crosses val="autoZero"/>
        <c:auto val="1"/>
        <c:lblAlgn val="ctr"/>
        <c:lblOffset val="100"/>
        <c:noMultiLvlLbl val="0"/>
      </c:catAx>
      <c:valAx>
        <c:axId val="183392128"/>
        <c:scaling>
          <c:orientation val="minMax"/>
          <c:max val="500"/>
          <c:min val="0"/>
        </c:scaling>
        <c:delete val="0"/>
        <c:axPos val="l"/>
        <c:majorGridlines/>
        <c:numFmt formatCode="#,##0" sourceLinked="0"/>
        <c:majorTickMark val="out"/>
        <c:minorTickMark val="none"/>
        <c:tickLblPos val="nextTo"/>
        <c:txPr>
          <a:bodyPr/>
          <a:lstStyle/>
          <a:p>
            <a:pPr>
              <a:defRPr sz="1400"/>
            </a:pPr>
            <a:endParaRPr lang="de-DE"/>
          </a:p>
        </c:txPr>
        <c:crossAx val="176777856"/>
        <c:crosses val="autoZero"/>
        <c:crossBetween val="between"/>
      </c:valAx>
    </c:plotArea>
    <c:legend>
      <c:legendPos val="b"/>
      <c:legendEntry>
        <c:idx val="0"/>
        <c:txPr>
          <a:bodyPr/>
          <a:lstStyle/>
          <a:p>
            <a:pPr>
              <a:defRPr sz="1400"/>
            </a:pPr>
            <a:endParaRPr lang="de-DE"/>
          </a:p>
        </c:txPr>
      </c:legendEntry>
      <c:legendEntry>
        <c:idx val="1"/>
        <c:txPr>
          <a:bodyPr/>
          <a:lstStyle/>
          <a:p>
            <a:pPr>
              <a:defRPr sz="1400"/>
            </a:pPr>
            <a:endParaRPr lang="de-DE"/>
          </a:p>
        </c:txPr>
      </c:legendEntry>
      <c:layout/>
      <c:overlay val="0"/>
    </c:legend>
    <c:plotVisOnly val="1"/>
    <c:dispBlanksAs val="gap"/>
    <c:showDLblsOverMax val="0"/>
  </c:chart>
  <c:txPr>
    <a:bodyPr/>
    <a:lstStyle/>
    <a:p>
      <a:pPr>
        <a:defRPr sz="18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Steuereinnahmen</c:v>
                </c:pt>
              </c:strCache>
            </c:strRef>
          </c:tx>
          <c:dPt>
            <c:idx val="0"/>
            <c:bubble3D val="0"/>
            <c:spPr>
              <a:solidFill>
                <a:schemeClr val="accent2"/>
              </a:solidFill>
            </c:spPr>
          </c:dPt>
          <c:dPt>
            <c:idx val="1"/>
            <c:bubble3D val="0"/>
            <c:spPr>
              <a:solidFill>
                <a:schemeClr val="accent1"/>
              </a:solidFill>
            </c:spPr>
          </c:dPt>
          <c:dLbls>
            <c:txPr>
              <a:bodyPr/>
              <a:lstStyle/>
              <a:p>
                <a:pPr>
                  <a:defRPr sz="1400"/>
                </a:pPr>
                <a:endParaRPr lang="de-DE"/>
              </a:p>
            </c:txPr>
            <c:showLegendKey val="0"/>
            <c:showVal val="0"/>
            <c:showCatName val="0"/>
            <c:showSerName val="0"/>
            <c:showPercent val="1"/>
            <c:showBubbleSize val="0"/>
            <c:showLeaderLines val="0"/>
          </c:dLbls>
          <c:cat>
            <c:strRef>
              <c:f>Tabelle1!$A$2:$A$3</c:f>
              <c:strCache>
                <c:ptCount val="2"/>
                <c:pt idx="0">
                  <c:v>juristische Personen</c:v>
                </c:pt>
                <c:pt idx="1">
                  <c:v>natürliche Personen</c:v>
                </c:pt>
              </c:strCache>
            </c:strRef>
          </c:cat>
          <c:val>
            <c:numRef>
              <c:f>Tabelle1!$B$2:$B$3</c:f>
              <c:numCache>
                <c:formatCode>0</c:formatCode>
                <c:ptCount val="2"/>
                <c:pt idx="0">
                  <c:v>331.86899999999997</c:v>
                </c:pt>
                <c:pt idx="1">
                  <c:v>1671.0239999999999</c:v>
                </c:pt>
              </c:numCache>
            </c:numRef>
          </c:val>
        </c:ser>
        <c:dLbls>
          <c:showLegendKey val="0"/>
          <c:showVal val="0"/>
          <c:showCatName val="0"/>
          <c:showSerName val="0"/>
          <c:showPercent val="0"/>
          <c:showBubbleSize val="0"/>
          <c:showLeaderLines val="0"/>
        </c:dLbls>
        <c:firstSliceAng val="0"/>
      </c:pieChart>
    </c:plotArea>
    <c:legend>
      <c:legendPos val="b"/>
      <c:layout/>
      <c:overlay val="0"/>
      <c:txPr>
        <a:bodyPr/>
        <a:lstStyle/>
        <a:p>
          <a:pPr>
            <a:defRPr sz="1400"/>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Steuereinnahmen</c:v>
                </c:pt>
              </c:strCache>
            </c:strRef>
          </c:tx>
          <c:dPt>
            <c:idx val="0"/>
            <c:bubble3D val="0"/>
            <c:spPr>
              <a:solidFill>
                <a:schemeClr val="accent2"/>
              </a:solidFill>
            </c:spPr>
          </c:dPt>
          <c:dPt>
            <c:idx val="1"/>
            <c:bubble3D val="0"/>
            <c:spPr>
              <a:solidFill>
                <a:schemeClr val="accent1"/>
              </a:solidFill>
            </c:spPr>
          </c:dPt>
          <c:dLbls>
            <c:dLbl>
              <c:idx val="0"/>
              <c:layout>
                <c:manualLayout>
                  <c:x val="-6.2627897975493757E-2"/>
                  <c:y val="9.4160749926170614E-2"/>
                </c:manualLayout>
              </c:layout>
              <c:showLegendKey val="0"/>
              <c:showVal val="0"/>
              <c:showCatName val="0"/>
              <c:showSerName val="0"/>
              <c:showPercent val="1"/>
              <c:showBubbleSize val="0"/>
            </c:dLbl>
            <c:txPr>
              <a:bodyPr/>
              <a:lstStyle/>
              <a:p>
                <a:pPr>
                  <a:defRPr sz="1400"/>
                </a:pPr>
                <a:endParaRPr lang="de-DE"/>
              </a:p>
            </c:txPr>
            <c:showLegendKey val="0"/>
            <c:showVal val="0"/>
            <c:showCatName val="0"/>
            <c:showSerName val="0"/>
            <c:showPercent val="1"/>
            <c:showBubbleSize val="0"/>
            <c:showLeaderLines val="0"/>
          </c:dLbls>
          <c:cat>
            <c:strRef>
              <c:f>Tabelle1!$A$2:$A$3</c:f>
              <c:strCache>
                <c:ptCount val="2"/>
                <c:pt idx="0">
                  <c:v>juristische Personen</c:v>
                </c:pt>
                <c:pt idx="1">
                  <c:v>natürliche Personen</c:v>
                </c:pt>
              </c:strCache>
            </c:strRef>
          </c:cat>
          <c:val>
            <c:numRef>
              <c:f>Tabelle1!$B$2:$B$3</c:f>
              <c:numCache>
                <c:formatCode>0</c:formatCode>
                <c:ptCount val="2"/>
                <c:pt idx="0">
                  <c:v>145.55657894736839</c:v>
                </c:pt>
                <c:pt idx="1">
                  <c:v>1594.3715229357797</c:v>
                </c:pt>
              </c:numCache>
            </c:numRef>
          </c:val>
        </c:ser>
        <c:dLbls>
          <c:showLegendKey val="0"/>
          <c:showVal val="0"/>
          <c:showCatName val="0"/>
          <c:showSerName val="0"/>
          <c:showPercent val="0"/>
          <c:showBubbleSize val="0"/>
          <c:showLeaderLines val="0"/>
        </c:dLbls>
        <c:firstSliceAng val="0"/>
      </c:pieChart>
    </c:plotArea>
    <c:legend>
      <c:legendPos val="b"/>
      <c:layout/>
      <c:overlay val="0"/>
      <c:txPr>
        <a:bodyPr/>
        <a:lstStyle/>
        <a:p>
          <a:pPr>
            <a:defRPr sz="1400"/>
          </a:pPr>
          <a:endParaRPr lang="de-DE"/>
        </a:p>
      </c:txPr>
    </c:legend>
    <c:plotVisOnly val="1"/>
    <c:dispBlanksAs val="gap"/>
    <c:showDLblsOverMax val="0"/>
  </c:chart>
  <c:txPr>
    <a:bodyPr/>
    <a:lstStyle/>
    <a:p>
      <a:pPr>
        <a:defRPr sz="1800"/>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CH" sz="1400" dirty="0" smtClean="0"/>
              <a:t>Anzahl JP 2016</a:t>
            </a:r>
            <a:endParaRPr lang="de-CH" sz="1400" dirty="0"/>
          </a:p>
        </c:rich>
      </c:tx>
      <c:layout>
        <c:manualLayout>
          <c:xMode val="edge"/>
          <c:yMode val="edge"/>
          <c:x val="0.19090071073184062"/>
          <c:y val="6.1883962210826475E-3"/>
        </c:manualLayout>
      </c:layout>
      <c:overlay val="0"/>
    </c:title>
    <c:autoTitleDeleted val="0"/>
    <c:plotArea>
      <c:layout/>
      <c:barChart>
        <c:barDir val="col"/>
        <c:grouping val="stacked"/>
        <c:varyColors val="0"/>
        <c:ser>
          <c:idx val="0"/>
          <c:order val="0"/>
          <c:tx>
            <c:strRef>
              <c:f>Tabelle1!$B$1</c:f>
              <c:strCache>
                <c:ptCount val="1"/>
                <c:pt idx="0">
                  <c:v>Statusgesellschaften</c:v>
                </c:pt>
              </c:strCache>
            </c:strRef>
          </c:tx>
          <c:spPr>
            <a:solidFill>
              <a:srgbClr val="0096DF"/>
            </a:solidFill>
          </c:spPr>
          <c:invertIfNegative val="0"/>
          <c:dLbls>
            <c:dLbl>
              <c:idx val="0"/>
              <c:layout>
                <c:manualLayout>
                  <c:x val="-9.5334752595057012E-3"/>
                  <c:y val="2.7847782994871915E-2"/>
                </c:manualLayout>
              </c:layout>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Tabelle1!$A$2:$A$3</c:f>
              <c:strCache>
                <c:ptCount val="1"/>
                <c:pt idx="0">
                  <c:v>Anzahl Unternehmen</c:v>
                </c:pt>
              </c:strCache>
            </c:strRef>
          </c:cat>
          <c:val>
            <c:numRef>
              <c:f>Tabelle1!$B$2:$B$3</c:f>
              <c:numCache>
                <c:formatCode>General</c:formatCode>
                <c:ptCount val="2"/>
                <c:pt idx="0">
                  <c:v>620</c:v>
                </c:pt>
                <c:pt idx="1">
                  <c:v>1766</c:v>
                </c:pt>
              </c:numCache>
            </c:numRef>
          </c:val>
        </c:ser>
        <c:ser>
          <c:idx val="1"/>
          <c:order val="1"/>
          <c:tx>
            <c:strRef>
              <c:f>Tabelle1!$C$1</c:f>
              <c:strCache>
                <c:ptCount val="1"/>
                <c:pt idx="0">
                  <c:v>ordentliche Gesellschaften</c:v>
                </c:pt>
              </c:strCache>
            </c:strRef>
          </c:tx>
          <c:spPr>
            <a:solidFill>
              <a:srgbClr val="C6E2F6"/>
            </a:solidFill>
          </c:spPr>
          <c:invertIfNegative val="0"/>
          <c:dLbls>
            <c:dLbl>
              <c:idx val="0"/>
              <c:layout>
                <c:manualLayout>
                  <c:x val="0"/>
                  <c:y val="-3.0941981105413238E-3"/>
                </c:manualLayout>
              </c:layout>
              <c:tx>
                <c:rich>
                  <a:bodyPr/>
                  <a:lstStyle/>
                  <a:p>
                    <a:r>
                      <a:rPr lang="en-US" dirty="0" smtClean="0"/>
                      <a:t>24784</a:t>
                    </a:r>
                    <a:endParaRPr lang="en-US" dirty="0"/>
                  </a:p>
                </c:rich>
              </c:tx>
              <c:showLegendKey val="0"/>
              <c:showVal val="1"/>
              <c:showCatName val="0"/>
              <c:showSerName val="0"/>
              <c:showPercent val="0"/>
              <c:showBubbleSize val="0"/>
            </c:dLbl>
            <c:numFmt formatCode="#,##0" sourceLinked="0"/>
            <c:txPr>
              <a:bodyPr/>
              <a:lstStyle/>
              <a:p>
                <a:pPr>
                  <a:defRPr sz="1200"/>
                </a:pPr>
                <a:endParaRPr lang="de-DE"/>
              </a:p>
            </c:txPr>
            <c:showLegendKey val="0"/>
            <c:showVal val="1"/>
            <c:showCatName val="0"/>
            <c:showSerName val="0"/>
            <c:showPercent val="0"/>
            <c:showBubbleSize val="0"/>
            <c:showLeaderLines val="0"/>
          </c:dLbls>
          <c:cat>
            <c:strRef>
              <c:f>Tabelle1!$A$2:$A$3</c:f>
              <c:strCache>
                <c:ptCount val="1"/>
                <c:pt idx="0">
                  <c:v>Anzahl Unternehmen</c:v>
                </c:pt>
              </c:strCache>
            </c:strRef>
          </c:cat>
          <c:val>
            <c:numRef>
              <c:f>Tabelle1!$C$2:$C$3</c:f>
              <c:numCache>
                <c:formatCode>General</c:formatCode>
                <c:ptCount val="2"/>
                <c:pt idx="0">
                  <c:v>24580</c:v>
                </c:pt>
                <c:pt idx="1">
                  <c:v>31535</c:v>
                </c:pt>
              </c:numCache>
            </c:numRef>
          </c:val>
        </c:ser>
        <c:dLbls>
          <c:showLegendKey val="0"/>
          <c:showVal val="0"/>
          <c:showCatName val="0"/>
          <c:showSerName val="0"/>
          <c:showPercent val="0"/>
          <c:showBubbleSize val="0"/>
        </c:dLbls>
        <c:gapWidth val="150"/>
        <c:overlap val="100"/>
        <c:axId val="183440512"/>
        <c:axId val="183442048"/>
      </c:barChart>
      <c:catAx>
        <c:axId val="183440512"/>
        <c:scaling>
          <c:orientation val="minMax"/>
        </c:scaling>
        <c:delete val="1"/>
        <c:axPos val="b"/>
        <c:majorTickMark val="out"/>
        <c:minorTickMark val="none"/>
        <c:tickLblPos val="nextTo"/>
        <c:crossAx val="183442048"/>
        <c:crosses val="autoZero"/>
        <c:auto val="1"/>
        <c:lblAlgn val="ctr"/>
        <c:lblOffset val="100"/>
        <c:noMultiLvlLbl val="0"/>
      </c:catAx>
      <c:valAx>
        <c:axId val="183442048"/>
        <c:scaling>
          <c:orientation val="minMax"/>
          <c:max val="35000"/>
          <c:min val="0"/>
        </c:scaling>
        <c:delete val="0"/>
        <c:axPos val="l"/>
        <c:majorGridlines/>
        <c:numFmt formatCode="#,##0" sourceLinked="0"/>
        <c:majorTickMark val="out"/>
        <c:minorTickMark val="none"/>
        <c:tickLblPos val="nextTo"/>
        <c:txPr>
          <a:bodyPr/>
          <a:lstStyle/>
          <a:p>
            <a:pPr>
              <a:defRPr sz="1400"/>
            </a:pPr>
            <a:endParaRPr lang="de-DE"/>
          </a:p>
        </c:txPr>
        <c:crossAx val="183440512"/>
        <c:crosses val="autoZero"/>
        <c:crossBetween val="between"/>
      </c:valAx>
    </c:plotArea>
    <c:legend>
      <c:legendPos val="b"/>
      <c:legendEntry>
        <c:idx val="0"/>
        <c:txPr>
          <a:bodyPr/>
          <a:lstStyle/>
          <a:p>
            <a:pPr>
              <a:defRPr sz="1400"/>
            </a:pPr>
            <a:endParaRPr lang="de-DE"/>
          </a:p>
        </c:txPr>
      </c:legendEntry>
      <c:legendEntry>
        <c:idx val="1"/>
        <c:txPr>
          <a:bodyPr/>
          <a:lstStyle/>
          <a:p>
            <a:pPr>
              <a:defRPr sz="1400"/>
            </a:pPr>
            <a:endParaRPr lang="de-DE"/>
          </a:p>
        </c:txPr>
      </c:legendEntry>
      <c:layout/>
      <c:overlay val="0"/>
    </c:legend>
    <c:plotVisOnly val="1"/>
    <c:dispBlanksAs val="gap"/>
    <c:showDLblsOverMax val="0"/>
  </c:chart>
  <c:txPr>
    <a:bodyPr/>
    <a:lstStyle/>
    <a:p>
      <a:pPr>
        <a:defRPr sz="1800"/>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CH" sz="1400" dirty="0" smtClean="0"/>
              <a:t>Steuerertrag JP 2016</a:t>
            </a:r>
          </a:p>
          <a:p>
            <a:pPr>
              <a:defRPr/>
            </a:pPr>
            <a:r>
              <a:rPr lang="de-CH" sz="1400" dirty="0" smtClean="0"/>
              <a:t>Kantons-</a:t>
            </a:r>
            <a:r>
              <a:rPr lang="de-CH" sz="1400" baseline="0" dirty="0" smtClean="0"/>
              <a:t> und Gemeindesteuern</a:t>
            </a:r>
          </a:p>
        </c:rich>
      </c:tx>
      <c:layout>
        <c:manualLayout>
          <c:xMode val="edge"/>
          <c:yMode val="edge"/>
          <c:x val="0.18557397526400971"/>
          <c:y val="3.0941981105413238E-3"/>
        </c:manualLayout>
      </c:layout>
      <c:overlay val="0"/>
    </c:title>
    <c:autoTitleDeleted val="0"/>
    <c:plotArea>
      <c:layout/>
      <c:barChart>
        <c:barDir val="col"/>
        <c:grouping val="stacked"/>
        <c:varyColors val="0"/>
        <c:ser>
          <c:idx val="0"/>
          <c:order val="0"/>
          <c:tx>
            <c:strRef>
              <c:f>Tabelle1!$B$1</c:f>
              <c:strCache>
                <c:ptCount val="1"/>
                <c:pt idx="0">
                  <c:v>Statusgesellschaften</c:v>
                </c:pt>
              </c:strCache>
            </c:strRef>
          </c:tx>
          <c:spPr>
            <a:solidFill>
              <a:srgbClr val="0096DF"/>
            </a:solidFill>
          </c:spPr>
          <c:invertIfNegative val="0"/>
          <c:dLbls>
            <c:dLbl>
              <c:idx val="0"/>
              <c:layout>
                <c:manualLayout>
                  <c:x val="0"/>
                  <c:y val="-6.1883962210826475E-3"/>
                </c:manualLayout>
              </c:layout>
              <c:showLegendKey val="0"/>
              <c:showVal val="1"/>
              <c:showCatName val="0"/>
              <c:showSerName val="0"/>
              <c:showPercent val="0"/>
              <c:showBubbleSize val="0"/>
            </c:dLbl>
            <c:txPr>
              <a:bodyPr/>
              <a:lstStyle/>
              <a:p>
                <a:pPr>
                  <a:defRPr sz="1200"/>
                </a:pPr>
                <a:endParaRPr lang="de-DE"/>
              </a:p>
            </c:txPr>
            <c:showLegendKey val="0"/>
            <c:showVal val="1"/>
            <c:showCatName val="0"/>
            <c:showSerName val="0"/>
            <c:showPercent val="0"/>
            <c:showBubbleSize val="0"/>
            <c:showLeaderLines val="0"/>
          </c:dLbls>
          <c:cat>
            <c:strRef>
              <c:f>Tabelle1!$A$2:$A$3</c:f>
              <c:strCache>
                <c:ptCount val="1"/>
                <c:pt idx="0">
                  <c:v>Steuereinnahmen</c:v>
                </c:pt>
              </c:strCache>
            </c:strRef>
          </c:cat>
          <c:val>
            <c:numRef>
              <c:f>Tabelle1!$B$2:$B$3</c:f>
              <c:numCache>
                <c:formatCode>0\ "Mio."</c:formatCode>
                <c:ptCount val="2"/>
                <c:pt idx="0">
                  <c:v>18.414035087719299</c:v>
                </c:pt>
                <c:pt idx="1">
                  <c:v>282</c:v>
                </c:pt>
              </c:numCache>
            </c:numRef>
          </c:val>
        </c:ser>
        <c:ser>
          <c:idx val="1"/>
          <c:order val="1"/>
          <c:tx>
            <c:strRef>
              <c:f>Tabelle1!$C$1</c:f>
              <c:strCache>
                <c:ptCount val="1"/>
                <c:pt idx="0">
                  <c:v>ordentliche Gesellschaften</c:v>
                </c:pt>
              </c:strCache>
            </c:strRef>
          </c:tx>
          <c:spPr>
            <a:solidFill>
              <a:srgbClr val="C6E2F6"/>
            </a:solidFill>
          </c:spPr>
          <c:invertIfNegative val="0"/>
          <c:dLbls>
            <c:txPr>
              <a:bodyPr/>
              <a:lstStyle/>
              <a:p>
                <a:pPr>
                  <a:defRPr sz="1200"/>
                </a:pPr>
                <a:endParaRPr lang="de-DE"/>
              </a:p>
            </c:txPr>
            <c:showLegendKey val="0"/>
            <c:showVal val="1"/>
            <c:showCatName val="0"/>
            <c:showSerName val="0"/>
            <c:showPercent val="0"/>
            <c:showBubbleSize val="0"/>
            <c:showLeaderLines val="0"/>
          </c:dLbls>
          <c:cat>
            <c:strRef>
              <c:f>Tabelle1!$A$2:$A$3</c:f>
              <c:strCache>
                <c:ptCount val="1"/>
                <c:pt idx="0">
                  <c:v>Steuereinnahmen</c:v>
                </c:pt>
              </c:strCache>
            </c:strRef>
          </c:cat>
          <c:val>
            <c:numRef>
              <c:f>Tabelle1!$C$2:$C$3</c:f>
              <c:numCache>
                <c:formatCode>0\ "Mio."</c:formatCode>
                <c:ptCount val="2"/>
                <c:pt idx="0">
                  <c:v>448.55438596491234</c:v>
                </c:pt>
                <c:pt idx="1">
                  <c:v>1139</c:v>
                </c:pt>
              </c:numCache>
            </c:numRef>
          </c:val>
        </c:ser>
        <c:dLbls>
          <c:showLegendKey val="0"/>
          <c:showVal val="0"/>
          <c:showCatName val="0"/>
          <c:showSerName val="0"/>
          <c:showPercent val="0"/>
          <c:showBubbleSize val="0"/>
        </c:dLbls>
        <c:gapWidth val="150"/>
        <c:overlap val="100"/>
        <c:axId val="186532992"/>
        <c:axId val="186534528"/>
      </c:barChart>
      <c:catAx>
        <c:axId val="186532992"/>
        <c:scaling>
          <c:orientation val="minMax"/>
        </c:scaling>
        <c:delete val="1"/>
        <c:axPos val="b"/>
        <c:majorTickMark val="out"/>
        <c:minorTickMark val="none"/>
        <c:tickLblPos val="nextTo"/>
        <c:crossAx val="186534528"/>
        <c:crosses val="autoZero"/>
        <c:auto val="1"/>
        <c:lblAlgn val="ctr"/>
        <c:lblOffset val="100"/>
        <c:noMultiLvlLbl val="0"/>
      </c:catAx>
      <c:valAx>
        <c:axId val="186534528"/>
        <c:scaling>
          <c:orientation val="minMax"/>
          <c:max val="1200"/>
          <c:min val="0"/>
        </c:scaling>
        <c:delete val="0"/>
        <c:axPos val="l"/>
        <c:majorGridlines/>
        <c:numFmt formatCode="#,##0" sourceLinked="0"/>
        <c:majorTickMark val="out"/>
        <c:minorTickMark val="none"/>
        <c:tickLblPos val="nextTo"/>
        <c:txPr>
          <a:bodyPr/>
          <a:lstStyle/>
          <a:p>
            <a:pPr>
              <a:defRPr sz="1400"/>
            </a:pPr>
            <a:endParaRPr lang="de-DE"/>
          </a:p>
        </c:txPr>
        <c:crossAx val="186532992"/>
        <c:crosses val="autoZero"/>
        <c:crossBetween val="between"/>
      </c:valAx>
    </c:plotArea>
    <c:legend>
      <c:legendPos val="b"/>
      <c:legendEntry>
        <c:idx val="0"/>
        <c:txPr>
          <a:bodyPr/>
          <a:lstStyle/>
          <a:p>
            <a:pPr>
              <a:defRPr sz="1400"/>
            </a:pPr>
            <a:endParaRPr lang="de-DE"/>
          </a:p>
        </c:txPr>
      </c:legendEntry>
      <c:legendEntry>
        <c:idx val="1"/>
        <c:txPr>
          <a:bodyPr/>
          <a:lstStyle/>
          <a:p>
            <a:pPr>
              <a:defRPr sz="1400"/>
            </a:pPr>
            <a:endParaRPr lang="de-DE"/>
          </a:p>
        </c:txPr>
      </c:legendEntry>
      <c:layout/>
      <c:overlay val="0"/>
    </c:legend>
    <c:plotVisOnly val="1"/>
    <c:dispBlanksAs val="gap"/>
    <c:showDLblsOverMax val="0"/>
  </c:chart>
  <c:txPr>
    <a:bodyPr/>
    <a:lstStyle/>
    <a:p>
      <a:pPr>
        <a:defRPr sz="1800"/>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72230160888892"/>
          <c:y val="7.2185573485032281E-2"/>
          <c:w val="0.87225046514627369"/>
          <c:h val="0.81093058821128716"/>
        </c:manualLayout>
      </c:layout>
      <c:barChart>
        <c:barDir val="col"/>
        <c:grouping val="clustered"/>
        <c:varyColors val="0"/>
        <c:ser>
          <c:idx val="0"/>
          <c:order val="0"/>
          <c:tx>
            <c:strRef>
              <c:f>Tabelle1!$B$1</c:f>
              <c:strCache>
                <c:ptCount val="1"/>
                <c:pt idx="0">
                  <c:v>in Mio. CHF</c:v>
                </c:pt>
              </c:strCache>
            </c:strRef>
          </c:tx>
          <c:spPr>
            <a:solidFill>
              <a:srgbClr val="0096DF"/>
            </a:solidFill>
          </c:spPr>
          <c:invertIfNegative val="0"/>
          <c:cat>
            <c:numRef>
              <c:f>Tabelle1!$A$2:$A$5</c:f>
              <c:numCache>
                <c:formatCode>General</c:formatCode>
                <c:ptCount val="4"/>
                <c:pt idx="0">
                  <c:v>20</c:v>
                </c:pt>
                <c:pt idx="1">
                  <c:v>200</c:v>
                </c:pt>
                <c:pt idx="2" formatCode="#,##0">
                  <c:v>11600</c:v>
                </c:pt>
                <c:pt idx="3" formatCode="#,##0">
                  <c:v>24784</c:v>
                </c:pt>
              </c:numCache>
            </c:numRef>
          </c:cat>
          <c:val>
            <c:numRef>
              <c:f>Tabelle1!$B$2:$B$5</c:f>
              <c:numCache>
                <c:formatCode>General</c:formatCode>
                <c:ptCount val="4"/>
                <c:pt idx="0">
                  <c:v>115</c:v>
                </c:pt>
                <c:pt idx="1">
                  <c:v>280</c:v>
                </c:pt>
                <c:pt idx="2">
                  <c:v>492</c:v>
                </c:pt>
                <c:pt idx="3">
                  <c:v>501</c:v>
                </c:pt>
              </c:numCache>
            </c:numRef>
          </c:val>
        </c:ser>
        <c:dLbls>
          <c:showLegendKey val="0"/>
          <c:showVal val="0"/>
          <c:showCatName val="0"/>
          <c:showSerName val="0"/>
          <c:showPercent val="0"/>
          <c:showBubbleSize val="0"/>
        </c:dLbls>
        <c:gapWidth val="150"/>
        <c:axId val="186572160"/>
        <c:axId val="198476928"/>
      </c:barChart>
      <c:catAx>
        <c:axId val="186572160"/>
        <c:scaling>
          <c:orientation val="minMax"/>
        </c:scaling>
        <c:delete val="0"/>
        <c:axPos val="b"/>
        <c:numFmt formatCode="General" sourceLinked="1"/>
        <c:majorTickMark val="out"/>
        <c:minorTickMark val="none"/>
        <c:tickLblPos val="nextTo"/>
        <c:txPr>
          <a:bodyPr/>
          <a:lstStyle/>
          <a:p>
            <a:pPr>
              <a:defRPr sz="1400"/>
            </a:pPr>
            <a:endParaRPr lang="de-DE"/>
          </a:p>
        </c:txPr>
        <c:crossAx val="198476928"/>
        <c:crosses val="autoZero"/>
        <c:auto val="1"/>
        <c:lblAlgn val="ctr"/>
        <c:lblOffset val="100"/>
        <c:noMultiLvlLbl val="0"/>
      </c:catAx>
      <c:valAx>
        <c:axId val="198476928"/>
        <c:scaling>
          <c:orientation val="minMax"/>
        </c:scaling>
        <c:delete val="0"/>
        <c:axPos val="l"/>
        <c:majorGridlines/>
        <c:numFmt formatCode="General" sourceLinked="1"/>
        <c:majorTickMark val="out"/>
        <c:minorTickMark val="none"/>
        <c:tickLblPos val="nextTo"/>
        <c:txPr>
          <a:bodyPr/>
          <a:lstStyle/>
          <a:p>
            <a:pPr>
              <a:defRPr sz="1600"/>
            </a:pPr>
            <a:endParaRPr lang="de-DE"/>
          </a:p>
        </c:txPr>
        <c:crossAx val="186572160"/>
        <c:crosses val="autoZero"/>
        <c:crossBetween val="between"/>
      </c:valAx>
    </c:plotArea>
    <c:plotVisOnly val="1"/>
    <c:dispBlanksAs val="gap"/>
    <c:showDLblsOverMax val="0"/>
  </c:chart>
  <c:txPr>
    <a:bodyPr/>
    <a:lstStyle/>
    <a:p>
      <a:pPr>
        <a:defRPr sz="1800"/>
      </a:pPr>
      <a:endParaRPr lang="de-DE"/>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0.21818</cdr:x>
      <cdr:y>0.5</cdr:y>
    </cdr:from>
    <cdr:to>
      <cdr:x>0.29787</cdr:x>
      <cdr:y>0.92308</cdr:y>
    </cdr:to>
    <cdr:sp macro="" textlink="">
      <cdr:nvSpPr>
        <cdr:cNvPr id="2" name="Textfeld 1"/>
        <cdr:cNvSpPr txBox="1"/>
      </cdr:nvSpPr>
      <cdr:spPr>
        <a:xfrm xmlns:a="http://schemas.openxmlformats.org/drawingml/2006/main">
          <a:off x="1728192" y="1944216"/>
          <a:ext cx="631201" cy="1645118"/>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r>
            <a:rPr lang="de-CH" sz="900" b="1" dirty="0" smtClean="0"/>
            <a:t>RG bis CHF 250’000</a:t>
          </a:r>
        </a:p>
        <a:p xmlns:a="http://schemas.openxmlformats.org/drawingml/2006/main">
          <a:endParaRPr lang="de-CH" sz="1100" dirty="0"/>
        </a:p>
      </cdr:txBody>
    </cdr:sp>
  </cdr:relSizeAnchor>
  <cdr:relSizeAnchor xmlns:cdr="http://schemas.openxmlformats.org/drawingml/2006/chartDrawing">
    <cdr:from>
      <cdr:x>0.11818</cdr:x>
      <cdr:y>0.23077</cdr:y>
    </cdr:from>
    <cdr:to>
      <cdr:x>0.19149</cdr:x>
      <cdr:y>0.92308</cdr:y>
    </cdr:to>
    <cdr:sp macro="" textlink="">
      <cdr:nvSpPr>
        <cdr:cNvPr id="3" name="Textfeld 1"/>
        <cdr:cNvSpPr txBox="1"/>
      </cdr:nvSpPr>
      <cdr:spPr>
        <a:xfrm xmlns:a="http://schemas.openxmlformats.org/drawingml/2006/main">
          <a:off x="936104" y="897333"/>
          <a:ext cx="580665" cy="2692001"/>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1Mio.</a:t>
          </a:r>
        </a:p>
        <a:p xmlns:a="http://schemas.openxmlformats.org/drawingml/2006/main">
          <a:r>
            <a:rPr lang="de-CH" sz="1100" dirty="0" smtClean="0"/>
            <a:t>  </a:t>
          </a:r>
          <a:endParaRPr lang="de-CH" sz="1100" dirty="0"/>
        </a:p>
      </cdr:txBody>
    </cdr:sp>
  </cdr:relSizeAnchor>
  <cdr:relSizeAnchor xmlns:cdr="http://schemas.openxmlformats.org/drawingml/2006/chartDrawing">
    <cdr:from>
      <cdr:x>0.14545</cdr:x>
      <cdr:y>0.16397</cdr:y>
    </cdr:from>
    <cdr:to>
      <cdr:x>0.21277</cdr:x>
      <cdr:y>0.92308</cdr:y>
    </cdr:to>
    <cdr:sp macro="" textlink="">
      <cdr:nvSpPr>
        <cdr:cNvPr id="4" name="Textfeld 1"/>
        <cdr:cNvSpPr txBox="1"/>
      </cdr:nvSpPr>
      <cdr:spPr>
        <a:xfrm xmlns:a="http://schemas.openxmlformats.org/drawingml/2006/main">
          <a:off x="1152129" y="637586"/>
          <a:ext cx="533198" cy="2951748"/>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20 Mio.</a:t>
          </a:r>
        </a:p>
        <a:p xmlns:a="http://schemas.openxmlformats.org/drawingml/2006/main">
          <a:r>
            <a:rPr lang="de-CH" sz="1100" dirty="0" smtClean="0"/>
            <a:t>  </a:t>
          </a:r>
          <a:endParaRPr lang="de-CH" sz="1100" dirty="0"/>
        </a:p>
      </cdr:txBody>
    </cdr:sp>
  </cdr:relSizeAnchor>
  <cdr:relSizeAnchor xmlns:cdr="http://schemas.openxmlformats.org/drawingml/2006/chartDrawing">
    <cdr:from>
      <cdr:x>0.09091</cdr:x>
      <cdr:y>0.13478</cdr:y>
    </cdr:from>
    <cdr:to>
      <cdr:x>0.11818</cdr:x>
      <cdr:y>0.92308</cdr:y>
    </cdr:to>
    <cdr:sp macro="" textlink="">
      <cdr:nvSpPr>
        <cdr:cNvPr id="5" name="Textfeld 1"/>
        <cdr:cNvSpPr txBox="1"/>
      </cdr:nvSpPr>
      <cdr:spPr>
        <a:xfrm xmlns:a="http://schemas.openxmlformats.org/drawingml/2006/main">
          <a:off x="720081" y="524083"/>
          <a:ext cx="216024" cy="3065251"/>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bis CHF 250’000</a:t>
          </a:r>
        </a:p>
        <a:p xmlns:a="http://schemas.openxmlformats.org/drawingml/2006/main">
          <a:endParaRPr lang="de-CH" sz="1100" dirty="0"/>
        </a:p>
      </cdr:txBody>
    </cdr:sp>
  </cdr:relSizeAnchor>
  <cdr:relSizeAnchor xmlns:cdr="http://schemas.openxmlformats.org/drawingml/2006/chartDrawing">
    <cdr:from>
      <cdr:x>0.34545</cdr:x>
      <cdr:y>0.5</cdr:y>
    </cdr:from>
    <cdr:to>
      <cdr:x>0.38182</cdr:x>
      <cdr:y>0.92308</cdr:y>
    </cdr:to>
    <cdr:sp macro="" textlink="">
      <cdr:nvSpPr>
        <cdr:cNvPr id="6" name="Textfeld 1"/>
        <cdr:cNvSpPr txBox="1"/>
      </cdr:nvSpPr>
      <cdr:spPr>
        <a:xfrm xmlns:a="http://schemas.openxmlformats.org/drawingml/2006/main">
          <a:off x="2736304" y="1944216"/>
          <a:ext cx="288032" cy="1645118"/>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bis CHF 250’000</a:t>
          </a:r>
        </a:p>
        <a:p xmlns:a="http://schemas.openxmlformats.org/drawingml/2006/main">
          <a:endParaRPr lang="de-CH" sz="1100" dirty="0"/>
        </a:p>
      </cdr:txBody>
    </cdr:sp>
  </cdr:relSizeAnchor>
  <cdr:relSizeAnchor xmlns:cdr="http://schemas.openxmlformats.org/drawingml/2006/chartDrawing">
    <cdr:from>
      <cdr:x>0.48182</cdr:x>
      <cdr:y>0.51357</cdr:y>
    </cdr:from>
    <cdr:to>
      <cdr:x>0.52727</cdr:x>
      <cdr:y>0.92308</cdr:y>
    </cdr:to>
    <cdr:sp macro="" textlink="">
      <cdr:nvSpPr>
        <cdr:cNvPr id="7" name="Textfeld 1"/>
        <cdr:cNvSpPr txBox="1"/>
      </cdr:nvSpPr>
      <cdr:spPr>
        <a:xfrm xmlns:a="http://schemas.openxmlformats.org/drawingml/2006/main">
          <a:off x="3816425" y="1996982"/>
          <a:ext cx="360040" cy="1592352"/>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bis CHF 250’000</a:t>
          </a:r>
        </a:p>
        <a:p xmlns:a="http://schemas.openxmlformats.org/drawingml/2006/main">
          <a:endParaRPr lang="de-CH" sz="1100" dirty="0"/>
        </a:p>
      </cdr:txBody>
    </cdr:sp>
  </cdr:relSizeAnchor>
  <cdr:relSizeAnchor xmlns:cdr="http://schemas.openxmlformats.org/drawingml/2006/chartDrawing">
    <cdr:from>
      <cdr:x>0.60909</cdr:x>
      <cdr:y>0.51357</cdr:y>
    </cdr:from>
    <cdr:to>
      <cdr:x>0.64545</cdr:x>
      <cdr:y>0.92308</cdr:y>
    </cdr:to>
    <cdr:sp macro="" textlink="">
      <cdr:nvSpPr>
        <cdr:cNvPr id="8" name="Textfeld 1"/>
        <cdr:cNvSpPr txBox="1"/>
      </cdr:nvSpPr>
      <cdr:spPr>
        <a:xfrm xmlns:a="http://schemas.openxmlformats.org/drawingml/2006/main">
          <a:off x="4824537" y="1996982"/>
          <a:ext cx="288032" cy="1592352"/>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bis CHF 250’000</a:t>
          </a:r>
        </a:p>
        <a:p xmlns:a="http://schemas.openxmlformats.org/drawingml/2006/main">
          <a:endParaRPr lang="de-CH" sz="1100" dirty="0"/>
        </a:p>
      </cdr:txBody>
    </cdr:sp>
  </cdr:relSizeAnchor>
  <cdr:relSizeAnchor xmlns:cdr="http://schemas.openxmlformats.org/drawingml/2006/chartDrawing">
    <cdr:from>
      <cdr:x>0.73636</cdr:x>
      <cdr:y>0.51357</cdr:y>
    </cdr:from>
    <cdr:to>
      <cdr:x>0.77273</cdr:x>
      <cdr:y>0.92308</cdr:y>
    </cdr:to>
    <cdr:sp macro="" textlink="">
      <cdr:nvSpPr>
        <cdr:cNvPr id="9" name="Textfeld 1"/>
        <cdr:cNvSpPr txBox="1"/>
      </cdr:nvSpPr>
      <cdr:spPr>
        <a:xfrm xmlns:a="http://schemas.openxmlformats.org/drawingml/2006/main">
          <a:off x="5832649" y="1996982"/>
          <a:ext cx="288032" cy="1592352"/>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bis CHF 250’000</a:t>
          </a:r>
        </a:p>
        <a:p xmlns:a="http://schemas.openxmlformats.org/drawingml/2006/main">
          <a:endParaRPr lang="de-CH" sz="1100" dirty="0"/>
        </a:p>
      </cdr:txBody>
    </cdr:sp>
  </cdr:relSizeAnchor>
  <cdr:relSizeAnchor xmlns:cdr="http://schemas.openxmlformats.org/drawingml/2006/chartDrawing">
    <cdr:from>
      <cdr:x>0.9</cdr:x>
      <cdr:y>0.51923</cdr:y>
    </cdr:from>
    <cdr:to>
      <cdr:x>0.93636</cdr:x>
      <cdr:y>0.92308</cdr:y>
    </cdr:to>
    <cdr:sp macro="" textlink="">
      <cdr:nvSpPr>
        <cdr:cNvPr id="10" name="Textfeld 1"/>
        <cdr:cNvSpPr txBox="1"/>
      </cdr:nvSpPr>
      <cdr:spPr>
        <a:xfrm xmlns:a="http://schemas.openxmlformats.org/drawingml/2006/main">
          <a:off x="7128792" y="2018991"/>
          <a:ext cx="288033" cy="1570343"/>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1 Mio.</a:t>
          </a:r>
          <a:endParaRPr lang="de-CH" sz="1100" dirty="0"/>
        </a:p>
      </cdr:txBody>
    </cdr:sp>
  </cdr:relSizeAnchor>
  <cdr:relSizeAnchor xmlns:cdr="http://schemas.openxmlformats.org/drawingml/2006/chartDrawing">
    <cdr:from>
      <cdr:x>0.38182</cdr:x>
      <cdr:y>0.52713</cdr:y>
    </cdr:from>
    <cdr:to>
      <cdr:x>0.4</cdr:x>
      <cdr:y>0.92308</cdr:y>
    </cdr:to>
    <cdr:sp macro="" textlink="">
      <cdr:nvSpPr>
        <cdr:cNvPr id="11" name="Textfeld 1"/>
        <cdr:cNvSpPr txBox="1"/>
      </cdr:nvSpPr>
      <cdr:spPr>
        <a:xfrm xmlns:a="http://schemas.openxmlformats.org/drawingml/2006/main">
          <a:off x="3024336" y="2049709"/>
          <a:ext cx="144016" cy="1539625"/>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1 Mio.</a:t>
          </a:r>
          <a:endParaRPr lang="de-CH" sz="1100" dirty="0"/>
        </a:p>
      </cdr:txBody>
    </cdr:sp>
  </cdr:relSizeAnchor>
  <cdr:relSizeAnchor xmlns:cdr="http://schemas.openxmlformats.org/drawingml/2006/chartDrawing">
    <cdr:from>
      <cdr:x>0.50909</cdr:x>
      <cdr:y>0.52713</cdr:y>
    </cdr:from>
    <cdr:to>
      <cdr:x>0.54545</cdr:x>
      <cdr:y>0.92308</cdr:y>
    </cdr:to>
    <cdr:sp macro="" textlink="">
      <cdr:nvSpPr>
        <cdr:cNvPr id="12" name="Textfeld 1"/>
        <cdr:cNvSpPr txBox="1"/>
      </cdr:nvSpPr>
      <cdr:spPr>
        <a:xfrm xmlns:a="http://schemas.openxmlformats.org/drawingml/2006/main">
          <a:off x="4032448" y="2049709"/>
          <a:ext cx="288032" cy="1539625"/>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1 Mio.</a:t>
          </a:r>
          <a:endParaRPr lang="de-CH" sz="1100" dirty="0"/>
        </a:p>
      </cdr:txBody>
    </cdr:sp>
  </cdr:relSizeAnchor>
  <cdr:relSizeAnchor xmlns:cdr="http://schemas.openxmlformats.org/drawingml/2006/chartDrawing">
    <cdr:from>
      <cdr:x>0.63636</cdr:x>
      <cdr:y>0.52713</cdr:y>
    </cdr:from>
    <cdr:to>
      <cdr:x>0.67273</cdr:x>
      <cdr:y>0.92308</cdr:y>
    </cdr:to>
    <cdr:sp macro="" textlink="">
      <cdr:nvSpPr>
        <cdr:cNvPr id="13" name="Textfeld 1"/>
        <cdr:cNvSpPr txBox="1"/>
      </cdr:nvSpPr>
      <cdr:spPr>
        <a:xfrm xmlns:a="http://schemas.openxmlformats.org/drawingml/2006/main">
          <a:off x="5040561" y="2049709"/>
          <a:ext cx="288032" cy="1539625"/>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1 Mio.</a:t>
          </a:r>
          <a:endParaRPr lang="de-CH" sz="1100" dirty="0"/>
        </a:p>
      </cdr:txBody>
    </cdr:sp>
  </cdr:relSizeAnchor>
  <cdr:relSizeAnchor xmlns:cdr="http://schemas.openxmlformats.org/drawingml/2006/chartDrawing">
    <cdr:from>
      <cdr:x>0.24545</cdr:x>
      <cdr:y>0.52713</cdr:y>
    </cdr:from>
    <cdr:to>
      <cdr:x>0.32979</cdr:x>
      <cdr:y>0.92308</cdr:y>
    </cdr:to>
    <cdr:sp macro="" textlink="">
      <cdr:nvSpPr>
        <cdr:cNvPr id="14" name="Textfeld 1"/>
        <cdr:cNvSpPr txBox="1"/>
      </cdr:nvSpPr>
      <cdr:spPr>
        <a:xfrm xmlns:a="http://schemas.openxmlformats.org/drawingml/2006/main">
          <a:off x="1944216" y="2049709"/>
          <a:ext cx="668011" cy="1539625"/>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1 Mio.</a:t>
          </a:r>
          <a:endParaRPr lang="de-CH" sz="1100" dirty="0"/>
        </a:p>
      </cdr:txBody>
    </cdr:sp>
  </cdr:relSizeAnchor>
  <cdr:relSizeAnchor xmlns:cdr="http://schemas.openxmlformats.org/drawingml/2006/chartDrawing">
    <cdr:from>
      <cdr:x>0.27273</cdr:x>
      <cdr:y>0.52713</cdr:y>
    </cdr:from>
    <cdr:to>
      <cdr:x>0.30909</cdr:x>
      <cdr:y>0.92308</cdr:y>
    </cdr:to>
    <cdr:sp macro="" textlink="">
      <cdr:nvSpPr>
        <cdr:cNvPr id="15" name="Textfeld 1"/>
        <cdr:cNvSpPr txBox="1"/>
      </cdr:nvSpPr>
      <cdr:spPr>
        <a:xfrm xmlns:a="http://schemas.openxmlformats.org/drawingml/2006/main">
          <a:off x="2160241" y="2049709"/>
          <a:ext cx="288032" cy="1539625"/>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20 Mio.</a:t>
          </a:r>
          <a:endParaRPr lang="de-CH" sz="1100" dirty="0"/>
        </a:p>
      </cdr:txBody>
    </cdr:sp>
  </cdr:relSizeAnchor>
  <cdr:relSizeAnchor xmlns:cdr="http://schemas.openxmlformats.org/drawingml/2006/chartDrawing">
    <cdr:from>
      <cdr:x>0.40909</cdr:x>
      <cdr:y>0.5407</cdr:y>
    </cdr:from>
    <cdr:to>
      <cdr:x>0.51064</cdr:x>
      <cdr:y>0.92308</cdr:y>
    </cdr:to>
    <cdr:sp macro="" textlink="">
      <cdr:nvSpPr>
        <cdr:cNvPr id="16" name="Textfeld 1"/>
        <cdr:cNvSpPr txBox="1"/>
      </cdr:nvSpPr>
      <cdr:spPr>
        <a:xfrm xmlns:a="http://schemas.openxmlformats.org/drawingml/2006/main">
          <a:off x="3240359" y="2102475"/>
          <a:ext cx="804359" cy="1486859"/>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20 Mio.</a:t>
          </a:r>
          <a:endParaRPr lang="de-CH" sz="1100" dirty="0"/>
        </a:p>
      </cdr:txBody>
    </cdr:sp>
  </cdr:relSizeAnchor>
  <cdr:relSizeAnchor xmlns:cdr="http://schemas.openxmlformats.org/drawingml/2006/chartDrawing">
    <cdr:from>
      <cdr:x>0.53636</cdr:x>
      <cdr:y>0.5407</cdr:y>
    </cdr:from>
    <cdr:to>
      <cdr:x>0.57273</cdr:x>
      <cdr:y>0.92308</cdr:y>
    </cdr:to>
    <cdr:sp macro="" textlink="">
      <cdr:nvSpPr>
        <cdr:cNvPr id="17" name="Textfeld 1"/>
        <cdr:cNvSpPr txBox="1"/>
      </cdr:nvSpPr>
      <cdr:spPr>
        <a:xfrm xmlns:a="http://schemas.openxmlformats.org/drawingml/2006/main">
          <a:off x="4248472" y="2102475"/>
          <a:ext cx="288033" cy="1486859"/>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20 Mio.</a:t>
          </a:r>
          <a:endParaRPr lang="de-CH" sz="1100" dirty="0"/>
        </a:p>
      </cdr:txBody>
    </cdr:sp>
  </cdr:relSizeAnchor>
  <cdr:relSizeAnchor xmlns:cdr="http://schemas.openxmlformats.org/drawingml/2006/chartDrawing">
    <cdr:from>
      <cdr:x>0.66364</cdr:x>
      <cdr:y>0.5407</cdr:y>
    </cdr:from>
    <cdr:to>
      <cdr:x>0.7</cdr:x>
      <cdr:y>0.92308</cdr:y>
    </cdr:to>
    <cdr:sp macro="" textlink="">
      <cdr:nvSpPr>
        <cdr:cNvPr id="18" name="Textfeld 1"/>
        <cdr:cNvSpPr txBox="1"/>
      </cdr:nvSpPr>
      <cdr:spPr>
        <a:xfrm xmlns:a="http://schemas.openxmlformats.org/drawingml/2006/main">
          <a:off x="5256585" y="2102475"/>
          <a:ext cx="288032" cy="1486859"/>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20 Mio.</a:t>
          </a:r>
          <a:endParaRPr lang="de-CH" sz="1100" dirty="0"/>
        </a:p>
      </cdr:txBody>
    </cdr:sp>
  </cdr:relSizeAnchor>
  <cdr:relSizeAnchor xmlns:cdr="http://schemas.openxmlformats.org/drawingml/2006/chartDrawing">
    <cdr:from>
      <cdr:x>0.79091</cdr:x>
      <cdr:y>0.5407</cdr:y>
    </cdr:from>
    <cdr:to>
      <cdr:x>0.82727</cdr:x>
      <cdr:y>0.92308</cdr:y>
    </cdr:to>
    <cdr:sp macro="" textlink="">
      <cdr:nvSpPr>
        <cdr:cNvPr id="19" name="Textfeld 1"/>
        <cdr:cNvSpPr txBox="1"/>
      </cdr:nvSpPr>
      <cdr:spPr>
        <a:xfrm xmlns:a="http://schemas.openxmlformats.org/drawingml/2006/main">
          <a:off x="6264696" y="2102475"/>
          <a:ext cx="288033" cy="1486859"/>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20 Mio.</a:t>
          </a:r>
          <a:endParaRPr lang="de-CH" sz="1100" dirty="0"/>
        </a:p>
      </cdr:txBody>
    </cdr:sp>
  </cdr:relSizeAnchor>
  <cdr:relSizeAnchor xmlns:cdr="http://schemas.openxmlformats.org/drawingml/2006/chartDrawing">
    <cdr:from>
      <cdr:x>0.87273</cdr:x>
      <cdr:y>0.52663</cdr:y>
    </cdr:from>
    <cdr:to>
      <cdr:x>0.89091</cdr:x>
      <cdr:y>0.92593</cdr:y>
    </cdr:to>
    <cdr:sp macro="" textlink="">
      <cdr:nvSpPr>
        <cdr:cNvPr id="20" name="Textfeld 1"/>
        <cdr:cNvSpPr txBox="1"/>
      </cdr:nvSpPr>
      <cdr:spPr>
        <a:xfrm xmlns:a="http://schemas.openxmlformats.org/drawingml/2006/main">
          <a:off x="6912768" y="2047782"/>
          <a:ext cx="144016" cy="1552618"/>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bis CHF 250’000</a:t>
          </a:r>
        </a:p>
        <a:p xmlns:a="http://schemas.openxmlformats.org/drawingml/2006/main">
          <a:endParaRPr lang="de-CH" sz="1100" dirty="0"/>
        </a:p>
      </cdr:txBody>
    </cdr:sp>
  </cdr:relSizeAnchor>
  <cdr:relSizeAnchor xmlns:cdr="http://schemas.openxmlformats.org/drawingml/2006/chartDrawing">
    <cdr:from>
      <cdr:x>0.92727</cdr:x>
      <cdr:y>0.55261</cdr:y>
    </cdr:from>
    <cdr:to>
      <cdr:x>0.96364</cdr:x>
      <cdr:y>0.92593</cdr:y>
    </cdr:to>
    <cdr:sp macro="" textlink="">
      <cdr:nvSpPr>
        <cdr:cNvPr id="21" name="Textfeld 1"/>
        <cdr:cNvSpPr txBox="1"/>
      </cdr:nvSpPr>
      <cdr:spPr>
        <a:xfrm xmlns:a="http://schemas.openxmlformats.org/drawingml/2006/main">
          <a:off x="7344816" y="2148801"/>
          <a:ext cx="288032" cy="1451600"/>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20 Mio.</a:t>
          </a:r>
          <a:endParaRPr lang="de-CH" sz="1100" dirty="0"/>
        </a:p>
      </cdr:txBody>
    </cdr:sp>
  </cdr:relSizeAnchor>
  <cdr:relSizeAnchor xmlns:cdr="http://schemas.openxmlformats.org/drawingml/2006/chartDrawing">
    <cdr:from>
      <cdr:x>0.76364</cdr:x>
      <cdr:y>0.51852</cdr:y>
    </cdr:from>
    <cdr:to>
      <cdr:x>0.8</cdr:x>
      <cdr:y>0.92593</cdr:y>
    </cdr:to>
    <cdr:sp macro="" textlink="">
      <cdr:nvSpPr>
        <cdr:cNvPr id="22" name="Textfeld 1"/>
        <cdr:cNvSpPr txBox="1"/>
      </cdr:nvSpPr>
      <cdr:spPr>
        <a:xfrm xmlns:a="http://schemas.openxmlformats.org/drawingml/2006/main">
          <a:off x="6048673" y="2016225"/>
          <a:ext cx="288032" cy="1584175"/>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900" b="1" dirty="0" smtClean="0"/>
            <a:t>RG CHF 1 Mio.</a:t>
          </a:r>
          <a:endParaRPr lang="de-CH"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0.28829</cdr:x>
      <cdr:y>0.53212</cdr:y>
    </cdr:from>
    <cdr:to>
      <cdr:x>0.32679</cdr:x>
      <cdr:y>0.80435</cdr:y>
    </cdr:to>
    <cdr:sp macro="" textlink="">
      <cdr:nvSpPr>
        <cdr:cNvPr id="2" name="Textfeld 1"/>
        <cdr:cNvSpPr txBox="1"/>
      </cdr:nvSpPr>
      <cdr:spPr>
        <a:xfrm xmlns:a="http://schemas.openxmlformats.org/drawingml/2006/main" rot="16200000">
          <a:off x="2007291" y="2059553"/>
          <a:ext cx="901712"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de-CH" sz="1400" b="1" dirty="0" smtClean="0"/>
            <a:t>50 %*</a:t>
          </a:r>
          <a:endParaRPr lang="de-CH" sz="1400" b="1" dirty="0"/>
        </a:p>
      </cdr:txBody>
    </cdr:sp>
  </cdr:relSizeAnchor>
  <cdr:relSizeAnchor xmlns:cdr="http://schemas.openxmlformats.org/drawingml/2006/chartDrawing">
    <cdr:from>
      <cdr:x>0.54054</cdr:x>
      <cdr:y>0.5</cdr:y>
    </cdr:from>
    <cdr:to>
      <cdr:x>0.57658</cdr:x>
      <cdr:y>0.80435</cdr:y>
    </cdr:to>
    <cdr:sp macro="" textlink="">
      <cdr:nvSpPr>
        <cdr:cNvPr id="4" name="Textfeld 3"/>
        <cdr:cNvSpPr txBox="1"/>
      </cdr:nvSpPr>
      <cdr:spPr>
        <a:xfrm xmlns:a="http://schemas.openxmlformats.org/drawingml/2006/main" rot="16200000">
          <a:off x="3960439" y="2016225"/>
          <a:ext cx="1008114"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CH" sz="1400" b="1" dirty="0" smtClean="0"/>
            <a:t>20 %*</a:t>
          </a:r>
          <a:endParaRPr lang="de-CH" sz="1400" b="1" dirty="0"/>
        </a:p>
      </cdr:txBody>
    </cdr:sp>
  </cdr:relSizeAnchor>
  <cdr:relSizeAnchor xmlns:cdr="http://schemas.openxmlformats.org/drawingml/2006/chartDrawing">
    <cdr:from>
      <cdr:x>0.66667</cdr:x>
      <cdr:y>0.54348</cdr:y>
    </cdr:from>
    <cdr:to>
      <cdr:x>0.7027</cdr:x>
      <cdr:y>0.80435</cdr:y>
    </cdr:to>
    <cdr:sp macro="" textlink="">
      <cdr:nvSpPr>
        <cdr:cNvPr id="5" name="Textfeld 4"/>
        <cdr:cNvSpPr txBox="1"/>
      </cdr:nvSpPr>
      <cdr:spPr>
        <a:xfrm xmlns:a="http://schemas.openxmlformats.org/drawingml/2006/main" rot="16200000">
          <a:off x="5040560" y="2088234"/>
          <a:ext cx="864096"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CH" sz="1400" b="1" dirty="0" smtClean="0"/>
            <a:t>50 %*</a:t>
          </a:r>
          <a:endParaRPr lang="de-CH" sz="1400" b="1" dirty="0"/>
        </a:p>
      </cdr:txBody>
    </cdr:sp>
  </cdr:relSizeAnchor>
  <cdr:relSizeAnchor xmlns:cdr="http://schemas.openxmlformats.org/drawingml/2006/chartDrawing">
    <cdr:from>
      <cdr:x>0.79279</cdr:x>
      <cdr:y>0.54348</cdr:y>
    </cdr:from>
    <cdr:to>
      <cdr:x>0.82883</cdr:x>
      <cdr:y>0.80435</cdr:y>
    </cdr:to>
    <cdr:sp macro="" textlink="">
      <cdr:nvSpPr>
        <cdr:cNvPr id="6" name="Textfeld 5"/>
        <cdr:cNvSpPr txBox="1"/>
      </cdr:nvSpPr>
      <cdr:spPr>
        <a:xfrm xmlns:a="http://schemas.openxmlformats.org/drawingml/2006/main" rot="16200000">
          <a:off x="6048673" y="2088232"/>
          <a:ext cx="864098"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CH" sz="1400" b="1" dirty="0" smtClean="0"/>
            <a:t>70 %*</a:t>
          </a:r>
          <a:endParaRPr lang="de-CH" sz="1400" b="1" dirty="0"/>
        </a:p>
      </cdr:txBody>
    </cdr:sp>
  </cdr:relSizeAnchor>
  <cdr:relSizeAnchor xmlns:cdr="http://schemas.openxmlformats.org/drawingml/2006/chartDrawing">
    <cdr:from>
      <cdr:x>0.90991</cdr:x>
      <cdr:y>0.59336</cdr:y>
    </cdr:from>
    <cdr:to>
      <cdr:x>0.94595</cdr:x>
      <cdr:y>0.80435</cdr:y>
    </cdr:to>
    <cdr:sp macro="" textlink="">
      <cdr:nvSpPr>
        <cdr:cNvPr id="7" name="Textfeld 1"/>
        <cdr:cNvSpPr txBox="1"/>
      </cdr:nvSpPr>
      <cdr:spPr>
        <a:xfrm xmlns:a="http://schemas.openxmlformats.org/drawingml/2006/main" rot="16200000">
          <a:off x="7067387" y="2170846"/>
          <a:ext cx="698873" cy="2880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CH" sz="1400" b="1" dirty="0" smtClean="0"/>
            <a:t>70 %*</a:t>
          </a:r>
          <a:endParaRPr lang="de-CH" sz="14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9C52A6B-97DE-4AB5-B152-E15D30E10B66}" type="datetimeFigureOut">
              <a:rPr lang="de-CH" smtClean="0"/>
              <a:t>20.11.2018</a:t>
            </a:fld>
            <a:endParaRPr lang="de-CH" dirty="0"/>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dirty="0"/>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9970E9D-4B20-4B99-9442-C66C7F438532}" type="slidenum">
              <a:rPr lang="de-CH" smtClean="0"/>
              <a:t>‹Nr.›</a:t>
            </a:fld>
            <a:endParaRPr lang="de-CH" dirty="0"/>
          </a:p>
        </p:txBody>
      </p:sp>
    </p:spTree>
    <p:extLst>
      <p:ext uri="{BB962C8B-B14F-4D97-AF65-F5344CB8AC3E}">
        <p14:creationId xmlns:p14="http://schemas.microsoft.com/office/powerpoint/2010/main" val="2365063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0EFD0CF-9DF6-446D-9A1E-58D1504C11D2}" type="datetimeFigureOut">
              <a:rPr lang="de-CH" smtClean="0"/>
              <a:t>20.11.2018</a:t>
            </a:fld>
            <a:endParaRPr lang="de-CH"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CH"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06F4662-01A2-4ED0-AA5C-A0AAB9D1C7E5}" type="slidenum">
              <a:rPr lang="de-CH" smtClean="0"/>
              <a:t>‹Nr.›</a:t>
            </a:fld>
            <a:endParaRPr lang="de-CH" dirty="0"/>
          </a:p>
        </p:txBody>
      </p:sp>
    </p:spTree>
    <p:extLst>
      <p:ext uri="{BB962C8B-B14F-4D97-AF65-F5344CB8AC3E}">
        <p14:creationId xmlns:p14="http://schemas.microsoft.com/office/powerpoint/2010/main" val="157839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3</a:t>
            </a:fld>
            <a:endParaRPr lang="de-CH" dirty="0"/>
          </a:p>
        </p:txBody>
      </p:sp>
    </p:spTree>
    <p:extLst>
      <p:ext uri="{BB962C8B-B14F-4D97-AF65-F5344CB8AC3E}">
        <p14:creationId xmlns:p14="http://schemas.microsoft.com/office/powerpoint/2010/main" val="2975431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0" indent="0">
              <a:buFont typeface="Arial" panose="020B0604020202020204" pitchFamily="34" charset="0"/>
              <a:buNone/>
            </a:pPr>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12</a:t>
            </a:fld>
            <a:endParaRPr lang="de-CH" dirty="0"/>
          </a:p>
        </p:txBody>
      </p:sp>
    </p:spTree>
    <p:extLst>
      <p:ext uri="{BB962C8B-B14F-4D97-AF65-F5344CB8AC3E}">
        <p14:creationId xmlns:p14="http://schemas.microsoft.com/office/powerpoint/2010/main" val="3139835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13</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14</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15</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16</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17</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18</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19</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9163" y="741363"/>
            <a:ext cx="4943475" cy="3708400"/>
          </a:xfrm>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fld id="{7B177A0D-12C1-4AC6-A23C-D5E04802E482}" type="slidenum">
              <a:rPr lang="de-DE" altLang="de-DE" smtClean="0">
                <a:solidFill>
                  <a:srgbClr val="000000"/>
                </a:solidFill>
              </a:rPr>
              <a:pPr/>
              <a:t>22</a:t>
            </a:fld>
            <a:endParaRPr lang="de-DE" altLang="de-DE" dirty="0">
              <a:solidFill>
                <a:srgbClr val="000000"/>
              </a:solidFill>
            </a:endParaRPr>
          </a:p>
        </p:txBody>
      </p:sp>
    </p:spTree>
    <p:extLst>
      <p:ext uri="{BB962C8B-B14F-4D97-AF65-F5344CB8AC3E}">
        <p14:creationId xmlns:p14="http://schemas.microsoft.com/office/powerpoint/2010/main" val="446550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43</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4</a:t>
            </a:fld>
            <a:endParaRPr lang="de-CH" dirty="0"/>
          </a:p>
        </p:txBody>
      </p:sp>
    </p:spTree>
    <p:extLst>
      <p:ext uri="{BB962C8B-B14F-4D97-AF65-F5344CB8AC3E}">
        <p14:creationId xmlns:p14="http://schemas.microsoft.com/office/powerpoint/2010/main" val="2975431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44</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45</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46</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47</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54</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55</a:t>
            </a:fld>
            <a:endParaRPr lang="de-CH" dirty="0"/>
          </a:p>
        </p:txBody>
      </p:sp>
    </p:spTree>
    <p:extLst>
      <p:ext uri="{BB962C8B-B14F-4D97-AF65-F5344CB8AC3E}">
        <p14:creationId xmlns:p14="http://schemas.microsoft.com/office/powerpoint/2010/main" val="15164487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56</a:t>
            </a:fld>
            <a:endParaRPr lang="de-CH" dirty="0"/>
          </a:p>
        </p:txBody>
      </p:sp>
    </p:spTree>
    <p:extLst>
      <p:ext uri="{BB962C8B-B14F-4D97-AF65-F5344CB8AC3E}">
        <p14:creationId xmlns:p14="http://schemas.microsoft.com/office/powerpoint/2010/main" val="1516448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57</a:t>
            </a:fld>
            <a:endParaRPr lang="de-CH" dirty="0"/>
          </a:p>
        </p:txBody>
      </p:sp>
    </p:spTree>
    <p:extLst>
      <p:ext uri="{BB962C8B-B14F-4D97-AF65-F5344CB8AC3E}">
        <p14:creationId xmlns:p14="http://schemas.microsoft.com/office/powerpoint/2010/main" val="1516448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69</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71</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5</a:t>
            </a:fld>
            <a:endParaRPr lang="de-CH" dirty="0"/>
          </a:p>
        </p:txBody>
      </p:sp>
    </p:spTree>
    <p:extLst>
      <p:ext uri="{BB962C8B-B14F-4D97-AF65-F5344CB8AC3E}">
        <p14:creationId xmlns:p14="http://schemas.microsoft.com/office/powerpoint/2010/main" val="2975431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6</a:t>
            </a:fld>
            <a:endParaRPr lang="de-CH" dirty="0"/>
          </a:p>
        </p:txBody>
      </p:sp>
    </p:spTree>
    <p:extLst>
      <p:ext uri="{BB962C8B-B14F-4D97-AF65-F5344CB8AC3E}">
        <p14:creationId xmlns:p14="http://schemas.microsoft.com/office/powerpoint/2010/main" val="2975431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7</a:t>
            </a:fld>
            <a:endParaRPr lang="de-CH" dirty="0"/>
          </a:p>
        </p:txBody>
      </p:sp>
    </p:spTree>
    <p:extLst>
      <p:ext uri="{BB962C8B-B14F-4D97-AF65-F5344CB8AC3E}">
        <p14:creationId xmlns:p14="http://schemas.microsoft.com/office/powerpoint/2010/main" val="2975431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a:t> </a:t>
            </a:r>
            <a:endParaRPr lang="de-CH" dirty="0" smtClean="0"/>
          </a:p>
        </p:txBody>
      </p:sp>
      <p:sp>
        <p:nvSpPr>
          <p:cNvPr id="4" name="Foliennummernplatzhalter 3"/>
          <p:cNvSpPr>
            <a:spLocks noGrp="1"/>
          </p:cNvSpPr>
          <p:nvPr>
            <p:ph type="sldNum" sz="quarter" idx="10"/>
          </p:nvPr>
        </p:nvSpPr>
        <p:spPr/>
        <p:txBody>
          <a:bodyPr/>
          <a:lstStyle/>
          <a:p>
            <a:fld id="{506F4662-01A2-4ED0-AA5C-A0AAB9D1C7E5}" type="slidenum">
              <a:rPr lang="de-CH" smtClean="0"/>
              <a:t>8</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9</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 </a:t>
            </a:r>
            <a:endParaRPr lang="de-CH" dirty="0" smtClean="0"/>
          </a:p>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10</a:t>
            </a:fld>
            <a:endParaRPr lang="de-CH" dirty="0"/>
          </a:p>
        </p:txBody>
      </p:sp>
    </p:spTree>
    <p:extLst>
      <p:ext uri="{BB962C8B-B14F-4D97-AF65-F5344CB8AC3E}">
        <p14:creationId xmlns:p14="http://schemas.microsoft.com/office/powerpoint/2010/main" val="199801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 </a:t>
            </a:r>
            <a:endParaRPr lang="de-CH" dirty="0" smtClean="0"/>
          </a:p>
          <a:p>
            <a:endParaRPr lang="de-CH" dirty="0"/>
          </a:p>
        </p:txBody>
      </p:sp>
      <p:sp>
        <p:nvSpPr>
          <p:cNvPr id="4" name="Foliennummernplatzhalter 3"/>
          <p:cNvSpPr>
            <a:spLocks noGrp="1"/>
          </p:cNvSpPr>
          <p:nvPr>
            <p:ph type="sldNum" sz="quarter" idx="10"/>
          </p:nvPr>
        </p:nvSpPr>
        <p:spPr/>
        <p:txBody>
          <a:bodyPr/>
          <a:lstStyle/>
          <a:p>
            <a:fld id="{506F4662-01A2-4ED0-AA5C-A0AAB9D1C7E5}" type="slidenum">
              <a:rPr lang="de-CH" smtClean="0"/>
              <a:t>11</a:t>
            </a:fld>
            <a:endParaRPr lang="de-CH" dirty="0"/>
          </a:p>
        </p:txBody>
      </p:sp>
    </p:spTree>
    <p:extLst>
      <p:ext uri="{BB962C8B-B14F-4D97-AF65-F5344CB8AC3E}">
        <p14:creationId xmlns:p14="http://schemas.microsoft.com/office/powerpoint/2010/main" val="1998017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32.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tags" Target="../tags/tag35.xml"/><Relationship Id="rId7" Type="http://schemas.openxmlformats.org/officeDocument/2006/relationships/image" Target="../media/image5.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Master" Target="../slideMasters/slideMaster1.xml"/><Relationship Id="rId5" Type="http://schemas.openxmlformats.org/officeDocument/2006/relationships/tags" Target="../tags/tag37.xml"/><Relationship Id="rId4" Type="http://schemas.openxmlformats.org/officeDocument/2006/relationships/tags" Target="../tags/tag36.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5.pn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Master" Target="../slideMasters/slideMaster1.xml"/><Relationship Id="rId4" Type="http://schemas.openxmlformats.org/officeDocument/2006/relationships/tags" Target="../tags/tag15.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wmf"/></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tags" Target="../tags/tag26.xml"/><Relationship Id="rId7" Type="http://schemas.openxmlformats.org/officeDocument/2006/relationships/image" Target="../media/image3.wmf"/><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Master" Target="../slideMasters/slideMaster1.xml"/><Relationship Id="rId5" Type="http://schemas.openxmlformats.org/officeDocument/2006/relationships/tags" Target="../tags/tag28.xml"/><Relationship Id="rId4" Type="http://schemas.openxmlformats.org/officeDocument/2006/relationships/tags" Target="../tags/tag2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4.wmf"/><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custDataLst>
              <p:tags r:id="rId1"/>
            </p:custDataLst>
          </p:nvPr>
        </p:nvSpPr>
        <p:spPr/>
        <p:txBody>
          <a:bodyPr/>
          <a:lstStyle>
            <a:lvl1pPr marL="360000" indent="-360000" defTabSz="720000">
              <a:buFont typeface="+mj-lt"/>
              <a:buNone/>
              <a:tabLst/>
              <a:defRPr/>
            </a:lvl1pPr>
          </a:lstStyle>
          <a:p>
            <a:r>
              <a:rPr lang="de-CH" dirty="0" smtClean="0"/>
              <a:t>1.	Titel durch Klicken bearbeiten</a:t>
            </a:r>
            <a:endParaRPr lang="de-CH" dirty="0"/>
          </a:p>
        </p:txBody>
      </p:sp>
      <p:sp>
        <p:nvSpPr>
          <p:cNvPr id="3" name="Inhaltsplatzhalter 2"/>
          <p:cNvSpPr>
            <a:spLocks noGrp="1"/>
          </p:cNvSpPr>
          <p:nvPr>
            <p:ph idx="1"/>
            <p:custDataLst>
              <p:tags r:id="rId2"/>
            </p:custDataLst>
          </p:nvPr>
        </p:nvSpPr>
        <p:spPr/>
        <p:txBody>
          <a:bodyPr/>
          <a:lstStyle>
            <a:lvl1pPr marL="360000" indent="-360000" defTabSz="720000">
              <a:spcBef>
                <a:spcPts val="0"/>
              </a:spcBef>
              <a:spcAft>
                <a:spcPts val="600"/>
              </a:spcAft>
              <a:buFont typeface="Arial" pitchFamily="34" charset="0"/>
              <a:buChar char="&gt;"/>
              <a:defRPr sz="1700">
                <a:latin typeface="+mj-lt"/>
              </a:defRPr>
            </a:lvl1pPr>
            <a:lvl2pPr marL="719138" indent="-360000" defTabSz="720000">
              <a:spcBef>
                <a:spcPts val="0"/>
              </a:spcBef>
              <a:spcAft>
                <a:spcPts val="600"/>
              </a:spcAft>
              <a:buFont typeface="Arial" pitchFamily="34" charset="0"/>
              <a:buChar char="&gt;"/>
              <a:defRPr sz="1700">
                <a:latin typeface="+mj-lt"/>
              </a:defRPr>
            </a:lvl2pPr>
            <a:lvl3pPr marL="1080000" indent="-360000" defTabSz="720000">
              <a:spcBef>
                <a:spcPts val="0"/>
              </a:spcBef>
              <a:spcAft>
                <a:spcPts val="600"/>
              </a:spcAft>
              <a:buFont typeface="Arial" pitchFamily="34" charset="0"/>
              <a:buChar char="&gt;"/>
              <a:defRPr sz="1700">
                <a:latin typeface="+mj-lt"/>
              </a:defRPr>
            </a:lvl3pPr>
            <a:lvl4pPr marL="1438275" indent="-360000" defTabSz="720000">
              <a:spcBef>
                <a:spcPts val="0"/>
              </a:spcBef>
              <a:spcAft>
                <a:spcPts val="600"/>
              </a:spcAft>
              <a:buFont typeface="Arial" pitchFamily="34" charset="0"/>
              <a:buChar char="&gt;"/>
              <a:defRPr sz="1700">
                <a:latin typeface="+mj-lt"/>
              </a:defRPr>
            </a:lvl4pPr>
            <a:lvl5pPr marL="1800000" indent="-360000" defTabSz="720000">
              <a:spcBef>
                <a:spcPts val="0"/>
              </a:spcBef>
              <a:spcAft>
                <a:spcPts val="600"/>
              </a:spcAft>
              <a:buFont typeface="Arial" pitchFamily="34" charset="0"/>
              <a:buChar char="&gt;"/>
              <a:defRPr sz="1700">
                <a:latin typeface="+mj-lt"/>
              </a:defRPr>
            </a:lvl5pPr>
            <a:lvl6pPr marL="2147888" indent="-360000" defTabSz="720000">
              <a:spcBef>
                <a:spcPts val="0"/>
              </a:spcBef>
              <a:spcAft>
                <a:spcPts val="600"/>
              </a:spcAft>
              <a:buFont typeface="Arial" pitchFamily="34" charset="0"/>
              <a:buChar char="&gt;"/>
              <a:tabLst/>
              <a:defRPr sz="1700">
                <a:latin typeface="+mj-lt"/>
              </a:defRPr>
            </a:lvl6pPr>
            <a:lvl7pPr marL="2520000" indent="-360000" defTabSz="720000">
              <a:spcBef>
                <a:spcPts val="0"/>
              </a:spcBef>
              <a:spcAft>
                <a:spcPts val="600"/>
              </a:spcAft>
              <a:buFont typeface="Arial" pitchFamily="34" charset="0"/>
              <a:buChar char="&gt;"/>
              <a:defRPr sz="1700">
                <a:latin typeface="+mj-lt"/>
              </a:defRPr>
            </a:lvl7pPr>
            <a:lvl8pPr marL="2880000" indent="-360000" defTabSz="720000">
              <a:spcBef>
                <a:spcPts val="0"/>
              </a:spcBef>
              <a:spcAft>
                <a:spcPts val="600"/>
              </a:spcAft>
              <a:buFont typeface="Arial" pitchFamily="34" charset="0"/>
              <a:buChar char="&gt;"/>
              <a:defRPr sz="1700">
                <a:latin typeface="+mj-lt"/>
              </a:defRPr>
            </a:lvl8pPr>
            <a:lvl9pPr marL="3240000" indent="-360000" defTabSz="720000">
              <a:spcBef>
                <a:spcPts val="0"/>
              </a:spcBef>
              <a:spcAft>
                <a:spcPts val="600"/>
              </a:spcAft>
              <a:buFont typeface="Arial" pitchFamily="34" charset="0"/>
              <a:buChar char="&gt;"/>
              <a:defRPr sz="1700">
                <a:latin typeface="+mj-lt"/>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smtClean="0"/>
          </a:p>
        </p:txBody>
      </p:sp>
      <p:sp>
        <p:nvSpPr>
          <p:cNvPr id="4" name="Foliennummernplatzhalter 3"/>
          <p:cNvSpPr>
            <a:spLocks noGrp="1"/>
          </p:cNvSpPr>
          <p:nvPr>
            <p:ph type="sldNum" sz="quarter" idx="10"/>
            <p:custDataLst>
              <p:tags r:id="rId3"/>
            </p:custDataLst>
          </p:nvPr>
        </p:nvSpPr>
        <p:spPr/>
        <p:txBody>
          <a:bodyPr/>
          <a:lstStyle/>
          <a:p>
            <a:fld id="{342C194F-8FD3-45A2-A5D1-ED489A6EDDDA}" type="slidenum">
              <a:rPr lang="de-CH" smtClean="0"/>
              <a:t>‹Nr.›</a:t>
            </a:fld>
            <a:endParaRPr lang="de-CH"/>
          </a:p>
        </p:txBody>
      </p:sp>
    </p:spTree>
    <p:extLst>
      <p:ext uri="{BB962C8B-B14F-4D97-AF65-F5344CB8AC3E}">
        <p14:creationId xmlns:p14="http://schemas.microsoft.com/office/powerpoint/2010/main" val="38433279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folie mit Bild MMZ">
    <p:spTree>
      <p:nvGrpSpPr>
        <p:cNvPr id="1" name=""/>
        <p:cNvGrpSpPr/>
        <p:nvPr/>
      </p:nvGrpSpPr>
      <p:grpSpPr>
        <a:xfrm>
          <a:off x="0" y="0"/>
          <a:ext cx="0" cy="0"/>
          <a:chOff x="0" y="0"/>
          <a:chExt cx="0" cy="0"/>
        </a:xfrm>
      </p:grpSpPr>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883664"/>
          </a:xfrm>
          <a:prstGeom prst="rect">
            <a:avLst/>
          </a:prstGeom>
        </p:spPr>
      </p:pic>
      <p:sp>
        <p:nvSpPr>
          <p:cNvPr id="5" name="Textfeld 4"/>
          <p:cNvSpPr txBox="1"/>
          <p:nvPr>
            <p:custDataLst>
              <p:tags r:id="rId1"/>
            </p:custDataLst>
          </p:nvPr>
        </p:nvSpPr>
        <p:spPr>
          <a:xfrm>
            <a:off x="900000" y="1152000"/>
            <a:ext cx="7560000" cy="353943"/>
          </a:xfrm>
          <a:prstGeom prst="rect">
            <a:avLst/>
          </a:prstGeom>
          <a:noFill/>
        </p:spPr>
        <p:txBody>
          <a:bodyPr wrap="square" lIns="0" tIns="0" rIns="0" bIns="0" rtlCol="0">
            <a:spAutoFit/>
          </a:bodyPr>
          <a:lstStyle/>
          <a:p>
            <a:pPr lvl="0"/>
            <a:r>
              <a:rPr lang="de-CH" sz="1150" b="1" i="0" kern="0" cap="all" spc="50" baseline="0" smtClean="0">
                <a:latin typeface="Arial" pitchFamily="34" charset="0"/>
                <a:cs typeface="Arial" pitchFamily="34" charset="0"/>
              </a:rPr>
              <a:t>Departement 
Finanzen und Ressourcen</a:t>
            </a:r>
            <a:endParaRPr lang="de-CH" sz="1150" b="1" i="0" kern="0" cap="all" spc="50" baseline="0" dirty="0" smtClean="0">
              <a:latin typeface="Arial" pitchFamily="34" charset="0"/>
              <a:cs typeface="Arial" pitchFamily="34" charset="0"/>
            </a:endParaRPr>
          </a:p>
        </p:txBody>
      </p:sp>
    </p:spTree>
    <p:extLst>
      <p:ext uri="{BB962C8B-B14F-4D97-AF65-F5344CB8AC3E}">
        <p14:creationId xmlns:p14="http://schemas.microsoft.com/office/powerpoint/2010/main" val="189995709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folie MMZ">
    <p:spTree>
      <p:nvGrpSpPr>
        <p:cNvPr id="1" name=""/>
        <p:cNvGrpSpPr/>
        <p:nvPr/>
      </p:nvGrpSpPr>
      <p:grpSpPr>
        <a:xfrm>
          <a:off x="0" y="0"/>
          <a:ext cx="0" cy="0"/>
          <a:chOff x="0" y="0"/>
          <a:chExt cx="0" cy="0"/>
        </a:xfrm>
      </p:grpSpPr>
      <p:pic>
        <p:nvPicPr>
          <p:cNvPr id="11" name="Grafik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9144000" cy="1883664"/>
          </a:xfrm>
          <a:prstGeom prst="rect">
            <a:avLst/>
          </a:prstGeom>
        </p:spPr>
      </p:pic>
      <p:pic>
        <p:nvPicPr>
          <p:cNvPr id="4" name="Grafik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1863614"/>
            <a:ext cx="9162000" cy="5031657"/>
          </a:xfrm>
          <a:prstGeom prst="rect">
            <a:avLst/>
          </a:prstGeom>
        </p:spPr>
      </p:pic>
      <p:sp>
        <p:nvSpPr>
          <p:cNvPr id="7" name="Textfeld 6"/>
          <p:cNvSpPr txBox="1"/>
          <p:nvPr>
            <p:custDataLst>
              <p:tags r:id="rId1"/>
            </p:custDataLst>
          </p:nvPr>
        </p:nvSpPr>
        <p:spPr>
          <a:xfrm>
            <a:off x="900000" y="2273097"/>
            <a:ext cx="8880764" cy="1049005"/>
          </a:xfrm>
          <a:prstGeom prst="rect">
            <a:avLst/>
          </a:prstGeom>
          <a:noFill/>
        </p:spPr>
        <p:txBody>
          <a:bodyPr wrap="square" lIns="0" tIns="0" rIns="0" bIns="0" rtlCol="0">
            <a:spAutoFit/>
          </a:bodyPr>
          <a:lstStyle/>
          <a:p>
            <a:pPr>
              <a:spcAft>
                <a:spcPts val="1700"/>
              </a:spcAft>
            </a:pPr>
            <a:r>
              <a:rPr lang="de-CH" sz="2700" b="1" smtClean="0">
                <a:solidFill>
                  <a:schemeClr val="bg1"/>
                </a:solidFill>
              </a:rPr>
              <a:t>
</a:t>
            </a:r>
            <a:endParaRPr lang="de-CH" sz="2700" b="1" dirty="0" smtClean="0">
              <a:solidFill>
                <a:schemeClr val="bg1"/>
              </a:solidFill>
            </a:endParaRPr>
          </a:p>
        </p:txBody>
      </p:sp>
      <p:sp>
        <p:nvSpPr>
          <p:cNvPr id="8" name="Textfeld 7"/>
          <p:cNvSpPr txBox="1"/>
          <p:nvPr>
            <p:custDataLst>
              <p:tags r:id="rId2"/>
            </p:custDataLst>
          </p:nvPr>
        </p:nvSpPr>
        <p:spPr>
          <a:xfrm>
            <a:off x="899592" y="2907800"/>
            <a:ext cx="7560000" cy="415498"/>
          </a:xfrm>
          <a:prstGeom prst="rect">
            <a:avLst/>
          </a:prstGeom>
          <a:noFill/>
        </p:spPr>
        <p:txBody>
          <a:bodyPr wrap="square" lIns="0" tIns="0" rIns="0" bIns="0" rtlCol="0">
            <a:spAutoFit/>
          </a:bodyPr>
          <a:lstStyle/>
          <a:p>
            <a:pPr>
              <a:spcAft>
                <a:spcPts val="0"/>
              </a:spcAft>
            </a:pPr>
            <a:r>
              <a:rPr lang="de-CH" sz="2700" b="1" smtClean="0">
                <a:solidFill>
                  <a:schemeClr val="tx1"/>
                </a:solidFill>
              </a:rPr>
              <a:t> </a:t>
            </a:r>
            <a:endParaRPr lang="de-CH" sz="2700" b="1" dirty="0" smtClean="0">
              <a:solidFill>
                <a:schemeClr val="tx1"/>
              </a:solidFill>
            </a:endParaRPr>
          </a:p>
        </p:txBody>
      </p:sp>
      <p:sp>
        <p:nvSpPr>
          <p:cNvPr id="9" name="Textfeld 8"/>
          <p:cNvSpPr txBox="1"/>
          <p:nvPr>
            <p:custDataLst>
              <p:tags r:id="rId3"/>
            </p:custDataLst>
          </p:nvPr>
        </p:nvSpPr>
        <p:spPr>
          <a:xfrm>
            <a:off x="900000" y="3992400"/>
            <a:ext cx="43282" cy="184666"/>
          </a:xfrm>
          <a:prstGeom prst="rect">
            <a:avLst/>
          </a:prstGeom>
          <a:noFill/>
        </p:spPr>
        <p:txBody>
          <a:bodyPr wrap="none" lIns="0" tIns="0" rIns="0" bIns="0" rtlCol="0">
            <a:spAutoFit/>
          </a:bodyPr>
          <a:lstStyle/>
          <a:p>
            <a:pPr>
              <a:spcAft>
                <a:spcPts val="1400"/>
              </a:spcAft>
            </a:pPr>
            <a:r>
              <a:rPr lang="de-CH" sz="1200" b="1" smtClean="0">
                <a:solidFill>
                  <a:schemeClr val="tx1"/>
                </a:solidFill>
              </a:rPr>
              <a:t> </a:t>
            </a:r>
            <a:endParaRPr lang="de-CH" sz="1200" b="1" dirty="0" smtClean="0">
              <a:solidFill>
                <a:schemeClr val="tx1"/>
              </a:solidFill>
            </a:endParaRPr>
          </a:p>
        </p:txBody>
      </p:sp>
      <p:sp>
        <p:nvSpPr>
          <p:cNvPr id="10" name="Textfeld 9"/>
          <p:cNvSpPr txBox="1"/>
          <p:nvPr>
            <p:custDataLst>
              <p:tags r:id="rId4"/>
            </p:custDataLst>
          </p:nvPr>
        </p:nvSpPr>
        <p:spPr>
          <a:xfrm>
            <a:off x="900000" y="3992400"/>
            <a:ext cx="4712400" cy="276999"/>
          </a:xfrm>
          <a:prstGeom prst="rect">
            <a:avLst/>
          </a:prstGeom>
          <a:noFill/>
        </p:spPr>
        <p:txBody>
          <a:bodyPr wrap="square" rtlCol="0">
            <a:spAutoFit/>
          </a:bodyPr>
          <a:lstStyle/>
          <a:p>
            <a:endParaRPr lang="de-CH" sz="1200" b="1" dirty="0"/>
          </a:p>
        </p:txBody>
      </p:sp>
      <p:sp>
        <p:nvSpPr>
          <p:cNvPr id="12" name="Textfeld 11"/>
          <p:cNvSpPr txBox="1"/>
          <p:nvPr>
            <p:custDataLst>
              <p:tags r:id="rId5"/>
            </p:custDataLst>
          </p:nvPr>
        </p:nvSpPr>
        <p:spPr>
          <a:xfrm>
            <a:off x="900000" y="1152000"/>
            <a:ext cx="7560000" cy="353943"/>
          </a:xfrm>
          <a:prstGeom prst="rect">
            <a:avLst/>
          </a:prstGeom>
          <a:noFill/>
        </p:spPr>
        <p:txBody>
          <a:bodyPr wrap="square" lIns="0" tIns="0" rIns="0" bIns="0" rtlCol="0">
            <a:spAutoFit/>
          </a:bodyPr>
          <a:lstStyle/>
          <a:p>
            <a:pPr lvl="0"/>
            <a:r>
              <a:rPr lang="de-CH" sz="1150" b="1" i="0" kern="0" cap="all" spc="50" baseline="0" smtClean="0">
                <a:latin typeface="Arial" pitchFamily="34" charset="0"/>
                <a:cs typeface="Arial" pitchFamily="34" charset="0"/>
              </a:rPr>
              <a:t>Departement 
Finanzen und Ressourcen</a:t>
            </a:r>
            <a:endParaRPr lang="de-CH" sz="1150" b="1" i="0" kern="0" cap="all" spc="50" baseline="0" dirty="0" smtClean="0">
              <a:latin typeface="Arial" pitchFamily="34" charset="0"/>
              <a:cs typeface="Arial" pitchFamily="34" charset="0"/>
            </a:endParaRPr>
          </a:p>
        </p:txBody>
      </p:sp>
    </p:spTree>
    <p:extLst>
      <p:ext uri="{BB962C8B-B14F-4D97-AF65-F5344CB8AC3E}">
        <p14:creationId xmlns:p14="http://schemas.microsoft.com/office/powerpoint/2010/main" val="167855331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haltsverzeichnis MMZ">
    <p:spTree>
      <p:nvGrpSpPr>
        <p:cNvPr id="1" name=""/>
        <p:cNvGrpSpPr/>
        <p:nvPr/>
      </p:nvGrpSpPr>
      <p:grpSpPr>
        <a:xfrm>
          <a:off x="0" y="0"/>
          <a:ext cx="0" cy="0"/>
          <a:chOff x="0" y="0"/>
          <a:chExt cx="0" cy="0"/>
        </a:xfrm>
      </p:grpSpPr>
      <p:sp>
        <p:nvSpPr>
          <p:cNvPr id="3" name="Foliennummernplatzhalter 2"/>
          <p:cNvSpPr>
            <a:spLocks noGrp="1"/>
          </p:cNvSpPr>
          <p:nvPr>
            <p:ph type="sldNum" sz="quarter" idx="10"/>
            <p:custDataLst>
              <p:tags r:id="rId1"/>
            </p:custDataLst>
          </p:nvPr>
        </p:nvSpPr>
        <p:spPr/>
        <p:txBody>
          <a:bodyPr/>
          <a:lstStyle/>
          <a:p>
            <a:fld id="{342C194F-8FD3-45A2-A5D1-ED489A6EDDDA}" type="slidenum">
              <a:rPr lang="de-CH" smtClean="0"/>
              <a:t>‹Nr.›</a:t>
            </a:fld>
            <a:endParaRPr lang="de-CH"/>
          </a:p>
        </p:txBody>
      </p:sp>
      <p:sp>
        <p:nvSpPr>
          <p:cNvPr id="4" name="Textfeld 3"/>
          <p:cNvSpPr txBox="1"/>
          <p:nvPr>
            <p:custDataLst>
              <p:tags r:id="rId2"/>
            </p:custDataLst>
          </p:nvPr>
        </p:nvSpPr>
        <p:spPr>
          <a:xfrm>
            <a:off x="899591" y="1259998"/>
            <a:ext cx="3000821" cy="415498"/>
          </a:xfrm>
          <a:prstGeom prst="rect">
            <a:avLst/>
          </a:prstGeom>
          <a:noFill/>
        </p:spPr>
        <p:txBody>
          <a:bodyPr wrap="none" lIns="0" tIns="0" rIns="0" bIns="0" rtlCol="0">
            <a:spAutoFit/>
          </a:bodyPr>
          <a:lstStyle/>
          <a:p>
            <a:pPr marL="0" marR="0" indent="0" algn="l" defTabSz="720000" rtl="0" eaLnBrk="1" fontAlgn="auto" latinLnBrk="0" hangingPunct="1">
              <a:lnSpc>
                <a:spcPct val="100000"/>
              </a:lnSpc>
              <a:spcBef>
                <a:spcPts val="0"/>
              </a:spcBef>
              <a:spcAft>
                <a:spcPts val="0"/>
              </a:spcAft>
              <a:buClrTx/>
              <a:buSzTx/>
              <a:buFontTx/>
              <a:buNone/>
              <a:tabLst/>
              <a:defRPr/>
            </a:pPr>
            <a:r>
              <a:rPr lang="de-CH" sz="2700" b="1" kern="1200" smtClean="0">
                <a:solidFill>
                  <a:srgbClr val="0096DF"/>
                </a:solidFill>
                <a:latin typeface="Arial" pitchFamily="34" charset="0"/>
                <a:ea typeface="+mn-ea"/>
                <a:cs typeface="Arial" pitchFamily="34" charset="0"/>
              </a:rPr>
              <a:t>Inhaltsverzeichnis</a:t>
            </a:r>
            <a:endParaRPr lang="de-CH" sz="2700" b="1" kern="1200" dirty="0" smtClean="0">
              <a:solidFill>
                <a:srgbClr val="0096DF"/>
              </a:solidFill>
              <a:latin typeface="Arial" pitchFamily="34" charset="0"/>
              <a:ea typeface="+mn-ea"/>
              <a:cs typeface="Arial" pitchFamily="34" charset="0"/>
            </a:endParaRPr>
          </a:p>
        </p:txBody>
      </p:sp>
      <p:sp>
        <p:nvSpPr>
          <p:cNvPr id="5" name="Textplatzhalter 5"/>
          <p:cNvSpPr>
            <a:spLocks noGrp="1"/>
          </p:cNvSpPr>
          <p:nvPr>
            <p:ph type="body" sz="quarter" idx="11" hasCustomPrompt="1"/>
            <p:custDataLst>
              <p:tags r:id="rId3"/>
            </p:custDataLst>
          </p:nvPr>
        </p:nvSpPr>
        <p:spPr>
          <a:xfrm>
            <a:off x="900113" y="1872000"/>
            <a:ext cx="7559675" cy="4266000"/>
          </a:xfrm>
        </p:spPr>
        <p:txBody>
          <a:bodyPr/>
          <a:lstStyle>
            <a:lvl1pPr marL="360000" indent="-360000" defTabSz="720000">
              <a:buFontTx/>
              <a:buNone/>
              <a:defRPr/>
            </a:lvl1pPr>
            <a:lvl2pPr marL="900000" indent="-541338" defTabSz="720000">
              <a:buFontTx/>
              <a:buNone/>
              <a:defRPr/>
            </a:lvl2pPr>
            <a:lvl3pPr marL="719137" indent="0" defTabSz="720000">
              <a:buFontTx/>
              <a:buNone/>
              <a:defRPr/>
            </a:lvl3pPr>
            <a:lvl4pPr marL="1080000" indent="0" defTabSz="720000">
              <a:buFontTx/>
              <a:buNone/>
              <a:defRPr/>
            </a:lvl4pPr>
            <a:lvl5pPr marL="1438275" indent="0" defTabSz="720000">
              <a:buFontTx/>
              <a:buNone/>
              <a:defRPr/>
            </a:lvl5pPr>
            <a:lvl6pPr marL="1800000" indent="0" defTabSz="900000">
              <a:spcBef>
                <a:spcPts val="0"/>
              </a:spcBef>
              <a:spcAft>
                <a:spcPts val="600"/>
              </a:spcAft>
              <a:buNone/>
              <a:defRPr/>
            </a:lvl6pPr>
            <a:lvl7pPr marL="2160000" indent="0" defTabSz="900000">
              <a:spcBef>
                <a:spcPts val="0"/>
              </a:spcBef>
              <a:spcAft>
                <a:spcPts val="600"/>
              </a:spcAft>
              <a:buNone/>
              <a:defRPr/>
            </a:lvl7pPr>
            <a:lvl8pPr marL="2520000" indent="0" defTabSz="900000">
              <a:spcBef>
                <a:spcPts val="0"/>
              </a:spcBef>
              <a:spcAft>
                <a:spcPts val="600"/>
              </a:spcAft>
              <a:buNone/>
              <a:defRPr/>
            </a:lvl8pPr>
            <a:lvl9pPr marL="2880000" indent="0" defTabSz="900000">
              <a:spcBef>
                <a:spcPts val="0"/>
              </a:spcBef>
              <a:spcAft>
                <a:spcPts val="600"/>
              </a:spcAft>
              <a:buNone/>
              <a:defRPr/>
            </a:lvl9pPr>
          </a:lstStyle>
          <a:p>
            <a:pPr lvl="0"/>
            <a:r>
              <a:rPr lang="de-CH" smtClean="0"/>
              <a:t>Inhaltsverzeichnis wird automatisch erstellt</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dirty="0" smtClean="0"/>
          </a:p>
        </p:txBody>
      </p:sp>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144000" cy="1883664"/>
          </a:xfrm>
          <a:prstGeom prst="rect">
            <a:avLst/>
          </a:prstGeom>
        </p:spPr>
      </p:pic>
    </p:spTree>
    <p:extLst>
      <p:ext uri="{BB962C8B-B14F-4D97-AF65-F5344CB8AC3E}">
        <p14:creationId xmlns:p14="http://schemas.microsoft.com/office/powerpoint/2010/main" val="376964470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halt">
    <p:spTree>
      <p:nvGrpSpPr>
        <p:cNvPr id="1" name=""/>
        <p:cNvGrpSpPr/>
        <p:nvPr/>
      </p:nvGrpSpPr>
      <p:grpSpPr>
        <a:xfrm>
          <a:off x="0" y="0"/>
          <a:ext cx="0" cy="0"/>
          <a:chOff x="0" y="0"/>
          <a:chExt cx="0" cy="0"/>
        </a:xfrm>
      </p:grpSpPr>
      <p:sp>
        <p:nvSpPr>
          <p:cNvPr id="3" name="Inhaltsplatzhalter 2"/>
          <p:cNvSpPr>
            <a:spLocks noGrp="1"/>
          </p:cNvSpPr>
          <p:nvPr>
            <p:ph idx="1" hasCustomPrompt="1"/>
            <p:custDataLst>
              <p:tags r:id="rId1"/>
            </p:custDataLst>
          </p:nvPr>
        </p:nvSpPr>
        <p:spPr>
          <a:xfrm>
            <a:off x="900000" y="1251751"/>
            <a:ext cx="7560000" cy="4886249"/>
          </a:xfrm>
        </p:spPr>
        <p:txBody>
          <a:bodyPr/>
          <a:lstStyle>
            <a:lvl1pPr marL="360000" indent="-360000" defTabSz="720000">
              <a:spcBef>
                <a:spcPts val="0"/>
              </a:spcBef>
              <a:spcAft>
                <a:spcPts val="600"/>
              </a:spcAft>
              <a:buFont typeface="Arial" pitchFamily="34" charset="0"/>
              <a:buChar char="&gt;"/>
              <a:defRPr sz="1700">
                <a:latin typeface="+mj-lt"/>
              </a:defRPr>
            </a:lvl1pPr>
            <a:lvl2pPr marL="719138" indent="-360000" defTabSz="720000">
              <a:spcBef>
                <a:spcPts val="0"/>
              </a:spcBef>
              <a:spcAft>
                <a:spcPts val="600"/>
              </a:spcAft>
              <a:buFont typeface="Arial" pitchFamily="34" charset="0"/>
              <a:buChar char="&gt;"/>
              <a:defRPr sz="1700">
                <a:latin typeface="+mj-lt"/>
              </a:defRPr>
            </a:lvl2pPr>
            <a:lvl3pPr marL="1080000" indent="-360000" defTabSz="720000">
              <a:spcBef>
                <a:spcPts val="0"/>
              </a:spcBef>
              <a:spcAft>
                <a:spcPts val="600"/>
              </a:spcAft>
              <a:buFont typeface="Arial" pitchFamily="34" charset="0"/>
              <a:buChar char="&gt;"/>
              <a:defRPr sz="1700">
                <a:latin typeface="+mj-lt"/>
              </a:defRPr>
            </a:lvl3pPr>
            <a:lvl4pPr marL="1438275" indent="-363538" defTabSz="720000">
              <a:spcBef>
                <a:spcPts val="0"/>
              </a:spcBef>
              <a:spcAft>
                <a:spcPts val="600"/>
              </a:spcAft>
              <a:buFont typeface="Arial" pitchFamily="34" charset="0"/>
              <a:buChar char="&gt;"/>
              <a:defRPr sz="1700">
                <a:latin typeface="+mj-lt"/>
              </a:defRPr>
            </a:lvl4pPr>
            <a:lvl5pPr marL="1800000" indent="-360000" defTabSz="720000">
              <a:spcBef>
                <a:spcPts val="0"/>
              </a:spcBef>
              <a:spcAft>
                <a:spcPts val="600"/>
              </a:spcAft>
              <a:buFont typeface="Arial" pitchFamily="34" charset="0"/>
              <a:buChar char="&gt;"/>
              <a:defRPr sz="1700">
                <a:latin typeface="+mj-lt"/>
              </a:defRPr>
            </a:lvl5pPr>
            <a:lvl6pPr marL="2160000" indent="-360000" defTabSz="720000">
              <a:spcBef>
                <a:spcPts val="0"/>
              </a:spcBef>
              <a:spcAft>
                <a:spcPts val="600"/>
              </a:spcAft>
              <a:buFont typeface="Arial" pitchFamily="34" charset="0"/>
              <a:buChar char="&gt;"/>
              <a:tabLst/>
              <a:defRPr sz="1700">
                <a:latin typeface="+mj-lt"/>
              </a:defRPr>
            </a:lvl6pPr>
            <a:lvl7pPr marL="2513013" indent="-360000" defTabSz="720000">
              <a:spcBef>
                <a:spcPts val="0"/>
              </a:spcBef>
              <a:spcAft>
                <a:spcPts val="600"/>
              </a:spcAft>
              <a:buFont typeface="Arial" pitchFamily="34" charset="0"/>
              <a:buChar char="&gt;"/>
              <a:defRPr sz="1700">
                <a:latin typeface="+mj-lt"/>
              </a:defRPr>
            </a:lvl7pPr>
            <a:lvl8pPr marL="2880000" indent="-360000" defTabSz="720000">
              <a:spcBef>
                <a:spcPts val="0"/>
              </a:spcBef>
              <a:spcAft>
                <a:spcPts val="600"/>
              </a:spcAft>
              <a:buFont typeface="Arial" pitchFamily="34" charset="0"/>
              <a:buChar char="&gt;"/>
              <a:defRPr sz="1700">
                <a:latin typeface="+mj-lt"/>
              </a:defRPr>
            </a:lvl8pPr>
            <a:lvl9pPr marL="3240000" indent="-360000" defTabSz="720000">
              <a:spcBef>
                <a:spcPts val="0"/>
              </a:spcBef>
              <a:spcAft>
                <a:spcPts val="600"/>
              </a:spcAft>
              <a:buFont typeface="Arial" pitchFamily="34" charset="0"/>
              <a:buChar char="&gt;"/>
              <a:defRPr sz="1700">
                <a:latin typeface="+mj-lt"/>
              </a:defRPr>
            </a:lvl9pPr>
          </a:lstStyle>
          <a:p>
            <a:pPr lvl="0"/>
            <a:r>
              <a:rPr lang="de-CH" dirty="0" smtClean="0"/>
              <a:t>Erste Ebene</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p>
        </p:txBody>
      </p:sp>
      <p:sp>
        <p:nvSpPr>
          <p:cNvPr id="2" name="Foliennummernplatzhalter 1"/>
          <p:cNvSpPr>
            <a:spLocks noGrp="1"/>
          </p:cNvSpPr>
          <p:nvPr>
            <p:ph type="sldNum" sz="quarter" idx="10"/>
            <p:custDataLst>
              <p:tags r:id="rId2"/>
            </p:custDataLst>
          </p:nvPr>
        </p:nvSpPr>
        <p:spPr/>
        <p:txBody>
          <a:bodyPr/>
          <a:lstStyle/>
          <a:p>
            <a:fld id="{342C194F-8FD3-45A2-A5D1-ED489A6EDDDA}" type="slidenum">
              <a:rPr lang="de-CH" smtClean="0"/>
              <a:t>‹Nr.›</a:t>
            </a:fld>
            <a:endParaRPr lang="de-CH"/>
          </a:p>
        </p:txBody>
      </p:sp>
    </p:spTree>
    <p:extLst>
      <p:ext uri="{BB962C8B-B14F-4D97-AF65-F5344CB8AC3E}">
        <p14:creationId xmlns:p14="http://schemas.microsoft.com/office/powerpoint/2010/main" val="3792440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Vollflächiges Bild">
    <p:spTree>
      <p:nvGrpSpPr>
        <p:cNvPr id="1" name=""/>
        <p:cNvGrpSpPr/>
        <p:nvPr/>
      </p:nvGrpSpPr>
      <p:grpSpPr>
        <a:xfrm>
          <a:off x="0" y="0"/>
          <a:ext cx="0" cy="0"/>
          <a:chOff x="0" y="0"/>
          <a:chExt cx="0" cy="0"/>
        </a:xfrm>
      </p:grpSpPr>
      <p:sp>
        <p:nvSpPr>
          <p:cNvPr id="5" name="Bildplatzhalter 4"/>
          <p:cNvSpPr>
            <a:spLocks noGrp="1"/>
          </p:cNvSpPr>
          <p:nvPr>
            <p:ph type="pic" sz="quarter" idx="10"/>
          </p:nvPr>
        </p:nvSpPr>
        <p:spPr>
          <a:xfrm>
            <a:off x="0" y="1"/>
            <a:ext cx="9144000" cy="6412182"/>
          </a:xfrm>
        </p:spPr>
        <p:txBody>
          <a:bodyPr/>
          <a:lstStyle/>
          <a:p>
            <a:r>
              <a:rPr lang="de-DE" smtClean="0"/>
              <a:t>Bild durch Klicken auf Symbol hinzufügen</a:t>
            </a:r>
            <a:endParaRPr lang="de-CH"/>
          </a:p>
        </p:txBody>
      </p:sp>
      <p:sp>
        <p:nvSpPr>
          <p:cNvPr id="2" name="Foliennummernplatzhalter 1"/>
          <p:cNvSpPr>
            <a:spLocks noGrp="1"/>
          </p:cNvSpPr>
          <p:nvPr>
            <p:ph type="sldNum" sz="quarter" idx="11"/>
            <p:custDataLst>
              <p:tags r:id="rId1"/>
            </p:custDataLst>
          </p:nvPr>
        </p:nvSpPr>
        <p:spPr/>
        <p:txBody>
          <a:bodyPr/>
          <a:lstStyle/>
          <a:p>
            <a:fld id="{342C194F-8FD3-45A2-A5D1-ED489A6EDDDA}" type="slidenum">
              <a:rPr lang="de-CH" smtClean="0"/>
              <a:t>‹Nr.›</a:t>
            </a:fld>
            <a:endParaRPr lang="de-CH"/>
          </a:p>
        </p:txBody>
      </p:sp>
    </p:spTree>
    <p:extLst>
      <p:ext uri="{BB962C8B-B14F-4D97-AF65-F5344CB8AC3E}">
        <p14:creationId xmlns:p14="http://schemas.microsoft.com/office/powerpoint/2010/main" val="28683795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custDataLst>
              <p:tags r:id="rId1"/>
            </p:custDataLst>
          </p:nvPr>
        </p:nvSpPr>
        <p:spPr/>
        <p:txBody>
          <a:bodyPr/>
          <a:lstStyle>
            <a:lvl1pPr marL="360000" indent="-360000" defTabSz="720000">
              <a:buFont typeface="+mj-lt"/>
              <a:buNone/>
              <a:tabLst/>
              <a:defRPr/>
            </a:lvl1pPr>
          </a:lstStyle>
          <a:p>
            <a:r>
              <a:rPr lang="de-CH" dirty="0" smtClean="0"/>
              <a:t>1.	Titel durch Klicken bearbeiten</a:t>
            </a:r>
            <a:endParaRPr lang="de-CH" dirty="0"/>
          </a:p>
        </p:txBody>
      </p:sp>
      <p:sp>
        <p:nvSpPr>
          <p:cNvPr id="7" name="Inhaltsplatzhalter 2"/>
          <p:cNvSpPr>
            <a:spLocks noGrp="1"/>
          </p:cNvSpPr>
          <p:nvPr>
            <p:ph idx="1"/>
            <p:custDataLst>
              <p:tags r:id="rId2"/>
            </p:custDataLst>
          </p:nvPr>
        </p:nvSpPr>
        <p:spPr>
          <a:xfrm>
            <a:off x="900000" y="1872000"/>
            <a:ext cx="3599992" cy="4266000"/>
          </a:xfrm>
        </p:spPr>
        <p:txBody>
          <a:bodyPr/>
          <a:lstStyle>
            <a:lvl1pPr marL="360000" indent="-360000" defTabSz="720000">
              <a:spcBef>
                <a:spcPts val="0"/>
              </a:spcBef>
              <a:spcAft>
                <a:spcPts val="600"/>
              </a:spcAft>
              <a:buFont typeface="Arial" pitchFamily="34" charset="0"/>
              <a:buChar char="&gt;"/>
              <a:defRPr sz="1700">
                <a:latin typeface="+mj-lt"/>
              </a:defRPr>
            </a:lvl1pPr>
            <a:lvl2pPr marL="719138" indent="-360000" defTabSz="720000">
              <a:spcBef>
                <a:spcPts val="0"/>
              </a:spcBef>
              <a:spcAft>
                <a:spcPts val="600"/>
              </a:spcAft>
              <a:buFont typeface="Arial" pitchFamily="34" charset="0"/>
              <a:buChar char="&gt;"/>
              <a:defRPr sz="1700">
                <a:latin typeface="+mj-lt"/>
              </a:defRPr>
            </a:lvl2pPr>
            <a:lvl3pPr marL="1080000" indent="-360000" defTabSz="720000">
              <a:spcBef>
                <a:spcPts val="0"/>
              </a:spcBef>
              <a:spcAft>
                <a:spcPts val="600"/>
              </a:spcAft>
              <a:buFont typeface="Arial" pitchFamily="34" charset="0"/>
              <a:buChar char="&gt;"/>
              <a:defRPr sz="1700">
                <a:latin typeface="+mj-lt"/>
              </a:defRPr>
            </a:lvl3pPr>
            <a:lvl4pPr marL="1438275" indent="-360000" defTabSz="720000">
              <a:spcBef>
                <a:spcPts val="0"/>
              </a:spcBef>
              <a:spcAft>
                <a:spcPts val="600"/>
              </a:spcAft>
              <a:buFont typeface="Arial" pitchFamily="34" charset="0"/>
              <a:buChar char="&gt;"/>
              <a:defRPr sz="1700">
                <a:latin typeface="+mj-lt"/>
              </a:defRPr>
            </a:lvl4pPr>
            <a:lvl5pPr marL="1800000" indent="-360000" defTabSz="720000">
              <a:spcBef>
                <a:spcPts val="0"/>
              </a:spcBef>
              <a:spcAft>
                <a:spcPts val="600"/>
              </a:spcAft>
              <a:buFont typeface="Arial" pitchFamily="34" charset="0"/>
              <a:buChar char="&gt;"/>
              <a:defRPr sz="1700">
                <a:latin typeface="+mj-lt"/>
              </a:defRPr>
            </a:lvl5pPr>
            <a:lvl6pPr marL="2160000" indent="-360000" defTabSz="720000">
              <a:spcBef>
                <a:spcPts val="0"/>
              </a:spcBef>
              <a:spcAft>
                <a:spcPts val="600"/>
              </a:spcAft>
              <a:buFont typeface="Arial" pitchFamily="34" charset="0"/>
              <a:buChar char="&gt;"/>
              <a:tabLst/>
              <a:defRPr sz="1700">
                <a:latin typeface="+mj-lt"/>
              </a:defRPr>
            </a:lvl6pPr>
            <a:lvl7pPr marL="2520000" indent="-360000" defTabSz="720000">
              <a:spcBef>
                <a:spcPts val="0"/>
              </a:spcBef>
              <a:spcAft>
                <a:spcPts val="600"/>
              </a:spcAft>
              <a:buFont typeface="Arial" pitchFamily="34" charset="0"/>
              <a:buChar char="&gt;"/>
              <a:defRPr sz="1700">
                <a:latin typeface="+mj-lt"/>
              </a:defRPr>
            </a:lvl7pPr>
            <a:lvl8pPr marL="2880000" indent="-360000" defTabSz="720000">
              <a:spcBef>
                <a:spcPts val="0"/>
              </a:spcBef>
              <a:spcAft>
                <a:spcPts val="600"/>
              </a:spcAft>
              <a:buFont typeface="Arial" pitchFamily="34" charset="0"/>
              <a:buChar char="&gt;"/>
              <a:defRPr sz="1700">
                <a:latin typeface="+mj-lt"/>
              </a:defRPr>
            </a:lvl8pPr>
            <a:lvl9pPr marL="3240000" indent="-360000" defTabSz="720000">
              <a:spcBef>
                <a:spcPts val="0"/>
              </a:spcBef>
              <a:spcAft>
                <a:spcPts val="600"/>
              </a:spcAft>
              <a:buFont typeface="Arial" pitchFamily="34" charset="0"/>
              <a:buChar char="&gt;"/>
              <a:defRPr sz="1700">
                <a:latin typeface="+mj-lt"/>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smtClean="0"/>
          </a:p>
        </p:txBody>
      </p:sp>
      <p:sp>
        <p:nvSpPr>
          <p:cNvPr id="8" name="Inhaltsplatzhalter 2"/>
          <p:cNvSpPr>
            <a:spLocks noGrp="1"/>
          </p:cNvSpPr>
          <p:nvPr>
            <p:ph idx="10"/>
            <p:custDataLst>
              <p:tags r:id="rId3"/>
            </p:custDataLst>
          </p:nvPr>
        </p:nvSpPr>
        <p:spPr>
          <a:xfrm>
            <a:off x="4860032" y="1872000"/>
            <a:ext cx="3599968" cy="4266000"/>
          </a:xfrm>
        </p:spPr>
        <p:txBody>
          <a:bodyPr/>
          <a:lstStyle>
            <a:lvl1pPr marL="360000" indent="-360000" defTabSz="720000">
              <a:spcBef>
                <a:spcPts val="0"/>
              </a:spcBef>
              <a:spcAft>
                <a:spcPts val="600"/>
              </a:spcAft>
              <a:buFont typeface="Arial" pitchFamily="34" charset="0"/>
              <a:buChar char="&gt;"/>
              <a:defRPr sz="1700">
                <a:latin typeface="+mj-lt"/>
              </a:defRPr>
            </a:lvl1pPr>
            <a:lvl2pPr marL="719138" indent="-360000" defTabSz="720000">
              <a:spcBef>
                <a:spcPts val="0"/>
              </a:spcBef>
              <a:spcAft>
                <a:spcPts val="600"/>
              </a:spcAft>
              <a:buFont typeface="Arial" pitchFamily="34" charset="0"/>
              <a:buChar char="&gt;"/>
              <a:defRPr sz="1700">
                <a:latin typeface="+mj-lt"/>
              </a:defRPr>
            </a:lvl2pPr>
            <a:lvl3pPr marL="1080000" indent="-360000" defTabSz="720000">
              <a:spcBef>
                <a:spcPts val="0"/>
              </a:spcBef>
              <a:spcAft>
                <a:spcPts val="600"/>
              </a:spcAft>
              <a:buFont typeface="Arial" pitchFamily="34" charset="0"/>
              <a:buChar char="&gt;"/>
              <a:defRPr sz="1700">
                <a:latin typeface="+mj-lt"/>
              </a:defRPr>
            </a:lvl3pPr>
            <a:lvl4pPr marL="1438275" indent="-360000" defTabSz="720000">
              <a:spcBef>
                <a:spcPts val="0"/>
              </a:spcBef>
              <a:spcAft>
                <a:spcPts val="600"/>
              </a:spcAft>
              <a:buFont typeface="Arial" pitchFamily="34" charset="0"/>
              <a:buChar char="&gt;"/>
              <a:defRPr sz="1700">
                <a:latin typeface="+mj-lt"/>
              </a:defRPr>
            </a:lvl4pPr>
            <a:lvl5pPr marL="1800000" indent="-360000" defTabSz="720000">
              <a:spcBef>
                <a:spcPts val="0"/>
              </a:spcBef>
              <a:spcAft>
                <a:spcPts val="600"/>
              </a:spcAft>
              <a:buFont typeface="Arial" pitchFamily="34" charset="0"/>
              <a:buChar char="&gt;"/>
              <a:defRPr sz="1700">
                <a:latin typeface="+mj-lt"/>
              </a:defRPr>
            </a:lvl5pPr>
            <a:lvl6pPr marL="2160000" indent="-360000" defTabSz="900000">
              <a:spcBef>
                <a:spcPts val="0"/>
              </a:spcBef>
              <a:spcAft>
                <a:spcPts val="600"/>
              </a:spcAft>
              <a:buFont typeface="Arial" pitchFamily="34" charset="0"/>
              <a:buChar char="&gt;"/>
              <a:tabLst/>
              <a:defRPr sz="1700">
                <a:latin typeface="+mj-lt"/>
              </a:defRPr>
            </a:lvl6pPr>
            <a:lvl7pPr marL="2520000" indent="-360000" defTabSz="900000">
              <a:spcBef>
                <a:spcPts val="0"/>
              </a:spcBef>
              <a:spcAft>
                <a:spcPts val="600"/>
              </a:spcAft>
              <a:buFont typeface="Arial" pitchFamily="34" charset="0"/>
              <a:buChar char="&gt;"/>
              <a:defRPr sz="1700">
                <a:latin typeface="+mj-lt"/>
              </a:defRPr>
            </a:lvl7pPr>
            <a:lvl8pPr marL="2867025" indent="-354013" defTabSz="900000">
              <a:spcBef>
                <a:spcPts val="0"/>
              </a:spcBef>
              <a:spcAft>
                <a:spcPts val="600"/>
              </a:spcAft>
              <a:buFont typeface="Arial" pitchFamily="34" charset="0"/>
              <a:buChar char="&gt;"/>
              <a:defRPr sz="1700">
                <a:latin typeface="+mj-lt"/>
              </a:defRPr>
            </a:lvl8pPr>
            <a:lvl9pPr marL="3240000" indent="-360000" defTabSz="900000">
              <a:spcBef>
                <a:spcPts val="0"/>
              </a:spcBef>
              <a:spcAft>
                <a:spcPts val="600"/>
              </a:spcAft>
              <a:buFont typeface="Arial" pitchFamily="34" charset="0"/>
              <a:buChar char="&gt;"/>
              <a:defRPr sz="1700">
                <a:latin typeface="+mj-lt"/>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smtClean="0"/>
          </a:p>
        </p:txBody>
      </p:sp>
      <p:sp>
        <p:nvSpPr>
          <p:cNvPr id="3" name="Foliennummernplatzhalter 2"/>
          <p:cNvSpPr>
            <a:spLocks noGrp="1"/>
          </p:cNvSpPr>
          <p:nvPr>
            <p:ph type="sldNum" sz="quarter" idx="11"/>
            <p:custDataLst>
              <p:tags r:id="rId4"/>
            </p:custDataLst>
          </p:nvPr>
        </p:nvSpPr>
        <p:spPr/>
        <p:txBody>
          <a:bodyPr/>
          <a:lstStyle/>
          <a:p>
            <a:fld id="{342C194F-8FD3-45A2-A5D1-ED489A6EDDDA}" type="slidenum">
              <a:rPr lang="de-CH" smtClean="0"/>
              <a:t>‹Nr.›</a:t>
            </a:fld>
            <a:endParaRPr lang="de-CH"/>
          </a:p>
        </p:txBody>
      </p:sp>
    </p:spTree>
    <p:extLst>
      <p:ext uri="{BB962C8B-B14F-4D97-AF65-F5344CB8AC3E}">
        <p14:creationId xmlns:p14="http://schemas.microsoft.com/office/powerpoint/2010/main" val="37507020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pitel">
    <p:spTree>
      <p:nvGrpSpPr>
        <p:cNvPr id="1" name=""/>
        <p:cNvGrpSpPr/>
        <p:nvPr/>
      </p:nvGrpSpPr>
      <p:grpSpPr>
        <a:xfrm>
          <a:off x="0" y="0"/>
          <a:ext cx="0" cy="0"/>
          <a:chOff x="0" y="0"/>
          <a:chExt cx="0" cy="0"/>
        </a:xfrm>
      </p:grpSpPr>
      <p:sp>
        <p:nvSpPr>
          <p:cNvPr id="7" name="Titel 1"/>
          <p:cNvSpPr>
            <a:spLocks noGrp="1"/>
          </p:cNvSpPr>
          <p:nvPr>
            <p:ph type="title" hasCustomPrompt="1"/>
            <p:custDataLst>
              <p:tags r:id="rId1"/>
            </p:custDataLst>
          </p:nvPr>
        </p:nvSpPr>
        <p:spPr>
          <a:xfrm>
            <a:off x="900000" y="1260000"/>
            <a:ext cx="7560000" cy="612000"/>
          </a:xfrm>
        </p:spPr>
        <p:txBody>
          <a:bodyPr/>
          <a:lstStyle>
            <a:lvl1pPr marL="360000" indent="-360000" defTabSz="720000">
              <a:buFont typeface="+mj-lt"/>
              <a:buNone/>
              <a:tabLst/>
              <a:defRPr/>
            </a:lvl1pPr>
          </a:lstStyle>
          <a:p>
            <a:r>
              <a:rPr lang="de-CH" dirty="0" smtClean="0"/>
              <a:t>1.	Titel durch Klicken bearbeiten</a:t>
            </a:r>
            <a:endParaRPr lang="de-CH" dirty="0"/>
          </a:p>
        </p:txBody>
      </p:sp>
      <p:sp>
        <p:nvSpPr>
          <p:cNvPr id="8" name="Textplatzhalter 3"/>
          <p:cNvSpPr>
            <a:spLocks noGrp="1"/>
          </p:cNvSpPr>
          <p:nvPr>
            <p:ph type="body" sz="quarter" idx="10" hasCustomPrompt="1"/>
            <p:custDataLst>
              <p:tags r:id="rId2"/>
            </p:custDataLst>
          </p:nvPr>
        </p:nvSpPr>
        <p:spPr>
          <a:xfrm>
            <a:off x="899590" y="1872000"/>
            <a:ext cx="7560842" cy="4266000"/>
          </a:xfrm>
        </p:spPr>
        <p:txBody>
          <a:bodyPr/>
          <a:lstStyle>
            <a:lvl1pPr marL="360000" indent="-360000" defTabSz="720000">
              <a:buFontTx/>
              <a:buNone/>
              <a:defRPr/>
            </a:lvl1pPr>
            <a:lvl2pPr marL="360000" indent="-360000" defTabSz="720000">
              <a:buFontTx/>
              <a:buNone/>
              <a:defRPr b="1"/>
            </a:lvl2pPr>
            <a:lvl3pPr marL="900000" indent="-541338" defTabSz="720000">
              <a:buFontTx/>
              <a:buNone/>
              <a:defRPr/>
            </a:lvl3pPr>
            <a:lvl4pPr marL="900000" indent="-541338" defTabSz="720000">
              <a:buFontTx/>
              <a:buNone/>
              <a:tabLst/>
              <a:defRPr b="1"/>
            </a:lvl4pPr>
          </a:lstStyle>
          <a:p>
            <a:pPr lvl="0"/>
            <a:r>
              <a:rPr lang="de-CH" smtClean="0"/>
              <a:t>Positionsindikatoren werden automatisch erstellt</a:t>
            </a:r>
          </a:p>
          <a:p>
            <a:pPr lvl="1"/>
            <a:r>
              <a:rPr lang="de-CH" smtClean="0"/>
              <a:t>Zweite Ebene</a:t>
            </a:r>
          </a:p>
          <a:p>
            <a:pPr lvl="2"/>
            <a:r>
              <a:rPr lang="de-CH" smtClean="0"/>
              <a:t>Dritte Ebene</a:t>
            </a:r>
          </a:p>
          <a:p>
            <a:pPr lvl="3"/>
            <a:r>
              <a:rPr lang="de-CH" smtClean="0"/>
              <a:t>Vierte Ebene</a:t>
            </a:r>
            <a:endParaRPr lang="de-CH" dirty="0" smtClean="0"/>
          </a:p>
        </p:txBody>
      </p:sp>
      <p:sp>
        <p:nvSpPr>
          <p:cNvPr id="2" name="Foliennummernplatzhalter 1"/>
          <p:cNvSpPr>
            <a:spLocks noGrp="1"/>
          </p:cNvSpPr>
          <p:nvPr>
            <p:ph type="sldNum" sz="quarter" idx="11"/>
            <p:custDataLst>
              <p:tags r:id="rId3"/>
            </p:custDataLst>
          </p:nvPr>
        </p:nvSpPr>
        <p:spPr/>
        <p:txBody>
          <a:bodyPr/>
          <a:lstStyle/>
          <a:p>
            <a:fld id="{342C194F-8FD3-45A2-A5D1-ED489A6EDDDA}" type="slidenum">
              <a:rPr lang="de-CH" smtClean="0"/>
              <a:t>‹Nr.›</a:t>
            </a:fld>
            <a:endParaRPr lang="de-CH"/>
          </a:p>
        </p:txBody>
      </p:sp>
    </p:spTree>
    <p:extLst>
      <p:ext uri="{BB962C8B-B14F-4D97-AF65-F5344CB8AC3E}">
        <p14:creationId xmlns:p14="http://schemas.microsoft.com/office/powerpoint/2010/main" val="30634371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Unterkapitel">
    <p:spTree>
      <p:nvGrpSpPr>
        <p:cNvPr id="1" name=""/>
        <p:cNvGrpSpPr/>
        <p:nvPr/>
      </p:nvGrpSpPr>
      <p:grpSpPr>
        <a:xfrm>
          <a:off x="0" y="0"/>
          <a:ext cx="0" cy="0"/>
          <a:chOff x="0" y="0"/>
          <a:chExt cx="0" cy="0"/>
        </a:xfrm>
      </p:grpSpPr>
      <p:sp>
        <p:nvSpPr>
          <p:cNvPr id="7" name="Titel 1"/>
          <p:cNvSpPr>
            <a:spLocks noGrp="1"/>
          </p:cNvSpPr>
          <p:nvPr>
            <p:ph type="title" hasCustomPrompt="1"/>
            <p:custDataLst>
              <p:tags r:id="rId1"/>
            </p:custDataLst>
          </p:nvPr>
        </p:nvSpPr>
        <p:spPr>
          <a:xfrm>
            <a:off x="900000" y="1260000"/>
            <a:ext cx="7560000" cy="612000"/>
          </a:xfrm>
        </p:spPr>
        <p:txBody>
          <a:bodyPr/>
          <a:lstStyle>
            <a:lvl1pPr marL="720000" indent="-720000" defTabSz="720000">
              <a:buFont typeface="+mj-lt"/>
              <a:buNone/>
              <a:defRPr/>
            </a:lvl1pPr>
          </a:lstStyle>
          <a:p>
            <a:r>
              <a:rPr lang="de-CH" dirty="0" smtClean="0"/>
              <a:t>1.1	Titel durch Klicken bearbeiten</a:t>
            </a:r>
            <a:endParaRPr lang="de-CH" dirty="0"/>
          </a:p>
        </p:txBody>
      </p:sp>
      <p:sp>
        <p:nvSpPr>
          <p:cNvPr id="4" name="Textplatzhalter 3"/>
          <p:cNvSpPr>
            <a:spLocks noGrp="1"/>
          </p:cNvSpPr>
          <p:nvPr>
            <p:ph type="body" sz="quarter" idx="10" hasCustomPrompt="1"/>
            <p:custDataLst>
              <p:tags r:id="rId2"/>
            </p:custDataLst>
          </p:nvPr>
        </p:nvSpPr>
        <p:spPr>
          <a:xfrm>
            <a:off x="899590" y="1872000"/>
            <a:ext cx="7560842" cy="4266000"/>
          </a:xfrm>
        </p:spPr>
        <p:txBody>
          <a:bodyPr/>
          <a:lstStyle>
            <a:lvl1pPr marL="360000" indent="-360000" defTabSz="720000">
              <a:buFontTx/>
              <a:buNone/>
              <a:defRPr/>
            </a:lvl1pPr>
            <a:lvl2pPr marL="360000" indent="-360000" defTabSz="720000">
              <a:buFontTx/>
              <a:buNone/>
              <a:defRPr b="1"/>
            </a:lvl2pPr>
            <a:lvl3pPr marL="900000" indent="-541338" defTabSz="720000">
              <a:buFontTx/>
              <a:buNone/>
              <a:defRPr/>
            </a:lvl3pPr>
            <a:lvl4pPr marL="900000" indent="-541338" defTabSz="720000">
              <a:buFontTx/>
              <a:buNone/>
              <a:tabLst/>
              <a:defRPr b="1"/>
            </a:lvl4pPr>
          </a:lstStyle>
          <a:p>
            <a:pPr lvl="0"/>
            <a:r>
              <a:rPr lang="de-CH" smtClean="0"/>
              <a:t>Positionsindikatoren werden automatisch erstellt</a:t>
            </a:r>
          </a:p>
          <a:p>
            <a:pPr lvl="1"/>
            <a:r>
              <a:rPr lang="de-CH" smtClean="0"/>
              <a:t>Zweite Ebene</a:t>
            </a:r>
          </a:p>
          <a:p>
            <a:pPr lvl="2"/>
            <a:r>
              <a:rPr lang="de-CH" smtClean="0"/>
              <a:t>Dritte Ebene</a:t>
            </a:r>
          </a:p>
          <a:p>
            <a:pPr lvl="3"/>
            <a:r>
              <a:rPr lang="de-CH" smtClean="0"/>
              <a:t>Vierte Ebene</a:t>
            </a:r>
            <a:endParaRPr lang="de-CH" dirty="0" smtClean="0"/>
          </a:p>
        </p:txBody>
      </p:sp>
      <p:sp>
        <p:nvSpPr>
          <p:cNvPr id="2" name="Foliennummernplatzhalter 1"/>
          <p:cNvSpPr>
            <a:spLocks noGrp="1"/>
          </p:cNvSpPr>
          <p:nvPr>
            <p:ph type="sldNum" sz="quarter" idx="11"/>
            <p:custDataLst>
              <p:tags r:id="rId3"/>
            </p:custDataLst>
          </p:nvPr>
        </p:nvSpPr>
        <p:spPr/>
        <p:txBody>
          <a:bodyPr/>
          <a:lstStyle/>
          <a:p>
            <a:fld id="{342C194F-8FD3-45A2-A5D1-ED489A6EDDDA}" type="slidenum">
              <a:rPr lang="de-CH" smtClean="0"/>
              <a:t>‹Nr.›</a:t>
            </a:fld>
            <a:endParaRPr lang="de-CH"/>
          </a:p>
        </p:txBody>
      </p:sp>
    </p:spTree>
    <p:extLst>
      <p:ext uri="{BB962C8B-B14F-4D97-AF65-F5344CB8AC3E}">
        <p14:creationId xmlns:p14="http://schemas.microsoft.com/office/powerpoint/2010/main" val="14817339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elfolie mit Bild">
    <p:spTree>
      <p:nvGrpSpPr>
        <p:cNvPr id="1" name=""/>
        <p:cNvGrpSpPr/>
        <p:nvPr/>
      </p:nvGrpSpPr>
      <p:grpSpPr>
        <a:xfrm>
          <a:off x="0" y="0"/>
          <a:ext cx="0" cy="0"/>
          <a:chOff x="0" y="0"/>
          <a:chExt cx="0" cy="0"/>
        </a:xfrm>
      </p:grpSpPr>
      <p:pic>
        <p:nvPicPr>
          <p:cNvPr id="4" name="Grafik 3"/>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0" y="0"/>
            <a:ext cx="9144000" cy="1881949"/>
          </a:xfrm>
          <a:prstGeom prst="rect">
            <a:avLst/>
          </a:prstGeom>
        </p:spPr>
      </p:pic>
      <p:sp>
        <p:nvSpPr>
          <p:cNvPr id="5" name="Textfeld 4"/>
          <p:cNvSpPr txBox="1"/>
          <p:nvPr>
            <p:custDataLst>
              <p:tags r:id="rId2"/>
            </p:custDataLst>
          </p:nvPr>
        </p:nvSpPr>
        <p:spPr>
          <a:xfrm>
            <a:off x="900000" y="1152000"/>
            <a:ext cx="7560000" cy="353943"/>
          </a:xfrm>
          <a:prstGeom prst="rect">
            <a:avLst/>
          </a:prstGeom>
          <a:noFill/>
        </p:spPr>
        <p:txBody>
          <a:bodyPr wrap="square" lIns="0" tIns="0" rIns="0" bIns="0" rtlCol="0">
            <a:spAutoFit/>
          </a:bodyPr>
          <a:lstStyle/>
          <a:p>
            <a:pPr lvl="0"/>
            <a:r>
              <a:rPr lang="de-CH" sz="1150" b="1" i="0" kern="0" cap="all" spc="50" baseline="0" smtClean="0">
                <a:latin typeface="Arial" pitchFamily="34" charset="0"/>
                <a:cs typeface="Arial" pitchFamily="34" charset="0"/>
              </a:rPr>
              <a:t>Departement 
Finanzen und Ressourcen</a:t>
            </a:r>
            <a:endParaRPr lang="de-CH" sz="1150" b="1" i="0" kern="0" cap="all" spc="50" baseline="0" dirty="0" smtClean="0">
              <a:latin typeface="Arial" pitchFamily="34" charset="0"/>
              <a:cs typeface="Arial" pitchFamily="34" charset="0"/>
            </a:endParaRPr>
          </a:p>
        </p:txBody>
      </p:sp>
    </p:spTree>
    <p:extLst>
      <p:ext uri="{BB962C8B-B14F-4D97-AF65-F5344CB8AC3E}">
        <p14:creationId xmlns:p14="http://schemas.microsoft.com/office/powerpoint/2010/main" val="106705936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elfolie">
    <p:spTree>
      <p:nvGrpSpPr>
        <p:cNvPr id="1" name=""/>
        <p:cNvGrpSpPr/>
        <p:nvPr/>
      </p:nvGrpSpPr>
      <p:grpSpPr>
        <a:xfrm>
          <a:off x="0" y="0"/>
          <a:ext cx="0" cy="0"/>
          <a:chOff x="0" y="0"/>
          <a:chExt cx="0" cy="0"/>
        </a:xfrm>
      </p:grpSpPr>
      <p:pic>
        <p:nvPicPr>
          <p:cNvPr id="12" name="Grafik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1863614"/>
            <a:ext cx="9162000" cy="5031657"/>
          </a:xfrm>
          <a:prstGeom prst="rect">
            <a:avLst/>
          </a:prstGeom>
        </p:spPr>
      </p:pic>
      <p:pic>
        <p:nvPicPr>
          <p:cNvPr id="10" name="Grafik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9144000" cy="1881949"/>
          </a:xfrm>
          <a:prstGeom prst="rect">
            <a:avLst/>
          </a:prstGeom>
        </p:spPr>
      </p:pic>
      <p:sp>
        <p:nvSpPr>
          <p:cNvPr id="3" name="Textfeld 2"/>
          <p:cNvSpPr txBox="1"/>
          <p:nvPr>
            <p:custDataLst>
              <p:tags r:id="rId1"/>
            </p:custDataLst>
          </p:nvPr>
        </p:nvSpPr>
        <p:spPr>
          <a:xfrm>
            <a:off x="900000" y="2273097"/>
            <a:ext cx="8880764" cy="1049005"/>
          </a:xfrm>
          <a:prstGeom prst="rect">
            <a:avLst/>
          </a:prstGeom>
          <a:noFill/>
        </p:spPr>
        <p:txBody>
          <a:bodyPr wrap="square" lIns="0" tIns="0" rIns="0" bIns="0" rtlCol="0">
            <a:spAutoFit/>
          </a:bodyPr>
          <a:lstStyle/>
          <a:p>
            <a:pPr>
              <a:spcAft>
                <a:spcPts val="1700"/>
              </a:spcAft>
            </a:pPr>
            <a:r>
              <a:rPr lang="de-CH" sz="2700" b="1" smtClean="0">
                <a:solidFill>
                  <a:schemeClr val="bg1"/>
                </a:solidFill>
              </a:rPr>
              <a:t>
</a:t>
            </a:r>
            <a:endParaRPr lang="de-CH" sz="2700" b="1" dirty="0" smtClean="0">
              <a:solidFill>
                <a:schemeClr val="bg1"/>
              </a:solidFill>
            </a:endParaRPr>
          </a:p>
        </p:txBody>
      </p:sp>
      <p:sp>
        <p:nvSpPr>
          <p:cNvPr id="7" name="Textfeld 6"/>
          <p:cNvSpPr txBox="1"/>
          <p:nvPr>
            <p:custDataLst>
              <p:tags r:id="rId2"/>
            </p:custDataLst>
          </p:nvPr>
        </p:nvSpPr>
        <p:spPr>
          <a:xfrm>
            <a:off x="899592" y="2907800"/>
            <a:ext cx="7560000" cy="415498"/>
          </a:xfrm>
          <a:prstGeom prst="rect">
            <a:avLst/>
          </a:prstGeom>
          <a:noFill/>
        </p:spPr>
        <p:txBody>
          <a:bodyPr wrap="square" lIns="0" tIns="0" rIns="0" bIns="0" rtlCol="0">
            <a:spAutoFit/>
          </a:bodyPr>
          <a:lstStyle/>
          <a:p>
            <a:pPr>
              <a:spcAft>
                <a:spcPts val="0"/>
              </a:spcAft>
            </a:pPr>
            <a:r>
              <a:rPr lang="de-CH" sz="2700" b="1" smtClean="0">
                <a:solidFill>
                  <a:schemeClr val="tx1"/>
                </a:solidFill>
              </a:rPr>
              <a:t> </a:t>
            </a:r>
            <a:endParaRPr lang="de-CH" sz="2700" b="1" dirty="0" smtClean="0">
              <a:solidFill>
                <a:schemeClr val="tx1"/>
              </a:solidFill>
            </a:endParaRPr>
          </a:p>
        </p:txBody>
      </p:sp>
      <p:sp>
        <p:nvSpPr>
          <p:cNvPr id="8" name="Textfeld 7"/>
          <p:cNvSpPr txBox="1"/>
          <p:nvPr>
            <p:custDataLst>
              <p:tags r:id="rId3"/>
            </p:custDataLst>
          </p:nvPr>
        </p:nvSpPr>
        <p:spPr>
          <a:xfrm>
            <a:off x="900000" y="3992400"/>
            <a:ext cx="43282" cy="184666"/>
          </a:xfrm>
          <a:prstGeom prst="rect">
            <a:avLst/>
          </a:prstGeom>
          <a:noFill/>
        </p:spPr>
        <p:txBody>
          <a:bodyPr wrap="none" lIns="0" tIns="0" rIns="0" bIns="0" rtlCol="0">
            <a:spAutoFit/>
          </a:bodyPr>
          <a:lstStyle/>
          <a:p>
            <a:pPr>
              <a:spcAft>
                <a:spcPts val="1400"/>
              </a:spcAft>
            </a:pPr>
            <a:r>
              <a:rPr lang="de-CH" sz="1200" b="1" smtClean="0">
                <a:solidFill>
                  <a:schemeClr val="tx1"/>
                </a:solidFill>
              </a:rPr>
              <a:t> </a:t>
            </a:r>
            <a:endParaRPr lang="de-CH" sz="1200" b="1" dirty="0" smtClean="0">
              <a:solidFill>
                <a:schemeClr val="tx1"/>
              </a:solidFill>
            </a:endParaRPr>
          </a:p>
        </p:txBody>
      </p:sp>
      <p:sp>
        <p:nvSpPr>
          <p:cNvPr id="2" name="Textfeld 1"/>
          <p:cNvSpPr txBox="1"/>
          <p:nvPr>
            <p:custDataLst>
              <p:tags r:id="rId4"/>
            </p:custDataLst>
          </p:nvPr>
        </p:nvSpPr>
        <p:spPr>
          <a:xfrm>
            <a:off x="900000" y="3992400"/>
            <a:ext cx="4712400" cy="276999"/>
          </a:xfrm>
          <a:prstGeom prst="rect">
            <a:avLst/>
          </a:prstGeom>
          <a:noFill/>
        </p:spPr>
        <p:txBody>
          <a:bodyPr wrap="square" rtlCol="0">
            <a:spAutoFit/>
          </a:bodyPr>
          <a:lstStyle/>
          <a:p>
            <a:endParaRPr lang="de-CH" sz="1200" b="1" dirty="0"/>
          </a:p>
        </p:txBody>
      </p:sp>
      <p:sp>
        <p:nvSpPr>
          <p:cNvPr id="9" name="Textfeld 8"/>
          <p:cNvSpPr txBox="1"/>
          <p:nvPr>
            <p:custDataLst>
              <p:tags r:id="rId5"/>
            </p:custDataLst>
          </p:nvPr>
        </p:nvSpPr>
        <p:spPr>
          <a:xfrm>
            <a:off x="900000" y="1152000"/>
            <a:ext cx="7560000" cy="353943"/>
          </a:xfrm>
          <a:prstGeom prst="rect">
            <a:avLst/>
          </a:prstGeom>
          <a:noFill/>
        </p:spPr>
        <p:txBody>
          <a:bodyPr wrap="square" lIns="0" tIns="0" rIns="0" bIns="0" rtlCol="0">
            <a:spAutoFit/>
          </a:bodyPr>
          <a:lstStyle/>
          <a:p>
            <a:pPr lvl="0"/>
            <a:r>
              <a:rPr lang="de-CH" sz="1150" b="1" i="0" kern="0" cap="all" spc="50" baseline="0" smtClean="0">
                <a:latin typeface="Arial" pitchFamily="34" charset="0"/>
                <a:cs typeface="Arial" pitchFamily="34" charset="0"/>
              </a:rPr>
              <a:t>Departement 
Finanzen und Ressourcen</a:t>
            </a:r>
            <a:endParaRPr lang="de-CH" sz="1150" b="1" i="0" kern="0" cap="all" spc="50" baseline="0" dirty="0" smtClean="0">
              <a:latin typeface="Arial" pitchFamily="34" charset="0"/>
              <a:cs typeface="Arial" pitchFamily="34" charset="0"/>
            </a:endParaRPr>
          </a:p>
        </p:txBody>
      </p:sp>
    </p:spTree>
    <p:extLst>
      <p:ext uri="{BB962C8B-B14F-4D97-AF65-F5344CB8AC3E}">
        <p14:creationId xmlns:p14="http://schemas.microsoft.com/office/powerpoint/2010/main" val="11375221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nhaltsverzeichnis">
    <p:spTree>
      <p:nvGrpSpPr>
        <p:cNvPr id="1" name=""/>
        <p:cNvGrpSpPr/>
        <p:nvPr/>
      </p:nvGrpSpPr>
      <p:grpSpPr>
        <a:xfrm>
          <a:off x="0" y="0"/>
          <a:ext cx="0" cy="0"/>
          <a:chOff x="0" y="0"/>
          <a:chExt cx="0" cy="0"/>
        </a:xfrm>
      </p:grpSpPr>
      <p:sp>
        <p:nvSpPr>
          <p:cNvPr id="4" name="Textfeld 3"/>
          <p:cNvSpPr txBox="1"/>
          <p:nvPr>
            <p:custDataLst>
              <p:tags r:id="rId1"/>
            </p:custDataLst>
          </p:nvPr>
        </p:nvSpPr>
        <p:spPr>
          <a:xfrm>
            <a:off x="899591" y="1259998"/>
            <a:ext cx="3000821" cy="415498"/>
          </a:xfrm>
          <a:prstGeom prst="rect">
            <a:avLst/>
          </a:prstGeom>
          <a:noFill/>
        </p:spPr>
        <p:txBody>
          <a:bodyPr wrap="none" lIns="0" tIns="0" rIns="0" bIns="0" rtlCol="0">
            <a:spAutoFit/>
          </a:bodyPr>
          <a:lstStyle/>
          <a:p>
            <a:pPr marL="0" marR="0" indent="0" algn="l" defTabSz="720000" rtl="0" eaLnBrk="1" fontAlgn="auto" latinLnBrk="0" hangingPunct="1">
              <a:lnSpc>
                <a:spcPct val="100000"/>
              </a:lnSpc>
              <a:spcBef>
                <a:spcPts val="0"/>
              </a:spcBef>
              <a:spcAft>
                <a:spcPts val="0"/>
              </a:spcAft>
              <a:buClrTx/>
              <a:buSzTx/>
              <a:buFontTx/>
              <a:buNone/>
              <a:tabLst/>
              <a:defRPr/>
            </a:pPr>
            <a:r>
              <a:rPr lang="de-CH" sz="2700" b="1" kern="1200" smtClean="0">
                <a:solidFill>
                  <a:srgbClr val="0096DF"/>
                </a:solidFill>
                <a:latin typeface="Arial" pitchFamily="34" charset="0"/>
                <a:ea typeface="+mn-ea"/>
                <a:cs typeface="Arial" pitchFamily="34" charset="0"/>
              </a:rPr>
              <a:t>Inhaltsverzeichnis</a:t>
            </a:r>
            <a:endParaRPr lang="de-CH" sz="2700" b="1" kern="1200" dirty="0" smtClean="0">
              <a:solidFill>
                <a:srgbClr val="0096DF"/>
              </a:solidFill>
              <a:latin typeface="Arial" pitchFamily="34" charset="0"/>
              <a:ea typeface="+mn-ea"/>
              <a:cs typeface="Arial" pitchFamily="34" charset="0"/>
            </a:endParaRPr>
          </a:p>
        </p:txBody>
      </p:sp>
      <p:sp>
        <p:nvSpPr>
          <p:cNvPr id="6" name="Textplatzhalter 5"/>
          <p:cNvSpPr>
            <a:spLocks noGrp="1"/>
          </p:cNvSpPr>
          <p:nvPr>
            <p:ph type="body" sz="quarter" idx="10" hasCustomPrompt="1"/>
            <p:custDataLst>
              <p:tags r:id="rId2"/>
            </p:custDataLst>
          </p:nvPr>
        </p:nvSpPr>
        <p:spPr>
          <a:xfrm>
            <a:off x="900113" y="1872000"/>
            <a:ext cx="7559675" cy="4266000"/>
          </a:xfrm>
        </p:spPr>
        <p:txBody>
          <a:bodyPr/>
          <a:lstStyle>
            <a:lvl1pPr marL="360000" indent="-360000" defTabSz="720000">
              <a:buFontTx/>
              <a:buNone/>
              <a:defRPr/>
            </a:lvl1pPr>
            <a:lvl2pPr marL="900000" indent="-541338" defTabSz="720000">
              <a:buFontTx/>
              <a:buNone/>
              <a:defRPr/>
            </a:lvl2pPr>
            <a:lvl3pPr marL="719137" indent="0" defTabSz="720000">
              <a:buFontTx/>
              <a:buNone/>
              <a:defRPr/>
            </a:lvl3pPr>
            <a:lvl4pPr marL="1080000" indent="0" defTabSz="720000">
              <a:buFontTx/>
              <a:buNone/>
              <a:defRPr/>
            </a:lvl4pPr>
            <a:lvl5pPr marL="1438275" indent="0" defTabSz="720000">
              <a:buFontTx/>
              <a:buNone/>
              <a:defRPr/>
            </a:lvl5pPr>
            <a:lvl6pPr marL="1800000" indent="0" defTabSz="900000">
              <a:spcBef>
                <a:spcPts val="0"/>
              </a:spcBef>
              <a:spcAft>
                <a:spcPts val="600"/>
              </a:spcAft>
              <a:buNone/>
              <a:defRPr/>
            </a:lvl6pPr>
            <a:lvl7pPr marL="2160000" indent="0" defTabSz="900000">
              <a:spcBef>
                <a:spcPts val="0"/>
              </a:spcBef>
              <a:spcAft>
                <a:spcPts val="600"/>
              </a:spcAft>
              <a:buNone/>
              <a:defRPr/>
            </a:lvl7pPr>
            <a:lvl8pPr marL="2520000" indent="0" defTabSz="900000">
              <a:spcBef>
                <a:spcPts val="0"/>
              </a:spcBef>
              <a:spcAft>
                <a:spcPts val="600"/>
              </a:spcAft>
              <a:buNone/>
              <a:defRPr/>
            </a:lvl8pPr>
            <a:lvl9pPr marL="2880000" indent="0" defTabSz="900000">
              <a:spcBef>
                <a:spcPts val="0"/>
              </a:spcBef>
              <a:spcAft>
                <a:spcPts val="600"/>
              </a:spcAft>
              <a:buNone/>
              <a:defRPr/>
            </a:lvl9pPr>
          </a:lstStyle>
          <a:p>
            <a:pPr lvl="0"/>
            <a:r>
              <a:rPr lang="de-CH" smtClean="0"/>
              <a:t>Inhaltsverzeichnis wird automatisch erstellt</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dirty="0" smtClean="0"/>
          </a:p>
        </p:txBody>
      </p:sp>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144000" cy="1260157"/>
          </a:xfrm>
          <a:prstGeom prst="rect">
            <a:avLst/>
          </a:prstGeom>
        </p:spPr>
      </p:pic>
      <p:sp>
        <p:nvSpPr>
          <p:cNvPr id="2" name="Foliennummernplatzhalter 1"/>
          <p:cNvSpPr>
            <a:spLocks noGrp="1"/>
          </p:cNvSpPr>
          <p:nvPr>
            <p:ph type="sldNum" sz="quarter" idx="11"/>
            <p:custDataLst>
              <p:tags r:id="rId3"/>
            </p:custDataLst>
          </p:nvPr>
        </p:nvSpPr>
        <p:spPr/>
        <p:txBody>
          <a:bodyPr/>
          <a:lstStyle/>
          <a:p>
            <a:fld id="{342C194F-8FD3-45A2-A5D1-ED489A6EDDDA}" type="slidenum">
              <a:rPr lang="de-CH" smtClean="0"/>
              <a:t>‹Nr.›</a:t>
            </a:fld>
            <a:endParaRPr lang="de-CH"/>
          </a:p>
        </p:txBody>
      </p:sp>
    </p:spTree>
    <p:extLst>
      <p:ext uri="{BB962C8B-B14F-4D97-AF65-F5344CB8AC3E}">
        <p14:creationId xmlns:p14="http://schemas.microsoft.com/office/powerpoint/2010/main" val="15120574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customXml/item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custDataLst>
              <p:tags r:id="rId15"/>
            </p:custDataLst>
          </p:nvPr>
        </p:nvSpPr>
        <p:spPr>
          <a:xfrm>
            <a:off x="900000" y="1260000"/>
            <a:ext cx="7560000" cy="612000"/>
          </a:xfrm>
          <a:prstGeom prst="rect">
            <a:avLst/>
          </a:prstGeom>
        </p:spPr>
        <p:txBody>
          <a:bodyPr vert="horz" lIns="0" tIns="0" rIns="0" bIns="0" rtlCol="0" anchor="t" anchorCtr="0">
            <a:noAutofit/>
          </a:bodyPr>
          <a:lstStyle/>
          <a:p>
            <a:r>
              <a:rPr lang="de-CH" dirty="0" smtClean="0"/>
              <a:t>Titelmasterformat durch Klicken bearbeiten</a:t>
            </a:r>
            <a:endParaRPr lang="de-CH" dirty="0"/>
          </a:p>
        </p:txBody>
      </p:sp>
      <p:sp>
        <p:nvSpPr>
          <p:cNvPr id="3" name="Textplatzhalter 2"/>
          <p:cNvSpPr>
            <a:spLocks noGrp="1"/>
          </p:cNvSpPr>
          <p:nvPr>
            <p:ph type="body" idx="1"/>
            <p:custDataLst>
              <p:tags r:id="rId16"/>
            </p:custDataLst>
          </p:nvPr>
        </p:nvSpPr>
        <p:spPr>
          <a:xfrm>
            <a:off x="900000" y="1872000"/>
            <a:ext cx="7560000" cy="4266000"/>
          </a:xfrm>
          <a:prstGeom prst="rect">
            <a:avLst/>
          </a:prstGeom>
        </p:spPr>
        <p:txBody>
          <a:bodyPr vert="horz" lIns="0" tIns="0" rIns="0" bIns="0" rtlCol="0">
            <a:noAutofit/>
          </a:bodyPr>
          <a:lstStyle/>
          <a:p>
            <a:pPr lvl="0"/>
            <a:r>
              <a:rPr lang="de-CH" dirty="0" smtClean="0"/>
              <a:t>Textmasterformat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de-CH" dirty="0"/>
          </a:p>
        </p:txBody>
      </p:sp>
      <p:pic>
        <p:nvPicPr>
          <p:cNvPr id="5" name="Grafik 4"/>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0" y="6411600"/>
            <a:ext cx="9144000" cy="463486"/>
          </a:xfrm>
          <a:prstGeom prst="rect">
            <a:avLst/>
          </a:prstGeom>
        </p:spPr>
      </p:pic>
      <p:sp>
        <p:nvSpPr>
          <p:cNvPr id="4" name="Textfeld 3"/>
          <p:cNvSpPr txBox="1"/>
          <p:nvPr>
            <p:custDataLst>
              <p:tags r:id="rId17"/>
            </p:custDataLst>
          </p:nvPr>
        </p:nvSpPr>
        <p:spPr>
          <a:xfrm>
            <a:off x="900000" y="6577200"/>
            <a:ext cx="5832240" cy="230832"/>
          </a:xfrm>
          <a:prstGeom prst="rect">
            <a:avLst/>
          </a:prstGeom>
          <a:noFill/>
        </p:spPr>
        <p:txBody>
          <a:bodyPr wrap="square" rtlCol="0">
            <a:spAutoFit/>
          </a:bodyPr>
          <a:lstStyle/>
          <a:p>
            <a:r>
              <a:rPr lang="de-CH" sz="900" b="1" smtClean="0"/>
              <a:t>DEPARTEMENT FINANZEN UND RESSOURCEN</a:t>
            </a:r>
            <a:endParaRPr lang="de-CH" sz="900" b="1" dirty="0"/>
          </a:p>
        </p:txBody>
      </p:sp>
      <p:sp>
        <p:nvSpPr>
          <p:cNvPr id="6" name="Foliennummernplatzhalter 5"/>
          <p:cNvSpPr>
            <a:spLocks noGrp="1"/>
          </p:cNvSpPr>
          <p:nvPr>
            <p:ph type="sldNum" sz="quarter" idx="4"/>
            <p:custDataLst>
              <p:tags r:id="rId18"/>
            </p:custDataLst>
          </p:nvPr>
        </p:nvSpPr>
        <p:spPr>
          <a:xfrm>
            <a:off x="6588000" y="6525344"/>
            <a:ext cx="2133600" cy="300561"/>
          </a:xfrm>
          <a:prstGeom prst="rect">
            <a:avLst/>
          </a:prstGeom>
        </p:spPr>
        <p:txBody>
          <a:bodyPr vert="horz" lIns="91440" tIns="45720" rIns="91440" bIns="45720" rtlCol="0" anchor="ctr"/>
          <a:lstStyle>
            <a:lvl1pPr algn="r">
              <a:defRPr lang="de-CH" sz="900" b="0" kern="1200" smtClean="0">
                <a:solidFill>
                  <a:schemeClr val="tx1"/>
                </a:solidFill>
                <a:latin typeface="+mn-lt"/>
                <a:ea typeface="+mn-ea"/>
                <a:cs typeface="+mn-cs"/>
              </a:defRPr>
            </a:lvl1pPr>
          </a:lstStyle>
          <a:p>
            <a:fld id="{EEE59767-BB53-46F8-B414-A78BF3974168}" type="slidenum">
              <a:rPr lang="de-CH" smtClean="0"/>
              <a:pPr/>
              <a:t>‹Nr.›</a:t>
            </a:fld>
            <a:endParaRPr lang="de-CH" dirty="0"/>
          </a:p>
        </p:txBody>
      </p:sp>
    </p:spTree>
    <p:custDataLst>
      <p:custData r:id="rId14"/>
    </p:custDataLst>
    <p:extLst>
      <p:ext uri="{BB962C8B-B14F-4D97-AF65-F5344CB8AC3E}">
        <p14:creationId xmlns:p14="http://schemas.microsoft.com/office/powerpoint/2010/main" val="835025683"/>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iming>
    <p:tnLst>
      <p:par>
        <p:cTn id="1" dur="indefinite" restart="never" nodeType="tmRoot"/>
      </p:par>
    </p:tnLst>
  </p:timing>
  <p:hf hdr="0" ftr="0" dt="0"/>
  <p:txStyles>
    <p:titleStyle>
      <a:lvl1pPr marL="360000" indent="-360000" algn="l" defTabSz="720000" rtl="0" eaLnBrk="1" latinLnBrk="0" hangingPunct="1">
        <a:spcBef>
          <a:spcPct val="0"/>
        </a:spcBef>
        <a:buNone/>
        <a:defRPr sz="2700" b="1" kern="1200">
          <a:solidFill>
            <a:srgbClr val="0096DF"/>
          </a:solidFill>
          <a:latin typeface="Arial" pitchFamily="34" charset="0"/>
          <a:ea typeface="+mj-ea"/>
          <a:cs typeface="Arial" pitchFamily="34" charset="0"/>
        </a:defRPr>
      </a:lvl1pPr>
    </p:titleStyle>
    <p:bodyStyle>
      <a:lvl1pPr marL="360000" indent="-360000" algn="l" defTabSz="720000" rtl="0" eaLnBrk="1" latinLnBrk="0" hangingPunct="1">
        <a:spcBef>
          <a:spcPts val="0"/>
        </a:spcBef>
        <a:spcAft>
          <a:spcPts val="600"/>
        </a:spcAft>
        <a:buFontTx/>
        <a:buChar char="&gt;"/>
        <a:defRPr sz="1700" b="0" kern="1200">
          <a:solidFill>
            <a:schemeClr val="tx1"/>
          </a:solidFill>
          <a:latin typeface="Arial" pitchFamily="34" charset="0"/>
          <a:ea typeface="+mn-ea"/>
          <a:cs typeface="Arial" pitchFamily="34" charset="0"/>
        </a:defRPr>
      </a:lvl1pPr>
      <a:lvl2pPr marL="720000" indent="-360363" algn="l" defTabSz="720000" rtl="0" eaLnBrk="1" latinLnBrk="0" hangingPunct="1">
        <a:spcBef>
          <a:spcPts val="0"/>
        </a:spcBef>
        <a:spcAft>
          <a:spcPts val="600"/>
        </a:spcAft>
        <a:buFontTx/>
        <a:buChar char="&gt;"/>
        <a:defRPr sz="1700" b="0" kern="1200">
          <a:solidFill>
            <a:schemeClr val="tx1"/>
          </a:solidFill>
          <a:latin typeface="Arial" pitchFamily="34" charset="0"/>
          <a:ea typeface="+mn-ea"/>
          <a:cs typeface="Arial" pitchFamily="34" charset="0"/>
        </a:defRPr>
      </a:lvl2pPr>
      <a:lvl3pPr marL="1080000" indent="-360000" algn="l" defTabSz="720000" rtl="0" eaLnBrk="1" latinLnBrk="0" hangingPunct="1">
        <a:spcBef>
          <a:spcPts val="0"/>
        </a:spcBef>
        <a:spcAft>
          <a:spcPts val="600"/>
        </a:spcAft>
        <a:buFontTx/>
        <a:buChar char="&gt;"/>
        <a:defRPr sz="1700" b="0" kern="1200">
          <a:solidFill>
            <a:schemeClr val="tx1"/>
          </a:solidFill>
          <a:latin typeface="Arial" pitchFamily="34" charset="0"/>
          <a:ea typeface="+mn-ea"/>
          <a:cs typeface="Arial" pitchFamily="34" charset="0"/>
        </a:defRPr>
      </a:lvl3pPr>
      <a:lvl4pPr marL="1438275" indent="-360000" algn="l" defTabSz="720000" rtl="0" eaLnBrk="1" latinLnBrk="0" hangingPunct="1">
        <a:spcBef>
          <a:spcPts val="0"/>
        </a:spcBef>
        <a:spcAft>
          <a:spcPts val="600"/>
        </a:spcAft>
        <a:buFontTx/>
        <a:buChar char="&gt;"/>
        <a:defRPr sz="1700" b="0" kern="1200">
          <a:solidFill>
            <a:schemeClr val="tx1"/>
          </a:solidFill>
          <a:latin typeface="Arial" pitchFamily="34" charset="0"/>
          <a:ea typeface="+mn-ea"/>
          <a:cs typeface="Arial" pitchFamily="34" charset="0"/>
        </a:defRPr>
      </a:lvl4pPr>
      <a:lvl5pPr marL="1800000" indent="-360000" algn="l" defTabSz="720000" rtl="0" eaLnBrk="1" latinLnBrk="0" hangingPunct="1">
        <a:spcBef>
          <a:spcPts val="0"/>
        </a:spcBef>
        <a:spcAft>
          <a:spcPts val="600"/>
        </a:spcAft>
        <a:buFontTx/>
        <a:buChar char="&gt;"/>
        <a:defRPr sz="1700" b="0" kern="1200">
          <a:solidFill>
            <a:schemeClr val="tx1"/>
          </a:solidFill>
          <a:latin typeface="Arial" pitchFamily="34" charset="0"/>
          <a:ea typeface="+mn-ea"/>
          <a:cs typeface="Arial" pitchFamily="34" charset="0"/>
        </a:defRPr>
      </a:lvl5pPr>
      <a:lvl6pPr marL="2160000" indent="-360000" algn="l" defTabSz="720000" rtl="0" eaLnBrk="1" latinLnBrk="0" hangingPunct="1">
        <a:spcBef>
          <a:spcPts val="0"/>
        </a:spcBef>
        <a:spcAft>
          <a:spcPts val="600"/>
        </a:spcAft>
        <a:buFontTx/>
        <a:buChar char="&gt;"/>
        <a:defRPr sz="1700" kern="1200">
          <a:solidFill>
            <a:schemeClr val="tx1"/>
          </a:solidFill>
          <a:latin typeface="+mn-lt"/>
          <a:ea typeface="+mn-ea"/>
          <a:cs typeface="+mn-cs"/>
        </a:defRPr>
      </a:lvl6pPr>
      <a:lvl7pPr marL="2520000" indent="-360000" algn="l" defTabSz="720000" rtl="0" eaLnBrk="1" latinLnBrk="0" hangingPunct="1">
        <a:spcBef>
          <a:spcPts val="0"/>
        </a:spcBef>
        <a:spcAft>
          <a:spcPts val="600"/>
        </a:spcAft>
        <a:buFontTx/>
        <a:buChar char="&gt;"/>
        <a:defRPr sz="1700" kern="1200">
          <a:solidFill>
            <a:schemeClr val="tx1"/>
          </a:solidFill>
          <a:latin typeface="+mn-lt"/>
          <a:ea typeface="+mn-ea"/>
          <a:cs typeface="+mn-cs"/>
        </a:defRPr>
      </a:lvl7pPr>
      <a:lvl8pPr marL="2880000" indent="-360000" algn="l" defTabSz="720000" rtl="0" eaLnBrk="1" latinLnBrk="0" hangingPunct="1">
        <a:spcBef>
          <a:spcPts val="0"/>
        </a:spcBef>
        <a:spcAft>
          <a:spcPts val="600"/>
        </a:spcAft>
        <a:buFontTx/>
        <a:buChar char="&gt;"/>
        <a:defRPr sz="1700" kern="1200">
          <a:solidFill>
            <a:schemeClr val="tx1"/>
          </a:solidFill>
          <a:latin typeface="+mn-lt"/>
          <a:ea typeface="+mn-ea"/>
          <a:cs typeface="+mn-cs"/>
        </a:defRPr>
      </a:lvl8pPr>
      <a:lvl9pPr marL="3240000" indent="-360000" algn="l" defTabSz="720000" rtl="0" eaLnBrk="1" latinLnBrk="0" hangingPunct="1">
        <a:spcBef>
          <a:spcPts val="0"/>
        </a:spcBef>
        <a:spcAft>
          <a:spcPts val="600"/>
        </a:spcAft>
        <a:buFontTx/>
        <a:buChar char="&gt;"/>
        <a:defRPr sz="17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2.xml"/><Relationship Id="rId1" Type="http://schemas.openxmlformats.org/officeDocument/2006/relationships/tags" Target="../tags/tag41.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77.xml"/><Relationship Id="rId7" Type="http://schemas.openxmlformats.org/officeDocument/2006/relationships/slideLayout" Target="../slideLayouts/slideLayout1.xml"/><Relationship Id="rId12" Type="http://schemas.openxmlformats.org/officeDocument/2006/relationships/chart" Target="../charts/chart6.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chart" Target="../charts/chart5.xml"/><Relationship Id="rId5" Type="http://schemas.openxmlformats.org/officeDocument/2006/relationships/tags" Target="../tags/tag79.xml"/><Relationship Id="rId10" Type="http://schemas.openxmlformats.org/officeDocument/2006/relationships/chart" Target="../charts/chart4.xml"/><Relationship Id="rId4" Type="http://schemas.openxmlformats.org/officeDocument/2006/relationships/tags" Target="../tags/tag78.xml"/><Relationship Id="rId9" Type="http://schemas.openxmlformats.org/officeDocument/2006/relationships/chart" Target="../charts/chart3.xml"/></Relationships>
</file>

<file path=ppt/slides/_rels/slide11.xml.rels><?xml version="1.0" encoding="UTF-8" standalone="yes"?>
<Relationships xmlns="http://schemas.openxmlformats.org/package/2006/relationships"><Relationship Id="rId8" Type="http://schemas.openxmlformats.org/officeDocument/2006/relationships/tags" Target="../tags/tag88.xml"/><Relationship Id="rId3" Type="http://schemas.openxmlformats.org/officeDocument/2006/relationships/tags" Target="../tags/tag83.xml"/><Relationship Id="rId7" Type="http://schemas.openxmlformats.org/officeDocument/2006/relationships/tags" Target="../tags/tag87.xml"/><Relationship Id="rId12" Type="http://schemas.openxmlformats.org/officeDocument/2006/relationships/chart" Target="../charts/chart8.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tags" Target="../tags/tag86.xml"/><Relationship Id="rId11" Type="http://schemas.openxmlformats.org/officeDocument/2006/relationships/chart" Target="../charts/chart7.xml"/><Relationship Id="rId5" Type="http://schemas.openxmlformats.org/officeDocument/2006/relationships/tags" Target="../tags/tag85.xml"/><Relationship Id="rId10" Type="http://schemas.openxmlformats.org/officeDocument/2006/relationships/notesSlide" Target="../notesSlides/notesSlide9.xml"/><Relationship Id="rId4" Type="http://schemas.openxmlformats.org/officeDocument/2006/relationships/tags" Target="../tags/tag84.xml"/><Relationship Id="rId9"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tags" Target="../tags/tag96.xml"/><Relationship Id="rId3" Type="http://schemas.openxmlformats.org/officeDocument/2006/relationships/tags" Target="../tags/tag91.xml"/><Relationship Id="rId7" Type="http://schemas.openxmlformats.org/officeDocument/2006/relationships/tags" Target="../tags/tag95.xml"/><Relationship Id="rId12" Type="http://schemas.openxmlformats.org/officeDocument/2006/relationships/chart" Target="../charts/chart9.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notesSlide" Target="../notesSlides/notesSlide10.xml"/><Relationship Id="rId5" Type="http://schemas.openxmlformats.org/officeDocument/2006/relationships/tags" Target="../tags/tag93.xml"/><Relationship Id="rId10" Type="http://schemas.openxmlformats.org/officeDocument/2006/relationships/slideLayout" Target="../slideLayouts/slideLayout1.xml"/><Relationship Id="rId4" Type="http://schemas.openxmlformats.org/officeDocument/2006/relationships/tags" Target="../tags/tag92.xml"/><Relationship Id="rId9" Type="http://schemas.openxmlformats.org/officeDocument/2006/relationships/tags" Target="../tags/tag9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9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0.xml"/><Relationship Id="rId1" Type="http://schemas.openxmlformats.org/officeDocument/2006/relationships/tags" Target="../tags/tag109.xml"/><Relationship Id="rId4"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2.xml"/><Relationship Id="rId1" Type="http://schemas.openxmlformats.org/officeDocument/2006/relationships/tags" Target="../tags/tag111.xml"/></Relationships>
</file>

<file path=ppt/slides/_rels/slide21.xml.rels><?xml version="1.0" encoding="UTF-8" standalone="yes"?>
<Relationships xmlns="http://schemas.openxmlformats.org/package/2006/relationships"><Relationship Id="rId8" Type="http://schemas.openxmlformats.org/officeDocument/2006/relationships/tags" Target="../tags/tag120.xml"/><Relationship Id="rId3" Type="http://schemas.openxmlformats.org/officeDocument/2006/relationships/tags" Target="../tags/tag115.xml"/><Relationship Id="rId7" Type="http://schemas.openxmlformats.org/officeDocument/2006/relationships/tags" Target="../tags/tag119.xml"/><Relationship Id="rId12" Type="http://schemas.openxmlformats.org/officeDocument/2006/relationships/image" Target="../media/image6.png"/><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11" Type="http://schemas.openxmlformats.org/officeDocument/2006/relationships/slideLayout" Target="../slideLayouts/slideLayout1.xml"/><Relationship Id="rId5" Type="http://schemas.openxmlformats.org/officeDocument/2006/relationships/tags" Target="../tags/tag117.xml"/><Relationship Id="rId10" Type="http://schemas.openxmlformats.org/officeDocument/2006/relationships/tags" Target="../tags/tag122.xml"/><Relationship Id="rId4" Type="http://schemas.openxmlformats.org/officeDocument/2006/relationships/tags" Target="../tags/tag116.xml"/><Relationship Id="rId9" Type="http://schemas.openxmlformats.org/officeDocument/2006/relationships/tags" Target="../tags/tag121.xml"/></Relationships>
</file>

<file path=ppt/slides/_rels/slide22.xml.rels><?xml version="1.0" encoding="UTF-8" standalone="yes"?>
<Relationships xmlns="http://schemas.openxmlformats.org/package/2006/relationships"><Relationship Id="rId8" Type="http://schemas.openxmlformats.org/officeDocument/2006/relationships/tags" Target="../tags/tag130.xml"/><Relationship Id="rId13" Type="http://schemas.openxmlformats.org/officeDocument/2006/relationships/tags" Target="../tags/tag135.xml"/><Relationship Id="rId18" Type="http://schemas.openxmlformats.org/officeDocument/2006/relationships/tags" Target="../tags/tag140.xml"/><Relationship Id="rId26" Type="http://schemas.openxmlformats.org/officeDocument/2006/relationships/image" Target="../media/image7.jpeg"/><Relationship Id="rId3" Type="http://schemas.openxmlformats.org/officeDocument/2006/relationships/tags" Target="../tags/tag125.xml"/><Relationship Id="rId21" Type="http://schemas.openxmlformats.org/officeDocument/2006/relationships/tags" Target="../tags/tag143.xml"/><Relationship Id="rId7" Type="http://schemas.openxmlformats.org/officeDocument/2006/relationships/tags" Target="../tags/tag129.xml"/><Relationship Id="rId12" Type="http://schemas.openxmlformats.org/officeDocument/2006/relationships/tags" Target="../tags/tag134.xml"/><Relationship Id="rId17" Type="http://schemas.openxmlformats.org/officeDocument/2006/relationships/tags" Target="../tags/tag139.xml"/><Relationship Id="rId25" Type="http://schemas.openxmlformats.org/officeDocument/2006/relationships/notesSlide" Target="../notesSlides/notesSlide18.xml"/><Relationship Id="rId2" Type="http://schemas.openxmlformats.org/officeDocument/2006/relationships/tags" Target="../tags/tag124.xml"/><Relationship Id="rId16" Type="http://schemas.openxmlformats.org/officeDocument/2006/relationships/tags" Target="../tags/tag138.xml"/><Relationship Id="rId20" Type="http://schemas.openxmlformats.org/officeDocument/2006/relationships/tags" Target="../tags/tag142.xml"/><Relationship Id="rId1" Type="http://schemas.openxmlformats.org/officeDocument/2006/relationships/tags" Target="../tags/tag123.xml"/><Relationship Id="rId6" Type="http://schemas.openxmlformats.org/officeDocument/2006/relationships/tags" Target="../tags/tag128.xml"/><Relationship Id="rId11" Type="http://schemas.openxmlformats.org/officeDocument/2006/relationships/tags" Target="../tags/tag133.xml"/><Relationship Id="rId24" Type="http://schemas.openxmlformats.org/officeDocument/2006/relationships/slideLayout" Target="../slideLayouts/slideLayout1.xml"/><Relationship Id="rId5" Type="http://schemas.openxmlformats.org/officeDocument/2006/relationships/tags" Target="../tags/tag127.xml"/><Relationship Id="rId15" Type="http://schemas.openxmlformats.org/officeDocument/2006/relationships/tags" Target="../tags/tag137.xml"/><Relationship Id="rId23" Type="http://schemas.openxmlformats.org/officeDocument/2006/relationships/tags" Target="../tags/tag145.xml"/><Relationship Id="rId10" Type="http://schemas.openxmlformats.org/officeDocument/2006/relationships/tags" Target="../tags/tag132.xml"/><Relationship Id="rId19" Type="http://schemas.openxmlformats.org/officeDocument/2006/relationships/tags" Target="../tags/tag141.xml"/><Relationship Id="rId4" Type="http://schemas.openxmlformats.org/officeDocument/2006/relationships/tags" Target="../tags/tag126.xml"/><Relationship Id="rId9" Type="http://schemas.openxmlformats.org/officeDocument/2006/relationships/tags" Target="../tags/tag131.xml"/><Relationship Id="rId14" Type="http://schemas.openxmlformats.org/officeDocument/2006/relationships/tags" Target="../tags/tag136.xml"/><Relationship Id="rId22" Type="http://schemas.openxmlformats.org/officeDocument/2006/relationships/tags" Target="../tags/tag144.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7.xml"/><Relationship Id="rId1" Type="http://schemas.openxmlformats.org/officeDocument/2006/relationships/tags" Target="../tags/tag14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9.xml"/><Relationship Id="rId1" Type="http://schemas.openxmlformats.org/officeDocument/2006/relationships/tags" Target="../tags/tag148.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1.xml"/><Relationship Id="rId1" Type="http://schemas.openxmlformats.org/officeDocument/2006/relationships/tags" Target="../tags/tag150.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3.xml"/><Relationship Id="rId1" Type="http://schemas.openxmlformats.org/officeDocument/2006/relationships/tags" Target="../tags/tag15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5.xml"/><Relationship Id="rId1" Type="http://schemas.openxmlformats.org/officeDocument/2006/relationships/tags" Target="../tags/tag154.xml"/></Relationships>
</file>

<file path=ppt/slides/_rels/slide28.xml.rels><?xml version="1.0" encoding="UTF-8" standalone="yes"?>
<Relationships xmlns="http://schemas.openxmlformats.org/package/2006/relationships"><Relationship Id="rId3" Type="http://schemas.openxmlformats.org/officeDocument/2006/relationships/tags" Target="../tags/tag158.xml"/><Relationship Id="rId2" Type="http://schemas.openxmlformats.org/officeDocument/2006/relationships/tags" Target="../tags/tag157.xml"/><Relationship Id="rId1" Type="http://schemas.openxmlformats.org/officeDocument/2006/relationships/tags" Target="../tags/tag156.xml"/><Relationship Id="rId4"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tags" Target="../tags/tag161.xml"/><Relationship Id="rId2" Type="http://schemas.openxmlformats.org/officeDocument/2006/relationships/tags" Target="../tags/tag160.xml"/><Relationship Id="rId1" Type="http://schemas.openxmlformats.org/officeDocument/2006/relationships/tags" Target="../tags/tag159.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8.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3.xml"/><Relationship Id="rId1" Type="http://schemas.openxmlformats.org/officeDocument/2006/relationships/tags" Target="../tags/tag16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5.xml"/><Relationship Id="rId1" Type="http://schemas.openxmlformats.org/officeDocument/2006/relationships/tags" Target="../tags/tag164.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7.xml"/><Relationship Id="rId1" Type="http://schemas.openxmlformats.org/officeDocument/2006/relationships/tags" Target="../tags/tag166.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9.xml"/><Relationship Id="rId1" Type="http://schemas.openxmlformats.org/officeDocument/2006/relationships/tags" Target="../tags/tag168.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1.xml"/><Relationship Id="rId1" Type="http://schemas.openxmlformats.org/officeDocument/2006/relationships/tags" Target="../tags/tag170.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3.xml"/><Relationship Id="rId1" Type="http://schemas.openxmlformats.org/officeDocument/2006/relationships/tags" Target="../tags/tag17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5.xml"/><Relationship Id="rId1" Type="http://schemas.openxmlformats.org/officeDocument/2006/relationships/tags" Target="../tags/tag174.xml"/></Relationships>
</file>

<file path=ppt/slides/_rels/slide37.xml.rels><?xml version="1.0" encoding="UTF-8" standalone="yes"?>
<Relationships xmlns="http://schemas.openxmlformats.org/package/2006/relationships"><Relationship Id="rId3" Type="http://schemas.openxmlformats.org/officeDocument/2006/relationships/tags" Target="../tags/tag178.xml"/><Relationship Id="rId2" Type="http://schemas.openxmlformats.org/officeDocument/2006/relationships/tags" Target="../tags/tag177.xml"/><Relationship Id="rId1" Type="http://schemas.openxmlformats.org/officeDocument/2006/relationships/tags" Target="../tags/tag176.xml"/><Relationship Id="rId5" Type="http://schemas.openxmlformats.org/officeDocument/2006/relationships/hyperlink" Target="http://www.ag.ch/anhoerungen" TargetMode="External"/><Relationship Id="rId4"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tags" Target="../tags/tag179.xml"/><Relationship Id="rId4"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3.xml"/><Relationship Id="rId1" Type="http://schemas.openxmlformats.org/officeDocument/2006/relationships/tags" Target="../tags/tag182.xml"/></Relationships>
</file>

<file path=ppt/slides/_rels/slide4.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5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5.xml"/><Relationship Id="rId1" Type="http://schemas.openxmlformats.org/officeDocument/2006/relationships/tags" Target="../tags/tag184.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7.xml"/><Relationship Id="rId1" Type="http://schemas.openxmlformats.org/officeDocument/2006/relationships/tags" Target="../tags/tag186.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9.xml"/><Relationship Id="rId1" Type="http://schemas.openxmlformats.org/officeDocument/2006/relationships/tags" Target="../tags/tag188.xml"/></Relationships>
</file>

<file path=ppt/slides/_rels/slide43.xml.rels><?xml version="1.0" encoding="UTF-8" standalone="yes"?>
<Relationships xmlns="http://schemas.openxmlformats.org/package/2006/relationships"><Relationship Id="rId8" Type="http://schemas.openxmlformats.org/officeDocument/2006/relationships/tags" Target="../tags/tag197.xml"/><Relationship Id="rId13" Type="http://schemas.openxmlformats.org/officeDocument/2006/relationships/chart" Target="../charts/chart10.xml"/><Relationship Id="rId3" Type="http://schemas.openxmlformats.org/officeDocument/2006/relationships/tags" Target="../tags/tag192.xml"/><Relationship Id="rId7" Type="http://schemas.openxmlformats.org/officeDocument/2006/relationships/tags" Target="../tags/tag196.xml"/><Relationship Id="rId12" Type="http://schemas.openxmlformats.org/officeDocument/2006/relationships/notesSlide" Target="../notesSlides/notesSlide19.xml"/><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11" Type="http://schemas.openxmlformats.org/officeDocument/2006/relationships/slideLayout" Target="../slideLayouts/slideLayout1.xml"/><Relationship Id="rId5" Type="http://schemas.openxmlformats.org/officeDocument/2006/relationships/tags" Target="../tags/tag194.xml"/><Relationship Id="rId10" Type="http://schemas.openxmlformats.org/officeDocument/2006/relationships/tags" Target="../tags/tag199.xml"/><Relationship Id="rId4" Type="http://schemas.openxmlformats.org/officeDocument/2006/relationships/tags" Target="../tags/tag193.xml"/><Relationship Id="rId9" Type="http://schemas.openxmlformats.org/officeDocument/2006/relationships/tags" Target="../tags/tag198.xml"/></Relationships>
</file>

<file path=ppt/slides/_rels/slide44.xml.rels><?xml version="1.0" encoding="UTF-8" standalone="yes"?>
<Relationships xmlns="http://schemas.openxmlformats.org/package/2006/relationships"><Relationship Id="rId8" Type="http://schemas.openxmlformats.org/officeDocument/2006/relationships/tags" Target="../tags/tag207.xml"/><Relationship Id="rId3" Type="http://schemas.openxmlformats.org/officeDocument/2006/relationships/tags" Target="../tags/tag202.xml"/><Relationship Id="rId7" Type="http://schemas.openxmlformats.org/officeDocument/2006/relationships/tags" Target="../tags/tag206.xml"/><Relationship Id="rId2" Type="http://schemas.openxmlformats.org/officeDocument/2006/relationships/tags" Target="../tags/tag201.xml"/><Relationship Id="rId1" Type="http://schemas.openxmlformats.org/officeDocument/2006/relationships/tags" Target="../tags/tag200.xml"/><Relationship Id="rId6" Type="http://schemas.openxmlformats.org/officeDocument/2006/relationships/tags" Target="../tags/tag205.xml"/><Relationship Id="rId11" Type="http://schemas.openxmlformats.org/officeDocument/2006/relationships/notesSlide" Target="../notesSlides/notesSlide20.xml"/><Relationship Id="rId5" Type="http://schemas.openxmlformats.org/officeDocument/2006/relationships/tags" Target="../tags/tag204.xml"/><Relationship Id="rId10" Type="http://schemas.openxmlformats.org/officeDocument/2006/relationships/slideLayout" Target="../slideLayouts/slideLayout1.xml"/><Relationship Id="rId4" Type="http://schemas.openxmlformats.org/officeDocument/2006/relationships/tags" Target="../tags/tag203.xml"/><Relationship Id="rId9" Type="http://schemas.openxmlformats.org/officeDocument/2006/relationships/tags" Target="../tags/tag208.xml"/></Relationships>
</file>

<file path=ppt/slides/_rels/slide45.xml.rels><?xml version="1.0" encoding="UTF-8" standalone="yes"?>
<Relationships xmlns="http://schemas.openxmlformats.org/package/2006/relationships"><Relationship Id="rId3" Type="http://schemas.openxmlformats.org/officeDocument/2006/relationships/tags" Target="../tags/tag211.xml"/><Relationship Id="rId7" Type="http://schemas.openxmlformats.org/officeDocument/2006/relationships/chart" Target="../charts/chart11.xml"/><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notesSlide" Target="../notesSlides/notesSlide21.xml"/><Relationship Id="rId5" Type="http://schemas.openxmlformats.org/officeDocument/2006/relationships/slideLayout" Target="../slideLayouts/slideLayout1.xml"/><Relationship Id="rId4" Type="http://schemas.openxmlformats.org/officeDocument/2006/relationships/tags" Target="../tags/tag212.xml"/></Relationships>
</file>

<file path=ppt/slides/_rels/slide46.xml.rels><?xml version="1.0" encoding="UTF-8" standalone="yes"?>
<Relationships xmlns="http://schemas.openxmlformats.org/package/2006/relationships"><Relationship Id="rId3" Type="http://schemas.openxmlformats.org/officeDocument/2006/relationships/tags" Target="../tags/tag215.xml"/><Relationship Id="rId2" Type="http://schemas.openxmlformats.org/officeDocument/2006/relationships/tags" Target="../tags/tag214.xml"/><Relationship Id="rId1" Type="http://schemas.openxmlformats.org/officeDocument/2006/relationships/tags" Target="../tags/tag213.xml"/><Relationship Id="rId6" Type="http://schemas.openxmlformats.org/officeDocument/2006/relationships/chart" Target="../charts/chart12.xml"/><Relationship Id="rId5" Type="http://schemas.openxmlformats.org/officeDocument/2006/relationships/notesSlide" Target="../notesSlides/notesSlide22.xml"/><Relationship Id="rId4"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tags" Target="../tags/tag218.xml"/><Relationship Id="rId7" Type="http://schemas.openxmlformats.org/officeDocument/2006/relationships/notesSlide" Target="../notesSlides/notesSlide23.xml"/><Relationship Id="rId2" Type="http://schemas.openxmlformats.org/officeDocument/2006/relationships/tags" Target="../tags/tag217.xml"/><Relationship Id="rId1" Type="http://schemas.openxmlformats.org/officeDocument/2006/relationships/tags" Target="../tags/tag216.xml"/><Relationship Id="rId6" Type="http://schemas.openxmlformats.org/officeDocument/2006/relationships/slideLayout" Target="../slideLayouts/slideLayout1.xml"/><Relationship Id="rId5" Type="http://schemas.openxmlformats.org/officeDocument/2006/relationships/tags" Target="../tags/tag220.xml"/><Relationship Id="rId4" Type="http://schemas.openxmlformats.org/officeDocument/2006/relationships/tags" Target="../tags/tag219.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2.xml"/><Relationship Id="rId1" Type="http://schemas.openxmlformats.org/officeDocument/2006/relationships/tags" Target="../tags/tag221.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4.xml"/><Relationship Id="rId1" Type="http://schemas.openxmlformats.org/officeDocument/2006/relationships/tags" Target="../tags/tag223.xml"/></Relationships>
</file>

<file path=ppt/slides/_rels/slide5.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ags" Target="../tags/tag56.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6.xml"/><Relationship Id="rId1" Type="http://schemas.openxmlformats.org/officeDocument/2006/relationships/tags" Target="../tags/tag225.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8.xml"/><Relationship Id="rId1" Type="http://schemas.openxmlformats.org/officeDocument/2006/relationships/tags" Target="../tags/tag227.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0.xml"/><Relationship Id="rId1" Type="http://schemas.openxmlformats.org/officeDocument/2006/relationships/tags" Target="../tags/tag229.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2.xml"/><Relationship Id="rId1" Type="http://schemas.openxmlformats.org/officeDocument/2006/relationships/tags" Target="../tags/tag231.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4.xml"/><Relationship Id="rId1" Type="http://schemas.openxmlformats.org/officeDocument/2006/relationships/tags" Target="../tags/tag233.xml"/><Relationship Id="rId4" Type="http://schemas.openxmlformats.org/officeDocument/2006/relationships/notesSlide" Target="../notesSlides/notesSlide24.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6.xml"/><Relationship Id="rId1" Type="http://schemas.openxmlformats.org/officeDocument/2006/relationships/tags" Target="../tags/tag235.xml"/><Relationship Id="rId4" Type="http://schemas.openxmlformats.org/officeDocument/2006/relationships/notesSlide" Target="../notesSlides/notesSlide25.xml"/></Relationships>
</file>

<file path=ppt/slides/_rels/slide56.xml.rels><?xml version="1.0" encoding="UTF-8" standalone="yes"?>
<Relationships xmlns="http://schemas.openxmlformats.org/package/2006/relationships"><Relationship Id="rId3" Type="http://schemas.openxmlformats.org/officeDocument/2006/relationships/tags" Target="../tags/tag239.xml"/><Relationship Id="rId2" Type="http://schemas.openxmlformats.org/officeDocument/2006/relationships/tags" Target="../tags/tag238.xml"/><Relationship Id="rId1" Type="http://schemas.openxmlformats.org/officeDocument/2006/relationships/tags" Target="../tags/tag237.xml"/><Relationship Id="rId6" Type="http://schemas.openxmlformats.org/officeDocument/2006/relationships/image" Target="../media/image8.emf"/><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tags" Target="../tags/tag242.xml"/><Relationship Id="rId2" Type="http://schemas.openxmlformats.org/officeDocument/2006/relationships/tags" Target="../tags/tag241.xml"/><Relationship Id="rId1" Type="http://schemas.openxmlformats.org/officeDocument/2006/relationships/tags" Target="../tags/tag240.xml"/><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tags" Target="../tags/tag245.xml"/><Relationship Id="rId2" Type="http://schemas.openxmlformats.org/officeDocument/2006/relationships/tags" Target="../tags/tag244.xml"/><Relationship Id="rId1" Type="http://schemas.openxmlformats.org/officeDocument/2006/relationships/tags" Target="../tags/tag243.xml"/><Relationship Id="rId4"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tags" Target="../tags/tag248.xml"/><Relationship Id="rId2" Type="http://schemas.openxmlformats.org/officeDocument/2006/relationships/tags" Target="../tags/tag247.xml"/><Relationship Id="rId1" Type="http://schemas.openxmlformats.org/officeDocument/2006/relationships/tags" Target="../tags/tag246.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notesSlide" Target="../notesSlides/notesSlide4.xml"/><Relationship Id="rId5" Type="http://schemas.openxmlformats.org/officeDocument/2006/relationships/slideLayout" Target="../slideLayouts/slideLayout1.xml"/><Relationship Id="rId4" Type="http://schemas.openxmlformats.org/officeDocument/2006/relationships/tags" Target="../tags/tag60.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0.xml"/><Relationship Id="rId1" Type="http://schemas.openxmlformats.org/officeDocument/2006/relationships/tags" Target="../tags/tag249.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2.xml"/><Relationship Id="rId1" Type="http://schemas.openxmlformats.org/officeDocument/2006/relationships/tags" Target="../tags/tag251.xml"/></Relationships>
</file>

<file path=ppt/slides/_rels/slide6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4.xml"/><Relationship Id="rId1" Type="http://schemas.openxmlformats.org/officeDocument/2006/relationships/tags" Target="../tags/tag253.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6.xml"/><Relationship Id="rId1" Type="http://schemas.openxmlformats.org/officeDocument/2006/relationships/tags" Target="../tags/tag255.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8.xml"/><Relationship Id="rId1" Type="http://schemas.openxmlformats.org/officeDocument/2006/relationships/tags" Target="../tags/tag257.xml"/></Relationships>
</file>

<file path=ppt/slides/_rels/slide65.xml.rels><?xml version="1.0" encoding="UTF-8" standalone="yes"?>
<Relationships xmlns="http://schemas.openxmlformats.org/package/2006/relationships"><Relationship Id="rId8" Type="http://schemas.openxmlformats.org/officeDocument/2006/relationships/tags" Target="../tags/tag266.xml"/><Relationship Id="rId13" Type="http://schemas.openxmlformats.org/officeDocument/2006/relationships/tags" Target="../tags/tag271.xml"/><Relationship Id="rId3" Type="http://schemas.openxmlformats.org/officeDocument/2006/relationships/tags" Target="../tags/tag261.xml"/><Relationship Id="rId7" Type="http://schemas.openxmlformats.org/officeDocument/2006/relationships/tags" Target="../tags/tag265.xml"/><Relationship Id="rId12" Type="http://schemas.openxmlformats.org/officeDocument/2006/relationships/tags" Target="../tags/tag270.xml"/><Relationship Id="rId2" Type="http://schemas.openxmlformats.org/officeDocument/2006/relationships/tags" Target="../tags/tag260.xml"/><Relationship Id="rId16" Type="http://schemas.openxmlformats.org/officeDocument/2006/relationships/slideLayout" Target="../slideLayouts/slideLayout1.xml"/><Relationship Id="rId1" Type="http://schemas.openxmlformats.org/officeDocument/2006/relationships/tags" Target="../tags/tag259.xml"/><Relationship Id="rId6" Type="http://schemas.openxmlformats.org/officeDocument/2006/relationships/tags" Target="../tags/tag264.xml"/><Relationship Id="rId11" Type="http://schemas.openxmlformats.org/officeDocument/2006/relationships/tags" Target="../tags/tag269.xml"/><Relationship Id="rId5" Type="http://schemas.openxmlformats.org/officeDocument/2006/relationships/tags" Target="../tags/tag263.xml"/><Relationship Id="rId15" Type="http://schemas.openxmlformats.org/officeDocument/2006/relationships/tags" Target="../tags/tag273.xml"/><Relationship Id="rId10" Type="http://schemas.openxmlformats.org/officeDocument/2006/relationships/tags" Target="../tags/tag268.xml"/><Relationship Id="rId4" Type="http://schemas.openxmlformats.org/officeDocument/2006/relationships/tags" Target="../tags/tag262.xml"/><Relationship Id="rId9" Type="http://schemas.openxmlformats.org/officeDocument/2006/relationships/tags" Target="../tags/tag267.xml"/><Relationship Id="rId14" Type="http://schemas.openxmlformats.org/officeDocument/2006/relationships/tags" Target="../tags/tag272.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5.xml"/><Relationship Id="rId1" Type="http://schemas.openxmlformats.org/officeDocument/2006/relationships/tags" Target="../tags/tag274.xml"/></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7.xml"/><Relationship Id="rId1" Type="http://schemas.openxmlformats.org/officeDocument/2006/relationships/tags" Target="../tags/tag276.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9.xml"/><Relationship Id="rId1" Type="http://schemas.openxmlformats.org/officeDocument/2006/relationships/tags" Target="../tags/tag278.xml"/></Relationships>
</file>

<file path=ppt/slides/_rels/slide69.xml.rels><?xml version="1.0" encoding="UTF-8" standalone="yes"?>
<Relationships xmlns="http://schemas.openxmlformats.org/package/2006/relationships"><Relationship Id="rId8" Type="http://schemas.openxmlformats.org/officeDocument/2006/relationships/tags" Target="../tags/tag287.xml"/><Relationship Id="rId13" Type="http://schemas.openxmlformats.org/officeDocument/2006/relationships/tags" Target="../tags/tag292.xml"/><Relationship Id="rId3" Type="http://schemas.openxmlformats.org/officeDocument/2006/relationships/tags" Target="../tags/tag282.xml"/><Relationship Id="rId7" Type="http://schemas.openxmlformats.org/officeDocument/2006/relationships/tags" Target="../tags/tag286.xml"/><Relationship Id="rId12" Type="http://schemas.openxmlformats.org/officeDocument/2006/relationships/tags" Target="../tags/tag291.xml"/><Relationship Id="rId17" Type="http://schemas.openxmlformats.org/officeDocument/2006/relationships/notesSlide" Target="../notesSlides/notesSlide28.xml"/><Relationship Id="rId2" Type="http://schemas.openxmlformats.org/officeDocument/2006/relationships/tags" Target="../tags/tag281.xml"/><Relationship Id="rId16" Type="http://schemas.openxmlformats.org/officeDocument/2006/relationships/slideLayout" Target="../slideLayouts/slideLayout4.xml"/><Relationship Id="rId1" Type="http://schemas.openxmlformats.org/officeDocument/2006/relationships/tags" Target="../tags/tag280.xml"/><Relationship Id="rId6" Type="http://schemas.openxmlformats.org/officeDocument/2006/relationships/tags" Target="../tags/tag285.xml"/><Relationship Id="rId11" Type="http://schemas.openxmlformats.org/officeDocument/2006/relationships/tags" Target="../tags/tag290.xml"/><Relationship Id="rId5" Type="http://schemas.openxmlformats.org/officeDocument/2006/relationships/tags" Target="../tags/tag284.xml"/><Relationship Id="rId15" Type="http://schemas.openxmlformats.org/officeDocument/2006/relationships/tags" Target="../tags/tag294.xml"/><Relationship Id="rId10" Type="http://schemas.openxmlformats.org/officeDocument/2006/relationships/tags" Target="../tags/tag289.xml"/><Relationship Id="rId4" Type="http://schemas.openxmlformats.org/officeDocument/2006/relationships/tags" Target="../tags/tag283.xml"/><Relationship Id="rId9" Type="http://schemas.openxmlformats.org/officeDocument/2006/relationships/tags" Target="../tags/tag288.xml"/><Relationship Id="rId14" Type="http://schemas.openxmlformats.org/officeDocument/2006/relationships/tags" Target="../tags/tag293.xml"/></Relationships>
</file>

<file path=ppt/slides/_rels/slide7.xml.rels><?xml version="1.0" encoding="UTF-8" standalone="yes"?>
<Relationships xmlns="http://schemas.openxmlformats.org/package/2006/relationships"><Relationship Id="rId3" Type="http://schemas.openxmlformats.org/officeDocument/2006/relationships/tags" Target="../tags/tag63.xml"/><Relationship Id="rId7" Type="http://schemas.openxmlformats.org/officeDocument/2006/relationships/notesSlide" Target="../notesSlides/notesSlide5.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slideLayout" Target="../slideLayouts/slideLayout1.xml"/><Relationship Id="rId5" Type="http://schemas.openxmlformats.org/officeDocument/2006/relationships/tags" Target="../tags/tag65.xml"/><Relationship Id="rId4" Type="http://schemas.openxmlformats.org/officeDocument/2006/relationships/tags" Target="../tags/tag64.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6.xml"/><Relationship Id="rId1" Type="http://schemas.openxmlformats.org/officeDocument/2006/relationships/tags" Target="../tags/tag295.xml"/></Relationships>
</file>

<file path=ppt/slides/_rels/slide71.xml.rels><?xml version="1.0" encoding="UTF-8" standalone="yes"?>
<Relationships xmlns="http://schemas.openxmlformats.org/package/2006/relationships"><Relationship Id="rId8" Type="http://schemas.openxmlformats.org/officeDocument/2006/relationships/tags" Target="../tags/tag304.xml"/><Relationship Id="rId13" Type="http://schemas.openxmlformats.org/officeDocument/2006/relationships/tags" Target="../tags/tag309.xml"/><Relationship Id="rId3" Type="http://schemas.openxmlformats.org/officeDocument/2006/relationships/tags" Target="../tags/tag299.xml"/><Relationship Id="rId7" Type="http://schemas.openxmlformats.org/officeDocument/2006/relationships/tags" Target="../tags/tag303.xml"/><Relationship Id="rId12" Type="http://schemas.openxmlformats.org/officeDocument/2006/relationships/tags" Target="../tags/tag308.xml"/><Relationship Id="rId2" Type="http://schemas.openxmlformats.org/officeDocument/2006/relationships/tags" Target="../tags/tag298.xml"/><Relationship Id="rId16" Type="http://schemas.openxmlformats.org/officeDocument/2006/relationships/notesSlide" Target="../notesSlides/notesSlide29.xml"/><Relationship Id="rId1" Type="http://schemas.openxmlformats.org/officeDocument/2006/relationships/tags" Target="../tags/tag297.xml"/><Relationship Id="rId6" Type="http://schemas.openxmlformats.org/officeDocument/2006/relationships/tags" Target="../tags/tag302.xml"/><Relationship Id="rId11" Type="http://schemas.openxmlformats.org/officeDocument/2006/relationships/tags" Target="../tags/tag307.xml"/><Relationship Id="rId5" Type="http://schemas.openxmlformats.org/officeDocument/2006/relationships/tags" Target="../tags/tag301.xml"/><Relationship Id="rId15" Type="http://schemas.openxmlformats.org/officeDocument/2006/relationships/slideLayout" Target="../slideLayouts/slideLayout4.xml"/><Relationship Id="rId10" Type="http://schemas.openxmlformats.org/officeDocument/2006/relationships/tags" Target="../tags/tag306.xml"/><Relationship Id="rId4" Type="http://schemas.openxmlformats.org/officeDocument/2006/relationships/tags" Target="../tags/tag300.xml"/><Relationship Id="rId9" Type="http://schemas.openxmlformats.org/officeDocument/2006/relationships/tags" Target="../tags/tag305.xml"/><Relationship Id="rId14" Type="http://schemas.openxmlformats.org/officeDocument/2006/relationships/tags" Target="../tags/tag310.xml"/></Relationships>
</file>

<file path=ppt/slides/_rels/slide7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2.xml"/><Relationship Id="rId1" Type="http://schemas.openxmlformats.org/officeDocument/2006/relationships/tags" Target="../tags/tag311.xml"/></Relationships>
</file>

<file path=ppt/slides/_rels/slide7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4.xml"/><Relationship Id="rId1" Type="http://schemas.openxmlformats.org/officeDocument/2006/relationships/tags" Target="../tags/tag313.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68.xml"/><Relationship Id="rId7"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10" Type="http://schemas.openxmlformats.org/officeDocument/2006/relationships/chart" Target="../charts/chart2.xml"/><Relationship Id="rId4" Type="http://schemas.openxmlformats.org/officeDocument/2006/relationships/tags" Target="../tags/tag69.xml"/><Relationship Id="rId9"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notesSlide" Target="../notesSlides/notesSlide7.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539552" y="836712"/>
            <a:ext cx="8712968" cy="612000"/>
          </a:xfrm>
        </p:spPr>
        <p:txBody>
          <a:bodyPr/>
          <a:lstStyle/>
          <a:p>
            <a:r>
              <a:rPr lang="de-CH" dirty="0" smtClean="0"/>
              <a:t>    Bundesgesetz über die Steuerreform und </a:t>
            </a:r>
            <a:br>
              <a:rPr lang="de-CH" dirty="0" smtClean="0"/>
            </a:br>
            <a:r>
              <a:rPr lang="de-CH" dirty="0" smtClean="0"/>
              <a:t>AHV-Finanzierung (STAF)</a:t>
            </a:r>
            <a:br>
              <a:rPr lang="de-CH" dirty="0" smtClean="0"/>
            </a:br>
            <a:r>
              <a:rPr lang="de-CH" dirty="0" smtClean="0"/>
              <a:t/>
            </a:r>
            <a:br>
              <a:rPr lang="de-CH" dirty="0" smtClean="0"/>
            </a:br>
            <a:r>
              <a:rPr lang="de-CH" dirty="0" smtClean="0"/>
              <a:t/>
            </a:r>
            <a:br>
              <a:rPr lang="de-CH" dirty="0" smtClean="0"/>
            </a:br>
            <a:r>
              <a:rPr lang="de-CH" dirty="0" smtClean="0"/>
              <a:t>Umsetzung im Kanton Aargau</a:t>
            </a:r>
            <a:br>
              <a:rPr lang="de-CH" dirty="0" smtClean="0"/>
            </a:br>
            <a:r>
              <a:rPr lang="de-CH" dirty="0" smtClean="0"/>
              <a:t/>
            </a:r>
            <a:br>
              <a:rPr lang="de-CH" dirty="0" smtClean="0"/>
            </a:br>
            <a:r>
              <a:rPr lang="de-CH" dirty="0"/>
              <a:t/>
            </a:r>
            <a:br>
              <a:rPr lang="de-CH" dirty="0"/>
            </a:br>
            <a:r>
              <a:rPr lang="de-CH" dirty="0" err="1" smtClean="0"/>
              <a:t>Expertsuisse</a:t>
            </a:r>
            <a:r>
              <a:rPr lang="de-CH" dirty="0" smtClean="0"/>
              <a:t>, Hotel Krone Lenzburg</a:t>
            </a:r>
            <a:br>
              <a:rPr lang="de-CH" dirty="0" smtClean="0"/>
            </a:br>
            <a:r>
              <a:rPr lang="de-CH" dirty="0" smtClean="0"/>
              <a:t>20. November 2018, 18.00 Uhr</a:t>
            </a:r>
            <a:br>
              <a:rPr lang="de-CH" dirty="0" smtClean="0"/>
            </a:br>
            <a:endParaRPr lang="de-CH" dirty="0"/>
          </a:p>
        </p:txBody>
      </p:sp>
      <p:sp>
        <p:nvSpPr>
          <p:cNvPr id="29" name="Textfeld 28"/>
          <p:cNvSpPr txBox="1"/>
          <p:nvPr>
            <p:custDataLst>
              <p:tags r:id="rId2"/>
            </p:custDataLst>
          </p:nvPr>
        </p:nvSpPr>
        <p:spPr>
          <a:xfrm>
            <a:off x="814633" y="5514038"/>
            <a:ext cx="7717807" cy="738662"/>
          </a:xfrm>
          <a:prstGeom prst="rect">
            <a:avLst/>
          </a:prstGeom>
          <a:noFill/>
        </p:spPr>
        <p:txBody>
          <a:bodyPr wrap="square" lIns="91436" tIns="45719" rIns="91436" bIns="45719" rtlCol="0" anchor="ctr">
            <a:spAutoFit/>
          </a:bodyPr>
          <a:lstStyle/>
          <a:p>
            <a:r>
              <a:rPr lang="de-CH" sz="1400" dirty="0" smtClean="0"/>
              <a:t>Martin Tränkle, Leiter Sektion juristische Personen </a:t>
            </a:r>
          </a:p>
          <a:p>
            <a:r>
              <a:rPr lang="de-CH" sz="1400" dirty="0" smtClean="0"/>
              <a:t>Kantonales Steueramt</a:t>
            </a:r>
          </a:p>
          <a:p>
            <a:r>
              <a:rPr lang="de-CH" sz="1400" dirty="0" smtClean="0"/>
              <a:t>5001 Aarau</a:t>
            </a:r>
          </a:p>
        </p:txBody>
      </p:sp>
    </p:spTree>
    <p:extLst>
      <p:ext uri="{BB962C8B-B14F-4D97-AF65-F5344CB8AC3E}">
        <p14:creationId xmlns:p14="http://schemas.microsoft.com/office/powerpoint/2010/main" val="2965307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116456" y="548680"/>
            <a:ext cx="7560000" cy="612000"/>
          </a:xfrm>
        </p:spPr>
        <p:txBody>
          <a:bodyPr/>
          <a:lstStyle/>
          <a:p>
            <a:pPr marL="358775" indent="-358775"/>
            <a:r>
              <a:rPr lang="de-CH" dirty="0" smtClean="0"/>
              <a:t>Ausgangslage Aargau</a:t>
            </a:r>
            <a:endParaRPr lang="de-CH" dirty="0"/>
          </a:p>
        </p:txBody>
      </p:sp>
      <p:sp>
        <p:nvSpPr>
          <p:cNvPr id="3" name="Inhaltsplatzhalter 2"/>
          <p:cNvSpPr>
            <a:spLocks noGrp="1"/>
          </p:cNvSpPr>
          <p:nvPr>
            <p:ph idx="1"/>
            <p:custDataLst>
              <p:tags r:id="rId2"/>
            </p:custDataLst>
          </p:nvPr>
        </p:nvSpPr>
        <p:spPr/>
        <p:txBody>
          <a:bodyPr/>
          <a:lstStyle/>
          <a:p>
            <a:pPr marL="0" indent="0">
              <a:buNone/>
            </a:pPr>
            <a:endParaRPr lang="de-CH" sz="2000" dirty="0" smtClean="0"/>
          </a:p>
          <a:p>
            <a:pPr marL="0" indent="0">
              <a:buNone/>
            </a:pPr>
            <a:endParaRPr lang="de-CH" sz="2000" dirty="0"/>
          </a:p>
          <a:p>
            <a:pPr marL="0" indent="0">
              <a:buNone/>
            </a:pPr>
            <a:endParaRPr lang="de-CH" sz="2000" dirty="0" smtClean="0"/>
          </a:p>
          <a:p>
            <a:pPr marL="0" indent="0">
              <a:buNone/>
            </a:pPr>
            <a:endParaRPr lang="de-CH" sz="2000" dirty="0"/>
          </a:p>
          <a:p>
            <a:pPr marL="0" indent="0">
              <a:buNone/>
            </a:pPr>
            <a:endParaRPr lang="de-CH" sz="2000" dirty="0" smtClean="0"/>
          </a:p>
          <a:p>
            <a:pPr marL="0" indent="0">
              <a:buNone/>
            </a:pPr>
            <a:endParaRPr lang="de-CH" sz="2000" dirty="0"/>
          </a:p>
        </p:txBody>
      </p:sp>
      <p:graphicFrame>
        <p:nvGraphicFramePr>
          <p:cNvPr id="8" name="Diagramm 7"/>
          <p:cNvGraphicFramePr/>
          <p:nvPr>
            <p:custDataLst>
              <p:tags r:id="rId3"/>
            </p:custDataLst>
            <p:extLst>
              <p:ext uri="{D42A27DB-BD31-4B8C-83A1-F6EECF244321}">
                <p14:modId xmlns:p14="http://schemas.microsoft.com/office/powerpoint/2010/main" val="1696411902"/>
              </p:ext>
            </p:extLst>
          </p:nvPr>
        </p:nvGraphicFramePr>
        <p:xfrm>
          <a:off x="899592" y="1628800"/>
          <a:ext cx="2664296" cy="410445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0" name="Diagramm 9"/>
          <p:cNvGraphicFramePr/>
          <p:nvPr>
            <p:custDataLst>
              <p:tags r:id="rId4"/>
            </p:custDataLst>
            <p:extLst>
              <p:ext uri="{D42A27DB-BD31-4B8C-83A1-F6EECF244321}">
                <p14:modId xmlns:p14="http://schemas.microsoft.com/office/powerpoint/2010/main" val="1824642705"/>
              </p:ext>
            </p:extLst>
          </p:nvPr>
        </p:nvGraphicFramePr>
        <p:xfrm>
          <a:off x="3851920" y="1628800"/>
          <a:ext cx="2664296" cy="4104456"/>
        </p:xfrm>
        <a:graphic>
          <a:graphicData uri="http://schemas.openxmlformats.org/drawingml/2006/chart">
            <c:chart xmlns:c="http://schemas.openxmlformats.org/drawingml/2006/chart" xmlns:r="http://schemas.openxmlformats.org/officeDocument/2006/relationships" r:id="rId10"/>
          </a:graphicData>
        </a:graphic>
      </p:graphicFrame>
      <p:grpSp>
        <p:nvGrpSpPr>
          <p:cNvPr id="14" name="Gruppieren 13"/>
          <p:cNvGrpSpPr/>
          <p:nvPr>
            <p:custDataLst>
              <p:tags r:id="rId5"/>
            </p:custDataLst>
          </p:nvPr>
        </p:nvGrpSpPr>
        <p:grpSpPr>
          <a:xfrm>
            <a:off x="6804248" y="548680"/>
            <a:ext cx="2232248" cy="2823337"/>
            <a:chOff x="6804248" y="987756"/>
            <a:chExt cx="2232248" cy="2823337"/>
          </a:xfrm>
        </p:grpSpPr>
        <p:graphicFrame>
          <p:nvGraphicFramePr>
            <p:cNvPr id="12" name="Diagramm 11"/>
            <p:cNvGraphicFramePr/>
            <p:nvPr>
              <p:extLst>
                <p:ext uri="{D42A27DB-BD31-4B8C-83A1-F6EECF244321}">
                  <p14:modId xmlns:p14="http://schemas.microsoft.com/office/powerpoint/2010/main" val="3584505999"/>
                </p:ext>
              </p:extLst>
            </p:nvPr>
          </p:nvGraphicFramePr>
          <p:xfrm>
            <a:off x="6804248" y="1484784"/>
            <a:ext cx="2232248" cy="2326309"/>
          </p:xfrm>
          <a:graphic>
            <a:graphicData uri="http://schemas.openxmlformats.org/drawingml/2006/chart">
              <c:chart xmlns:c="http://schemas.openxmlformats.org/drawingml/2006/chart" xmlns:r="http://schemas.openxmlformats.org/officeDocument/2006/relationships" r:id="rId11"/>
            </a:graphicData>
          </a:graphic>
        </p:graphicFrame>
        <p:sp>
          <p:nvSpPr>
            <p:cNvPr id="13" name="Textfeld 12"/>
            <p:cNvSpPr txBox="1"/>
            <p:nvPr/>
          </p:nvSpPr>
          <p:spPr>
            <a:xfrm>
              <a:off x="6804248" y="987756"/>
              <a:ext cx="2232248" cy="646331"/>
            </a:xfrm>
            <a:prstGeom prst="rect">
              <a:avLst/>
            </a:prstGeom>
            <a:noFill/>
          </p:spPr>
          <p:txBody>
            <a:bodyPr wrap="square" rtlCol="0">
              <a:spAutoFit/>
            </a:bodyPr>
            <a:lstStyle/>
            <a:p>
              <a:r>
                <a:rPr lang="de-CH" b="1" dirty="0" smtClean="0"/>
                <a:t>Steuereinnahmen</a:t>
              </a:r>
            </a:p>
            <a:p>
              <a:pPr algn="ctr"/>
              <a:r>
                <a:rPr lang="de-CH" b="1" dirty="0" smtClean="0"/>
                <a:t>Kanton </a:t>
              </a:r>
              <a:r>
                <a:rPr lang="de-CH" sz="1600" b="1" dirty="0" smtClean="0"/>
                <a:t>2016</a:t>
              </a:r>
              <a:endParaRPr lang="de-CH" sz="1600" b="1" dirty="0"/>
            </a:p>
          </p:txBody>
        </p:sp>
      </p:grpSp>
      <p:grpSp>
        <p:nvGrpSpPr>
          <p:cNvPr id="21" name="Gruppieren 20"/>
          <p:cNvGrpSpPr/>
          <p:nvPr>
            <p:custDataLst>
              <p:tags r:id="rId6"/>
            </p:custDataLst>
          </p:nvPr>
        </p:nvGrpSpPr>
        <p:grpSpPr>
          <a:xfrm>
            <a:off x="6911752" y="3573016"/>
            <a:ext cx="2232248" cy="2823337"/>
            <a:chOff x="6804248" y="987756"/>
            <a:chExt cx="2232248" cy="2823337"/>
          </a:xfrm>
        </p:grpSpPr>
        <p:graphicFrame>
          <p:nvGraphicFramePr>
            <p:cNvPr id="22" name="Diagramm 21"/>
            <p:cNvGraphicFramePr/>
            <p:nvPr>
              <p:extLst>
                <p:ext uri="{D42A27DB-BD31-4B8C-83A1-F6EECF244321}">
                  <p14:modId xmlns:p14="http://schemas.microsoft.com/office/powerpoint/2010/main" val="3105161909"/>
                </p:ext>
              </p:extLst>
            </p:nvPr>
          </p:nvGraphicFramePr>
          <p:xfrm>
            <a:off x="6804248" y="1484784"/>
            <a:ext cx="2232248" cy="2326309"/>
          </p:xfrm>
          <a:graphic>
            <a:graphicData uri="http://schemas.openxmlformats.org/drawingml/2006/chart">
              <c:chart xmlns:c="http://schemas.openxmlformats.org/drawingml/2006/chart" xmlns:r="http://schemas.openxmlformats.org/officeDocument/2006/relationships" r:id="rId12"/>
            </a:graphicData>
          </a:graphic>
        </p:graphicFrame>
        <p:sp>
          <p:nvSpPr>
            <p:cNvPr id="23" name="Textfeld 22"/>
            <p:cNvSpPr txBox="1"/>
            <p:nvPr/>
          </p:nvSpPr>
          <p:spPr>
            <a:xfrm>
              <a:off x="6804248" y="987756"/>
              <a:ext cx="2232248" cy="646331"/>
            </a:xfrm>
            <a:prstGeom prst="rect">
              <a:avLst/>
            </a:prstGeom>
            <a:noFill/>
          </p:spPr>
          <p:txBody>
            <a:bodyPr wrap="square" rtlCol="0">
              <a:spAutoFit/>
            </a:bodyPr>
            <a:lstStyle/>
            <a:p>
              <a:r>
                <a:rPr lang="de-CH" b="1" dirty="0" smtClean="0"/>
                <a:t>Steuereinnahmen</a:t>
              </a:r>
            </a:p>
            <a:p>
              <a:pPr algn="ctr"/>
              <a:r>
                <a:rPr lang="de-CH" b="1" dirty="0" smtClean="0"/>
                <a:t>Gemeinden </a:t>
              </a:r>
              <a:r>
                <a:rPr lang="de-CH" sz="1600" b="1" dirty="0" smtClean="0"/>
                <a:t>2016</a:t>
              </a:r>
            </a:p>
          </p:txBody>
        </p:sp>
      </p:grpSp>
    </p:spTree>
    <p:extLst>
      <p:ext uri="{BB962C8B-B14F-4D97-AF65-F5344CB8AC3E}">
        <p14:creationId xmlns:p14="http://schemas.microsoft.com/office/powerpoint/2010/main" val="4126529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116456" y="548680"/>
            <a:ext cx="7560000" cy="612000"/>
          </a:xfrm>
        </p:spPr>
        <p:txBody>
          <a:bodyPr/>
          <a:lstStyle/>
          <a:p>
            <a:pPr marL="358775" indent="-358775"/>
            <a:r>
              <a:rPr lang="de-CH" dirty="0" smtClean="0"/>
              <a:t>Vergleich Aargau – Genf</a:t>
            </a:r>
            <a:endParaRPr lang="de-CH" dirty="0"/>
          </a:p>
        </p:txBody>
      </p:sp>
      <p:sp>
        <p:nvSpPr>
          <p:cNvPr id="3" name="Inhaltsplatzhalter 2"/>
          <p:cNvSpPr>
            <a:spLocks noGrp="1"/>
          </p:cNvSpPr>
          <p:nvPr>
            <p:ph idx="1"/>
            <p:custDataLst>
              <p:tags r:id="rId2"/>
            </p:custDataLst>
          </p:nvPr>
        </p:nvSpPr>
        <p:spPr/>
        <p:txBody>
          <a:bodyPr/>
          <a:lstStyle/>
          <a:p>
            <a:pPr marL="0" indent="0">
              <a:buNone/>
            </a:pPr>
            <a:endParaRPr lang="de-CH" sz="2000" dirty="0" smtClean="0"/>
          </a:p>
          <a:p>
            <a:pPr marL="0" indent="0">
              <a:buNone/>
            </a:pPr>
            <a:endParaRPr lang="de-CH" sz="2000" dirty="0"/>
          </a:p>
          <a:p>
            <a:pPr marL="0" indent="0">
              <a:buNone/>
            </a:pPr>
            <a:endParaRPr lang="de-CH" sz="2000" dirty="0" smtClean="0"/>
          </a:p>
          <a:p>
            <a:pPr marL="0" indent="0">
              <a:buNone/>
            </a:pPr>
            <a:endParaRPr lang="de-CH" sz="2000" dirty="0"/>
          </a:p>
          <a:p>
            <a:pPr marL="0" indent="0">
              <a:buNone/>
            </a:pPr>
            <a:endParaRPr lang="de-CH" sz="2000" dirty="0" smtClean="0"/>
          </a:p>
          <a:p>
            <a:pPr marL="0" indent="0">
              <a:buNone/>
            </a:pPr>
            <a:endParaRPr lang="de-CH" sz="2000" dirty="0"/>
          </a:p>
        </p:txBody>
      </p:sp>
      <p:graphicFrame>
        <p:nvGraphicFramePr>
          <p:cNvPr id="8" name="Diagramm 7"/>
          <p:cNvGraphicFramePr/>
          <p:nvPr>
            <p:custDataLst>
              <p:tags r:id="rId3"/>
            </p:custDataLst>
            <p:extLst>
              <p:ext uri="{D42A27DB-BD31-4B8C-83A1-F6EECF244321}">
                <p14:modId xmlns:p14="http://schemas.microsoft.com/office/powerpoint/2010/main" val="2954651628"/>
              </p:ext>
            </p:extLst>
          </p:nvPr>
        </p:nvGraphicFramePr>
        <p:xfrm>
          <a:off x="899592" y="1628800"/>
          <a:ext cx="2664296" cy="4104456"/>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 name="Diagramm 9"/>
          <p:cNvGraphicFramePr/>
          <p:nvPr>
            <p:custDataLst>
              <p:tags r:id="rId4"/>
            </p:custDataLst>
            <p:extLst>
              <p:ext uri="{D42A27DB-BD31-4B8C-83A1-F6EECF244321}">
                <p14:modId xmlns:p14="http://schemas.microsoft.com/office/powerpoint/2010/main" val="2546254438"/>
              </p:ext>
            </p:extLst>
          </p:nvPr>
        </p:nvGraphicFramePr>
        <p:xfrm>
          <a:off x="3851920" y="1628800"/>
          <a:ext cx="2664296" cy="4104456"/>
        </p:xfrm>
        <a:graphic>
          <a:graphicData uri="http://schemas.openxmlformats.org/drawingml/2006/chart">
            <c:chart xmlns:c="http://schemas.openxmlformats.org/drawingml/2006/chart" xmlns:r="http://schemas.openxmlformats.org/officeDocument/2006/relationships" r:id="rId12"/>
          </a:graphicData>
        </a:graphic>
      </p:graphicFrame>
      <p:sp>
        <p:nvSpPr>
          <p:cNvPr id="4" name="Textfeld 3"/>
          <p:cNvSpPr txBox="1"/>
          <p:nvPr>
            <p:custDataLst>
              <p:tags r:id="rId5"/>
            </p:custDataLst>
          </p:nvPr>
        </p:nvSpPr>
        <p:spPr>
          <a:xfrm>
            <a:off x="1691680" y="1825079"/>
            <a:ext cx="1080120" cy="307777"/>
          </a:xfrm>
          <a:prstGeom prst="rect">
            <a:avLst/>
          </a:prstGeom>
          <a:noFill/>
        </p:spPr>
        <p:txBody>
          <a:bodyPr wrap="square" rtlCol="0">
            <a:spAutoFit/>
          </a:bodyPr>
          <a:lstStyle/>
          <a:p>
            <a:r>
              <a:rPr lang="de-CH" sz="1400" dirty="0" smtClean="0"/>
              <a:t>Aargau</a:t>
            </a:r>
            <a:endParaRPr lang="de-CH" sz="1400" dirty="0"/>
          </a:p>
        </p:txBody>
      </p:sp>
      <p:sp>
        <p:nvSpPr>
          <p:cNvPr id="15" name="Textfeld 14"/>
          <p:cNvSpPr txBox="1"/>
          <p:nvPr>
            <p:custDataLst>
              <p:tags r:id="rId6"/>
            </p:custDataLst>
          </p:nvPr>
        </p:nvSpPr>
        <p:spPr>
          <a:xfrm>
            <a:off x="4572000" y="2257127"/>
            <a:ext cx="1080120" cy="307777"/>
          </a:xfrm>
          <a:prstGeom prst="rect">
            <a:avLst/>
          </a:prstGeom>
          <a:noFill/>
        </p:spPr>
        <p:txBody>
          <a:bodyPr wrap="square" rtlCol="0">
            <a:spAutoFit/>
          </a:bodyPr>
          <a:lstStyle/>
          <a:p>
            <a:r>
              <a:rPr lang="de-CH" sz="1400" dirty="0" smtClean="0"/>
              <a:t>Aargau</a:t>
            </a:r>
            <a:endParaRPr lang="de-CH" sz="1400" dirty="0"/>
          </a:p>
        </p:txBody>
      </p:sp>
      <p:sp>
        <p:nvSpPr>
          <p:cNvPr id="16" name="Textfeld 15"/>
          <p:cNvSpPr txBox="1"/>
          <p:nvPr>
            <p:custDataLst>
              <p:tags r:id="rId7"/>
            </p:custDataLst>
          </p:nvPr>
        </p:nvSpPr>
        <p:spPr>
          <a:xfrm>
            <a:off x="2699792" y="1825079"/>
            <a:ext cx="1080120" cy="307777"/>
          </a:xfrm>
          <a:prstGeom prst="rect">
            <a:avLst/>
          </a:prstGeom>
          <a:noFill/>
        </p:spPr>
        <p:txBody>
          <a:bodyPr wrap="square" rtlCol="0">
            <a:spAutoFit/>
          </a:bodyPr>
          <a:lstStyle/>
          <a:p>
            <a:r>
              <a:rPr lang="de-CH" sz="1400" dirty="0" smtClean="0"/>
              <a:t>Genf</a:t>
            </a:r>
            <a:endParaRPr lang="de-CH" sz="1400" dirty="0"/>
          </a:p>
        </p:txBody>
      </p:sp>
      <p:sp>
        <p:nvSpPr>
          <p:cNvPr id="17" name="Textfeld 16"/>
          <p:cNvSpPr txBox="1"/>
          <p:nvPr>
            <p:custDataLst>
              <p:tags r:id="rId8"/>
            </p:custDataLst>
          </p:nvPr>
        </p:nvSpPr>
        <p:spPr>
          <a:xfrm>
            <a:off x="5652120" y="2257127"/>
            <a:ext cx="1080120" cy="307777"/>
          </a:xfrm>
          <a:prstGeom prst="rect">
            <a:avLst/>
          </a:prstGeom>
          <a:noFill/>
        </p:spPr>
        <p:txBody>
          <a:bodyPr wrap="square" rtlCol="0">
            <a:spAutoFit/>
          </a:bodyPr>
          <a:lstStyle/>
          <a:p>
            <a:r>
              <a:rPr lang="de-CH" sz="1400" dirty="0" smtClean="0"/>
              <a:t>Genf</a:t>
            </a:r>
            <a:endParaRPr lang="de-CH" sz="1400" dirty="0"/>
          </a:p>
        </p:txBody>
      </p:sp>
    </p:spTree>
    <p:extLst>
      <p:ext uri="{BB962C8B-B14F-4D97-AF65-F5344CB8AC3E}">
        <p14:creationId xmlns:p14="http://schemas.microsoft.com/office/powerpoint/2010/main" val="2342778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720080" y="548680"/>
            <a:ext cx="8460432" cy="612000"/>
          </a:xfrm>
        </p:spPr>
        <p:txBody>
          <a:bodyPr/>
          <a:lstStyle/>
          <a:p>
            <a:r>
              <a:rPr lang="de-CH" dirty="0" smtClean="0"/>
              <a:t>    Ausgangslage Aargau</a:t>
            </a:r>
            <a:br>
              <a:rPr lang="de-CH" dirty="0" smtClean="0"/>
            </a:br>
            <a:r>
              <a:rPr lang="de-CH" dirty="0" smtClean="0"/>
              <a:t>Steuereinnahmen nach Grössenkategorien</a:t>
            </a:r>
            <a:endParaRPr lang="de-CH" dirty="0"/>
          </a:p>
        </p:txBody>
      </p:sp>
      <p:sp>
        <p:nvSpPr>
          <p:cNvPr id="5" name="Rectangle 1"/>
          <p:cNvSpPr>
            <a:spLocks noChangeArrowheads="1"/>
          </p:cNvSpPr>
          <p:nvPr>
            <p:custDataLst>
              <p:tags r:id="rId2"/>
            </p:custDataLst>
          </p:nvPr>
        </p:nvSpPr>
        <p:spPr bwMode="auto">
          <a:xfrm>
            <a:off x="2087563" y="2490309"/>
            <a:ext cx="184731" cy="63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66616"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CH"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3"/>
          <p:cNvSpPr>
            <a:spLocks noChangeArrowheads="1"/>
          </p:cNvSpPr>
          <p:nvPr>
            <p:custDataLst>
              <p:tags r:id="rId3"/>
            </p:custDataLst>
          </p:nvPr>
        </p:nvSpPr>
        <p:spPr bwMode="auto">
          <a:xfrm>
            <a:off x="611560" y="1700808"/>
            <a:ext cx="8280920"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Clr>
                <a:srgbClr val="00A1F2"/>
              </a:buClr>
              <a:buNone/>
            </a:pPr>
            <a:endParaRPr lang="de-CH" sz="2000" dirty="0" smtClean="0"/>
          </a:p>
        </p:txBody>
      </p:sp>
      <p:sp>
        <p:nvSpPr>
          <p:cNvPr id="3" name="Rechteck 2"/>
          <p:cNvSpPr/>
          <p:nvPr>
            <p:custDataLst>
              <p:tags r:id="rId4"/>
            </p:custDataLst>
          </p:nvPr>
        </p:nvSpPr>
        <p:spPr>
          <a:xfrm>
            <a:off x="1043608" y="5929535"/>
            <a:ext cx="7200800" cy="523220"/>
          </a:xfrm>
          <a:prstGeom prst="rect">
            <a:avLst/>
          </a:prstGeom>
        </p:spPr>
        <p:txBody>
          <a:bodyPr wrap="square">
            <a:spAutoFit/>
          </a:bodyPr>
          <a:lstStyle/>
          <a:p>
            <a:r>
              <a:rPr lang="de-CH" sz="1400" dirty="0" smtClean="0"/>
              <a:t>- Die grössten 200 Unternehmen zahlen kumuliert 280 Mio. oder 56 % der Steuererträge</a:t>
            </a:r>
          </a:p>
          <a:p>
            <a:r>
              <a:rPr lang="de-CH" sz="1400" dirty="0" smtClean="0"/>
              <a:t>- 52 % der Unternehmen entrichten Steuern im Rahmen der Minimalsteuer</a:t>
            </a:r>
            <a:endParaRPr lang="de-CH" sz="1400" dirty="0"/>
          </a:p>
        </p:txBody>
      </p:sp>
      <p:sp>
        <p:nvSpPr>
          <p:cNvPr id="64" name="Rechteck 63"/>
          <p:cNvSpPr/>
          <p:nvPr>
            <p:custDataLst>
              <p:tags r:id="rId5"/>
            </p:custDataLst>
          </p:nvPr>
        </p:nvSpPr>
        <p:spPr>
          <a:xfrm>
            <a:off x="1043608" y="1484784"/>
            <a:ext cx="7848872" cy="338554"/>
          </a:xfrm>
          <a:prstGeom prst="rect">
            <a:avLst/>
          </a:prstGeom>
        </p:spPr>
        <p:txBody>
          <a:bodyPr wrap="square">
            <a:spAutoFit/>
          </a:bodyPr>
          <a:lstStyle/>
          <a:p>
            <a:r>
              <a:rPr lang="de-CH" sz="1600" b="1" dirty="0" smtClean="0"/>
              <a:t>Steuerjahr </a:t>
            </a:r>
            <a:r>
              <a:rPr lang="de-CH" sz="1600" b="1" dirty="0"/>
              <a:t>2016 (Kantons- und </a:t>
            </a:r>
            <a:r>
              <a:rPr lang="de-CH" sz="1600" b="1" dirty="0" smtClean="0"/>
              <a:t>Gemeindesteuer; Stand Juni 2018)</a:t>
            </a:r>
            <a:endParaRPr lang="de-CH" sz="1600" b="1" dirty="0"/>
          </a:p>
        </p:txBody>
      </p:sp>
      <p:graphicFrame>
        <p:nvGraphicFramePr>
          <p:cNvPr id="66" name="Diagramm 65"/>
          <p:cNvGraphicFramePr/>
          <p:nvPr>
            <p:custDataLst>
              <p:tags r:id="rId6"/>
            </p:custDataLst>
            <p:extLst>
              <p:ext uri="{D42A27DB-BD31-4B8C-83A1-F6EECF244321}">
                <p14:modId xmlns:p14="http://schemas.microsoft.com/office/powerpoint/2010/main" val="994277994"/>
              </p:ext>
            </p:extLst>
          </p:nvPr>
        </p:nvGraphicFramePr>
        <p:xfrm>
          <a:off x="4932040" y="2348880"/>
          <a:ext cx="3744416" cy="2592289"/>
        </p:xfrm>
        <a:graphic>
          <a:graphicData uri="http://schemas.openxmlformats.org/drawingml/2006/chart">
            <c:chart xmlns:c="http://schemas.openxmlformats.org/drawingml/2006/chart" xmlns:r="http://schemas.openxmlformats.org/officeDocument/2006/relationships" r:id="rId12"/>
          </a:graphicData>
        </a:graphic>
      </p:graphicFrame>
      <p:sp>
        <p:nvSpPr>
          <p:cNvPr id="4" name="Textfeld 3"/>
          <p:cNvSpPr txBox="1"/>
          <p:nvPr>
            <p:custDataLst>
              <p:tags r:id="rId7"/>
            </p:custDataLst>
          </p:nvPr>
        </p:nvSpPr>
        <p:spPr>
          <a:xfrm>
            <a:off x="4860032" y="2113111"/>
            <a:ext cx="3888432" cy="307777"/>
          </a:xfrm>
          <a:prstGeom prst="rect">
            <a:avLst/>
          </a:prstGeom>
          <a:noFill/>
        </p:spPr>
        <p:txBody>
          <a:bodyPr wrap="square" rtlCol="0">
            <a:spAutoFit/>
          </a:bodyPr>
          <a:lstStyle/>
          <a:p>
            <a:r>
              <a:rPr lang="de-CH" sz="1400" b="1" dirty="0" smtClean="0"/>
              <a:t>In Mio. - Steuerertrag </a:t>
            </a:r>
            <a:r>
              <a:rPr lang="de-CH" sz="1400" b="1" u="sng" dirty="0" smtClean="0"/>
              <a:t>kumuliert</a:t>
            </a:r>
            <a:r>
              <a:rPr lang="de-CH" sz="1400" b="1" dirty="0" smtClean="0"/>
              <a:t> </a:t>
            </a:r>
            <a:endParaRPr lang="de-CH" sz="1400" b="1" dirty="0"/>
          </a:p>
        </p:txBody>
      </p:sp>
      <p:sp>
        <p:nvSpPr>
          <p:cNvPr id="10" name="Textfeld 9"/>
          <p:cNvSpPr txBox="1"/>
          <p:nvPr>
            <p:custDataLst>
              <p:tags r:id="rId8"/>
            </p:custDataLst>
          </p:nvPr>
        </p:nvSpPr>
        <p:spPr>
          <a:xfrm>
            <a:off x="6012160" y="4921423"/>
            <a:ext cx="2160240" cy="307777"/>
          </a:xfrm>
          <a:prstGeom prst="rect">
            <a:avLst/>
          </a:prstGeom>
          <a:noFill/>
        </p:spPr>
        <p:txBody>
          <a:bodyPr wrap="square" rtlCol="0">
            <a:spAutoFit/>
          </a:bodyPr>
          <a:lstStyle/>
          <a:p>
            <a:r>
              <a:rPr lang="de-CH" sz="1400" b="1" dirty="0" smtClean="0"/>
              <a:t>Anzahl Unternehmen </a:t>
            </a:r>
            <a:endParaRPr lang="de-CH" sz="1400" b="1" dirty="0"/>
          </a:p>
        </p:txBody>
      </p:sp>
      <p:graphicFrame>
        <p:nvGraphicFramePr>
          <p:cNvPr id="12" name="Tabelle 11"/>
          <p:cNvGraphicFramePr>
            <a:graphicFrameLocks noGrp="1"/>
          </p:cNvGraphicFramePr>
          <p:nvPr>
            <p:custDataLst>
              <p:tags r:id="rId9"/>
            </p:custDataLst>
            <p:extLst>
              <p:ext uri="{D42A27DB-BD31-4B8C-83A1-F6EECF244321}">
                <p14:modId xmlns:p14="http://schemas.microsoft.com/office/powerpoint/2010/main" val="4046399497"/>
              </p:ext>
            </p:extLst>
          </p:nvPr>
        </p:nvGraphicFramePr>
        <p:xfrm>
          <a:off x="510495" y="2420888"/>
          <a:ext cx="4205521" cy="2367211"/>
        </p:xfrm>
        <a:graphic>
          <a:graphicData uri="http://schemas.openxmlformats.org/drawingml/2006/table">
            <a:tbl>
              <a:tblPr/>
              <a:tblGrid>
                <a:gridCol w="756365"/>
                <a:gridCol w="640844"/>
                <a:gridCol w="1152128"/>
                <a:gridCol w="864096"/>
                <a:gridCol w="792088"/>
              </a:tblGrid>
              <a:tr h="615213">
                <a:tc>
                  <a:txBody>
                    <a:bodyPr/>
                    <a:lstStyle/>
                    <a:p>
                      <a:pPr algn="r" fontAlgn="b"/>
                      <a:r>
                        <a:rPr lang="de-CH" sz="1300" b="1" i="0" u="none" strike="noStrike" dirty="0">
                          <a:solidFill>
                            <a:schemeClr val="tx1"/>
                          </a:solidFill>
                          <a:effectLst/>
                          <a:latin typeface="Arial" panose="020B0604020202020204" pitchFamily="34" charset="0"/>
                          <a:cs typeface="Arial" panose="020B0604020202020204" pitchFamily="34" charset="0"/>
                        </a:rPr>
                        <a:t>Anzahl Unter-nehmen</a:t>
                      </a:r>
                    </a:p>
                  </a:txBody>
                  <a:tcPr marL="9525" marR="9525" marT="9525"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r" fontAlgn="b"/>
                      <a:r>
                        <a:rPr lang="de-CH" sz="1300" b="1" i="0" u="none" strike="noStrike" dirty="0" smtClean="0">
                          <a:solidFill>
                            <a:schemeClr val="tx1"/>
                          </a:solidFill>
                          <a:effectLst/>
                          <a:latin typeface="Arial" panose="020B0604020202020204" pitchFamily="34" charset="0"/>
                          <a:cs typeface="Arial" panose="020B0604020202020204" pitchFamily="34" charset="0"/>
                        </a:rPr>
                        <a:t>      in </a:t>
                      </a:r>
                      <a:r>
                        <a:rPr lang="de-CH" sz="1300" b="1" i="0" u="none" strike="noStrike" dirty="0">
                          <a:solidFill>
                            <a:schemeClr val="tx1"/>
                          </a:solidFill>
                          <a:effectLst/>
                          <a:latin typeface="Arial" panose="020B0604020202020204" pitchFamily="34" charset="0"/>
                          <a:cs typeface="Arial" panose="020B0604020202020204" pitchFamily="34" charset="0"/>
                        </a:rPr>
                        <a:t>%</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r" fontAlgn="b"/>
                      <a:r>
                        <a:rPr lang="de-CH" sz="1300" b="1" i="0" u="none" strike="noStrike" dirty="0" smtClean="0">
                          <a:solidFill>
                            <a:schemeClr val="tx1"/>
                          </a:solidFill>
                          <a:effectLst/>
                          <a:latin typeface="Arial" panose="020B0604020202020204" pitchFamily="34" charset="0"/>
                          <a:cs typeface="Arial" panose="020B0604020202020204" pitchFamily="34" charset="0"/>
                        </a:rPr>
                        <a:t> Steuerbetrags-klassen</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r" fontAlgn="b"/>
                      <a:r>
                        <a:rPr lang="de-CH" sz="1300" b="1" i="0" u="none" strike="noStrike" dirty="0">
                          <a:solidFill>
                            <a:schemeClr val="tx1"/>
                          </a:solidFill>
                          <a:effectLst/>
                          <a:latin typeface="Arial" panose="020B0604020202020204" pitchFamily="34" charset="0"/>
                          <a:cs typeface="Arial" panose="020B0604020202020204" pitchFamily="34" charset="0"/>
                        </a:rPr>
                        <a:t>Steuern </a:t>
                      </a:r>
                      <a:r>
                        <a:rPr lang="de-CH" sz="1300" b="1" i="0" u="none" strike="noStrike" dirty="0" smtClean="0">
                          <a:solidFill>
                            <a:schemeClr val="tx1"/>
                          </a:solidFill>
                          <a:effectLst/>
                          <a:latin typeface="Arial" panose="020B0604020202020204" pitchFamily="34" charset="0"/>
                          <a:cs typeface="Arial" panose="020B0604020202020204" pitchFamily="34" charset="0"/>
                        </a:rPr>
                        <a:t>absolut </a:t>
                      </a:r>
                      <a:r>
                        <a:rPr lang="de-CH" sz="1300" b="1" i="0" u="none" strike="noStrike" baseline="0" dirty="0" smtClean="0">
                          <a:solidFill>
                            <a:schemeClr val="tx1"/>
                          </a:solidFill>
                          <a:effectLst/>
                          <a:latin typeface="Arial" panose="020B0604020202020204" pitchFamily="34" charset="0"/>
                          <a:cs typeface="Arial" panose="020B0604020202020204" pitchFamily="34" charset="0"/>
                        </a:rPr>
                        <a:t>in Mio.</a:t>
                      </a:r>
                      <a:endParaRPr lang="de-CH" sz="13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r" fontAlgn="b"/>
                      <a:r>
                        <a:rPr lang="de-CH" sz="1300" b="1" i="0" u="none" strike="noStrike" dirty="0" smtClean="0">
                          <a:solidFill>
                            <a:schemeClr val="tx1"/>
                          </a:solidFill>
                          <a:effectLst/>
                          <a:latin typeface="Arial" panose="020B0604020202020204" pitchFamily="34" charset="0"/>
                          <a:cs typeface="Arial" panose="020B0604020202020204" pitchFamily="34" charset="0"/>
                        </a:rPr>
                        <a:t>     </a:t>
                      </a:r>
                      <a:r>
                        <a:rPr lang="de-CH" sz="1300" b="1" i="0" u="none" strike="noStrike" baseline="0" dirty="0" smtClean="0">
                          <a:solidFill>
                            <a:schemeClr val="tx1"/>
                          </a:solidFill>
                          <a:effectLst/>
                          <a:latin typeface="Arial" panose="020B0604020202020204" pitchFamily="34" charset="0"/>
                          <a:cs typeface="Arial" panose="020B0604020202020204" pitchFamily="34" charset="0"/>
                        </a:rPr>
                        <a:t> </a:t>
                      </a:r>
                      <a:r>
                        <a:rPr lang="de-CH" sz="1300" b="1" i="0" u="none" strike="noStrike" dirty="0" smtClean="0">
                          <a:solidFill>
                            <a:schemeClr val="tx1"/>
                          </a:solidFill>
                          <a:effectLst/>
                          <a:latin typeface="Arial" panose="020B0604020202020204" pitchFamily="34" charset="0"/>
                          <a:cs typeface="Arial" panose="020B0604020202020204" pitchFamily="34" charset="0"/>
                        </a:rPr>
                        <a:t>in </a:t>
                      </a:r>
                      <a:r>
                        <a:rPr lang="de-CH" sz="1300" b="1" i="0" u="none" strike="noStrike" dirty="0">
                          <a:solidFill>
                            <a:schemeClr val="tx1"/>
                          </a:solidFill>
                          <a:effectLst/>
                          <a:latin typeface="Arial" panose="020B0604020202020204" pitchFamily="34" charset="0"/>
                          <a:cs typeface="Arial" panose="020B0604020202020204" pitchFamily="34" charset="0"/>
                        </a:rPr>
                        <a:t>%</a:t>
                      </a:r>
                    </a:p>
                  </a:txBody>
                  <a:tcPr marL="9525" marR="9525" marT="952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chemeClr val="accent2">
                        <a:lumMod val="75000"/>
                      </a:schemeClr>
                    </a:solidFill>
                  </a:tcPr>
                </a:tc>
              </a:tr>
              <a:tr h="364698">
                <a:tc>
                  <a:txBody>
                    <a:bodyPr/>
                    <a:lstStyle/>
                    <a:p>
                      <a:pPr algn="r" fontAlgn="b"/>
                      <a:r>
                        <a:rPr lang="de-CH" sz="1300" b="0" i="0" u="none" strike="noStrike" dirty="0">
                          <a:solidFill>
                            <a:srgbClr val="000000"/>
                          </a:solidFill>
                          <a:effectLst/>
                          <a:latin typeface="Arial" panose="020B0604020202020204" pitchFamily="34" charset="0"/>
                          <a:cs typeface="Arial" panose="020B0604020202020204" pitchFamily="34" charset="0"/>
                        </a:rPr>
                        <a:t>20</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r" fontAlgn="b"/>
                      <a:r>
                        <a:rPr lang="de-CH" sz="1300" b="0" i="0" u="none" strike="noStrike" dirty="0">
                          <a:solidFill>
                            <a:srgbClr val="000000"/>
                          </a:solidFill>
                          <a:effectLst/>
                          <a:latin typeface="Arial" panose="020B0604020202020204" pitchFamily="34" charset="0"/>
                          <a:cs typeface="Arial" panose="020B0604020202020204" pitchFamily="34" charset="0"/>
                        </a:rPr>
                        <a:t>0.1%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&gt; 2. 6 Mio.</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r" fontAlgn="b"/>
                      <a:r>
                        <a:rPr lang="de-CH" sz="1300" b="0" i="0" u="none" strike="noStrike" dirty="0">
                          <a:solidFill>
                            <a:srgbClr val="000000"/>
                          </a:solidFill>
                          <a:effectLst/>
                          <a:latin typeface="Arial" panose="020B0604020202020204" pitchFamily="34" charset="0"/>
                          <a:cs typeface="Arial" panose="020B0604020202020204" pitchFamily="34" charset="0"/>
                        </a:rPr>
                        <a:t>115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23.0%</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r>
              <a:tr h="323410">
                <a:tc>
                  <a:txBody>
                    <a:bodyPr/>
                    <a:lstStyle/>
                    <a:p>
                      <a:pPr algn="r" fontAlgn="b"/>
                      <a:r>
                        <a:rPr lang="de-CH" sz="1300" b="0" i="0" u="none" strike="noStrike" dirty="0">
                          <a:solidFill>
                            <a:schemeClr val="tx1"/>
                          </a:solidFill>
                          <a:effectLst/>
                          <a:latin typeface="Arial" panose="020B0604020202020204" pitchFamily="34" charset="0"/>
                          <a:cs typeface="Arial" panose="020B0604020202020204" pitchFamily="34" charset="0"/>
                        </a:rPr>
                        <a:t>200</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r" fontAlgn="b"/>
                      <a:r>
                        <a:rPr lang="de-CH" sz="1300" b="0" i="0" u="none" strike="noStrike" dirty="0">
                          <a:solidFill>
                            <a:srgbClr val="000000"/>
                          </a:solidFill>
                          <a:effectLst/>
                          <a:latin typeface="Arial" panose="020B0604020202020204" pitchFamily="34" charset="0"/>
                          <a:cs typeface="Arial" panose="020B0604020202020204" pitchFamily="34" charset="0"/>
                        </a:rPr>
                        <a:t>0.8%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376’001- </a:t>
                      </a:r>
                      <a:r>
                        <a:rPr lang="de-CH" sz="1300" b="0" i="0" u="none" strike="noStrike" baseline="0" dirty="0" smtClean="0">
                          <a:solidFill>
                            <a:srgbClr val="000000"/>
                          </a:solidFill>
                          <a:effectLst/>
                          <a:latin typeface="Arial" panose="020B0604020202020204" pitchFamily="34" charset="0"/>
                          <a:cs typeface="Arial" panose="020B0604020202020204" pitchFamily="34" charset="0"/>
                        </a:rPr>
                        <a:t>       </a:t>
                      </a:r>
                      <a:r>
                        <a:rPr lang="de-CH" sz="1300" b="0" i="0" u="none" strike="noStrike" dirty="0" smtClean="0">
                          <a:solidFill>
                            <a:srgbClr val="000000"/>
                          </a:solidFill>
                          <a:effectLst/>
                          <a:latin typeface="Arial" panose="020B0604020202020204" pitchFamily="34" charset="0"/>
                          <a:cs typeface="Arial" panose="020B0604020202020204" pitchFamily="34" charset="0"/>
                        </a:rPr>
                        <a:t>2.6 Mio.</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r" fontAlgn="b"/>
                      <a:r>
                        <a:rPr lang="de-CH" sz="1300" b="0" i="0" u="none" strike="noStrike" dirty="0" smtClean="0">
                          <a:solidFill>
                            <a:schemeClr val="tx1"/>
                          </a:solidFill>
                          <a:effectLst/>
                          <a:latin typeface="Arial" panose="020B0604020202020204" pitchFamily="34" charset="0"/>
                          <a:cs typeface="Arial" panose="020B0604020202020204" pitchFamily="34" charset="0"/>
                        </a:rPr>
                        <a:t>165</a:t>
                      </a:r>
                      <a:endParaRPr lang="de-CH" sz="13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r" fontAlgn="b"/>
                      <a:r>
                        <a:rPr lang="de-CH" sz="1300" b="0" i="0" u="none" strike="noStrike" dirty="0" smtClean="0">
                          <a:solidFill>
                            <a:schemeClr val="tx1"/>
                          </a:solidFill>
                          <a:effectLst/>
                          <a:latin typeface="Arial" panose="020B0604020202020204" pitchFamily="34" charset="0"/>
                          <a:cs typeface="Arial" panose="020B0604020202020204" pitchFamily="34" charset="0"/>
                        </a:rPr>
                        <a:t>32.9%</a:t>
                      </a:r>
                      <a:endParaRPr lang="de-CH" sz="13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r>
              <a:tr h="334715">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11’602</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46.8%</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846-376’000</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212</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42.3%</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r>
              <a:tr h="323410">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12’962</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r" fontAlgn="b"/>
                      <a:r>
                        <a:rPr lang="de-CH" sz="1300" b="0" i="0" u="none" strike="noStrike" dirty="0" smtClean="0">
                          <a:solidFill>
                            <a:srgbClr val="FF0000"/>
                          </a:solidFill>
                          <a:effectLst/>
                          <a:latin typeface="Arial" panose="020B0604020202020204" pitchFamily="34" charset="0"/>
                          <a:cs typeface="Arial" panose="020B0604020202020204" pitchFamily="34" charset="0"/>
                        </a:rPr>
                        <a:t>52.3%</a:t>
                      </a:r>
                      <a:endParaRPr lang="de-CH" sz="13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r" fontAlgn="b"/>
                      <a:r>
                        <a:rPr lang="de-CH" sz="1300" b="0" i="0" u="none" strike="noStrike" dirty="0" smtClean="0">
                          <a:solidFill>
                            <a:srgbClr val="FF0000"/>
                          </a:solidFill>
                          <a:effectLst/>
                          <a:latin typeface="Arial" panose="020B0604020202020204" pitchFamily="34" charset="0"/>
                          <a:cs typeface="Arial" panose="020B0604020202020204" pitchFamily="34" charset="0"/>
                        </a:rPr>
                        <a:t>Mindeststeuer</a:t>
                      </a:r>
                      <a:endParaRPr lang="de-CH" sz="13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r" fontAlgn="b"/>
                      <a:r>
                        <a:rPr lang="de-CH" sz="1300" b="0" i="0" u="none" strike="noStrike" dirty="0" smtClean="0">
                          <a:solidFill>
                            <a:srgbClr val="FF0000"/>
                          </a:solidFill>
                          <a:effectLst/>
                          <a:latin typeface="Arial" panose="020B0604020202020204" pitchFamily="34" charset="0"/>
                          <a:cs typeface="Arial" panose="020B0604020202020204" pitchFamily="34" charset="0"/>
                        </a:rPr>
                        <a:t>9</a:t>
                      </a:r>
                      <a:endParaRPr lang="de-CH" sz="13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1.8</a:t>
                      </a:r>
                      <a:r>
                        <a:rPr lang="de-CH" sz="1300" b="0" i="0" u="none" strike="noStrike" baseline="0" dirty="0" smtClean="0">
                          <a:solidFill>
                            <a:srgbClr val="000000"/>
                          </a:solidFill>
                          <a:effectLst/>
                          <a:latin typeface="Arial" panose="020B0604020202020204" pitchFamily="34" charset="0"/>
                          <a:cs typeface="Arial" panose="020B0604020202020204" pitchFamily="34" charset="0"/>
                        </a:rPr>
                        <a:t> </a:t>
                      </a:r>
                      <a:r>
                        <a:rPr lang="de-CH" sz="1300" b="0" i="0" u="none" strike="noStrike" dirty="0" smtClean="0">
                          <a:solidFill>
                            <a:srgbClr val="000000"/>
                          </a:solidFill>
                          <a:effectLst/>
                          <a:latin typeface="Arial" panose="020B0604020202020204" pitchFamily="34" charset="0"/>
                          <a:cs typeface="Arial" panose="020B0604020202020204" pitchFamily="34" charset="0"/>
                        </a:rPr>
                        <a:t>%</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r>
              <a:tr h="323410">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24’784</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0CEF0"/>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100.0 %</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0CEF0"/>
                    </a:solidFill>
                  </a:tcPr>
                </a:tc>
                <a:tc>
                  <a:txBody>
                    <a:bodyPr/>
                    <a:lstStyle/>
                    <a:p>
                      <a:pPr algn="r" fontAlgn="b"/>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0CEF0"/>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501</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0CEF0"/>
                    </a:solidFill>
                  </a:tcPr>
                </a:tc>
                <a:tc>
                  <a:txBody>
                    <a:bodyPr/>
                    <a:lstStyle/>
                    <a:p>
                      <a:pPr algn="r" fontAlgn="b"/>
                      <a:r>
                        <a:rPr lang="de-CH" sz="1300" b="0" i="0" u="none" strike="noStrike" dirty="0" smtClean="0">
                          <a:solidFill>
                            <a:srgbClr val="000000"/>
                          </a:solidFill>
                          <a:effectLst/>
                          <a:latin typeface="Arial" panose="020B0604020202020204" pitchFamily="34" charset="0"/>
                          <a:cs typeface="Arial" panose="020B0604020202020204" pitchFamily="34" charset="0"/>
                        </a:rPr>
                        <a:t>100.0 %</a:t>
                      </a:r>
                      <a:endParaRPr lang="de-CH"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0CEF0"/>
                    </a:solidFill>
                  </a:tcPr>
                </a:tc>
              </a:tr>
            </a:tbl>
          </a:graphicData>
        </a:graphic>
      </p:graphicFrame>
    </p:spTree>
    <p:extLst>
      <p:ext uri="{BB962C8B-B14F-4D97-AF65-F5344CB8AC3E}">
        <p14:creationId xmlns:p14="http://schemas.microsoft.com/office/powerpoint/2010/main" val="635470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539552" y="692696"/>
            <a:ext cx="8784976" cy="720080"/>
          </a:xfrm>
        </p:spPr>
        <p:txBody>
          <a:bodyPr/>
          <a:lstStyle/>
          <a:p>
            <a:pPr marL="358775" indent="-358775"/>
            <a:r>
              <a:rPr lang="de-CH" dirty="0" smtClean="0"/>
              <a:t>    Reform der Bundesgesetzgebung</a:t>
            </a:r>
            <a:r>
              <a:rPr lang="de-CH" dirty="0"/>
              <a:t> </a:t>
            </a:r>
            <a:r>
              <a:rPr lang="de-CH" dirty="0" smtClean="0"/>
              <a:t/>
            </a:r>
            <a:br>
              <a:rPr lang="de-CH" dirty="0" smtClean="0"/>
            </a:br>
            <a:r>
              <a:rPr lang="de-CH" dirty="0" smtClean="0"/>
              <a:t>im Steuerbereich                      </a:t>
            </a:r>
            <a:endParaRPr lang="de-CH" dirty="0"/>
          </a:p>
        </p:txBody>
      </p:sp>
    </p:spTree>
    <p:extLst>
      <p:ext uri="{BB962C8B-B14F-4D97-AF65-F5344CB8AC3E}">
        <p14:creationId xmlns:p14="http://schemas.microsoft.com/office/powerpoint/2010/main" val="769900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539552" y="692696"/>
            <a:ext cx="8496944" cy="720080"/>
          </a:xfrm>
        </p:spPr>
        <p:txBody>
          <a:bodyPr/>
          <a:lstStyle/>
          <a:p>
            <a:pPr marL="358775" indent="-358775"/>
            <a:r>
              <a:rPr lang="de-CH" dirty="0" smtClean="0"/>
              <a:t>    Aufhebung Steuerstatusprivilegien                                   </a:t>
            </a:r>
            <a:endParaRPr lang="de-CH" dirty="0"/>
          </a:p>
        </p:txBody>
      </p:sp>
      <p:sp>
        <p:nvSpPr>
          <p:cNvPr id="3" name="Inhaltsplatzhalter 2"/>
          <p:cNvSpPr>
            <a:spLocks noGrp="1"/>
          </p:cNvSpPr>
          <p:nvPr>
            <p:ph idx="1"/>
            <p:custDataLst>
              <p:tags r:id="rId2"/>
            </p:custDataLst>
          </p:nvPr>
        </p:nvSpPr>
        <p:spPr>
          <a:xfrm>
            <a:off x="900000" y="1196752"/>
            <a:ext cx="8136496" cy="4554032"/>
          </a:xfrm>
        </p:spPr>
        <p:txBody>
          <a:bodyPr/>
          <a:lstStyle/>
          <a:p>
            <a:pPr marL="0" indent="0">
              <a:buNone/>
            </a:pPr>
            <a:r>
              <a:rPr lang="de-CH" sz="2000" b="1" dirty="0" smtClean="0"/>
              <a:t>Statusgesellschaften</a:t>
            </a:r>
          </a:p>
          <a:p>
            <a:pPr>
              <a:buClr>
                <a:schemeClr val="accent1"/>
              </a:buClr>
              <a:buFont typeface="Wingdings" panose="05000000000000000000" pitchFamily="2" charset="2"/>
              <a:buChar char="§"/>
            </a:pPr>
            <a:r>
              <a:rPr lang="de-CH" sz="2000" dirty="0" smtClean="0"/>
              <a:t>Holdingprivileg, Domizil- und gemischte Gesellschaften</a:t>
            </a:r>
          </a:p>
          <a:p>
            <a:pPr lvl="1">
              <a:buClr>
                <a:schemeClr val="accent1"/>
              </a:buClr>
              <a:buFont typeface="Symbol" panose="05050102010706020507" pitchFamily="18" charset="2"/>
              <a:buChar char="-"/>
            </a:pPr>
            <a:r>
              <a:rPr lang="de-CH" sz="2000" dirty="0" smtClean="0"/>
              <a:t>Aufhebung Art. 28 Abs. 2-5 StHG</a:t>
            </a:r>
          </a:p>
          <a:p>
            <a:pPr lvl="1">
              <a:buClr>
                <a:schemeClr val="accent1"/>
              </a:buClr>
              <a:buFont typeface="Symbol" panose="05050102010706020507" pitchFamily="18" charset="2"/>
              <a:buChar char="-"/>
            </a:pPr>
            <a:r>
              <a:rPr lang="de-CH" sz="2000" dirty="0" smtClean="0"/>
              <a:t>Änderung Verordnung Pauschale Steueranrechnung</a:t>
            </a:r>
          </a:p>
          <a:p>
            <a:pPr>
              <a:buClr>
                <a:schemeClr val="accent1"/>
              </a:buClr>
              <a:buFont typeface="Wingdings" panose="05000000000000000000" pitchFamily="2" charset="2"/>
              <a:buChar char="§"/>
            </a:pPr>
            <a:r>
              <a:rPr lang="de-CH" sz="2000" dirty="0" smtClean="0"/>
              <a:t>Prinzipalgesellschaften</a:t>
            </a:r>
          </a:p>
          <a:p>
            <a:pPr lvl="1">
              <a:buClr>
                <a:schemeClr val="accent1"/>
              </a:buClr>
              <a:buFont typeface="Symbol" panose="05050102010706020507" pitchFamily="18" charset="2"/>
              <a:buChar char="-"/>
            </a:pPr>
            <a:r>
              <a:rPr lang="de-CH" sz="2000" dirty="0" smtClean="0"/>
              <a:t>Aufhebung KS Nr. 8 vom 18. Dezember 2001</a:t>
            </a:r>
          </a:p>
          <a:p>
            <a:pPr>
              <a:buClr>
                <a:schemeClr val="accent1"/>
              </a:buClr>
              <a:buFont typeface="Wingdings" panose="05000000000000000000" pitchFamily="2" charset="2"/>
              <a:buChar char="§"/>
            </a:pPr>
            <a:r>
              <a:rPr lang="de-CH" sz="2000" dirty="0" smtClean="0"/>
              <a:t>Swiss Finance Branch</a:t>
            </a:r>
          </a:p>
          <a:p>
            <a:pPr lvl="1">
              <a:buClr>
                <a:schemeClr val="accent1"/>
              </a:buClr>
              <a:buFont typeface="Symbol" panose="05050102010706020507" pitchFamily="18" charset="2"/>
              <a:buChar char="-"/>
            </a:pPr>
            <a:r>
              <a:rPr lang="de-CH" sz="2000" dirty="0" smtClean="0"/>
              <a:t>Aufhebung Besteuerungspraxis </a:t>
            </a:r>
          </a:p>
        </p:txBody>
      </p:sp>
    </p:spTree>
    <p:extLst>
      <p:ext uri="{BB962C8B-B14F-4D97-AF65-F5344CB8AC3E}">
        <p14:creationId xmlns:p14="http://schemas.microsoft.com/office/powerpoint/2010/main" val="955612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539552" y="692696"/>
            <a:ext cx="7776024" cy="720080"/>
          </a:xfrm>
        </p:spPr>
        <p:txBody>
          <a:bodyPr/>
          <a:lstStyle/>
          <a:p>
            <a:pPr marL="358775" indent="-358775"/>
            <a:r>
              <a:rPr lang="de-CH" dirty="0" smtClean="0"/>
              <a:t>    Teilbesteuerung von Dividenden                                  </a:t>
            </a:r>
            <a:endParaRPr lang="de-CH" dirty="0"/>
          </a:p>
        </p:txBody>
      </p:sp>
      <p:sp>
        <p:nvSpPr>
          <p:cNvPr id="3" name="Inhaltsplatzhalter 2"/>
          <p:cNvSpPr>
            <a:spLocks noGrp="1"/>
          </p:cNvSpPr>
          <p:nvPr>
            <p:ph idx="1"/>
            <p:custDataLst>
              <p:tags r:id="rId2"/>
            </p:custDataLst>
          </p:nvPr>
        </p:nvSpPr>
        <p:spPr>
          <a:xfrm>
            <a:off x="900000" y="1196752"/>
            <a:ext cx="8136496" cy="4554032"/>
          </a:xfrm>
        </p:spPr>
        <p:txBody>
          <a:bodyPr/>
          <a:lstStyle/>
          <a:p>
            <a:pPr marL="0" indent="0">
              <a:buNone/>
            </a:pPr>
            <a:r>
              <a:rPr lang="de-CH" sz="2000" b="1" dirty="0" smtClean="0"/>
              <a:t>Eckwerte</a:t>
            </a:r>
          </a:p>
          <a:p>
            <a:pPr>
              <a:buClr>
                <a:schemeClr val="accent1"/>
              </a:buClr>
              <a:buFont typeface="Wingdings" panose="05000000000000000000" pitchFamily="2" charset="2"/>
              <a:buChar char="§"/>
            </a:pPr>
            <a:r>
              <a:rPr lang="de-CH" sz="2000" dirty="0" smtClean="0"/>
              <a:t>Entlastung auf Dividenden, Gewinnanteilen u. dgl.</a:t>
            </a:r>
          </a:p>
          <a:p>
            <a:pPr>
              <a:buClr>
                <a:schemeClr val="accent1"/>
              </a:buClr>
              <a:buFont typeface="Wingdings" panose="05000000000000000000" pitchFamily="2" charset="2"/>
              <a:buChar char="§"/>
            </a:pPr>
            <a:r>
              <a:rPr lang="de-CH" sz="2000" dirty="0" smtClean="0"/>
              <a:t>Beteiligungsanteile von 10 % Grund- oder Stammkapital von Kapitalgesellschaft oder Genossenschaft</a:t>
            </a:r>
          </a:p>
          <a:p>
            <a:pPr lvl="1">
              <a:buClr>
                <a:schemeClr val="accent1"/>
              </a:buClr>
              <a:buFont typeface="Symbol" panose="05050102010706020507" pitchFamily="18" charset="2"/>
              <a:buChar char="-"/>
            </a:pPr>
            <a:r>
              <a:rPr lang="de-CH" sz="2000" dirty="0" smtClean="0"/>
              <a:t>Immer noch «verfassungswidrig»</a:t>
            </a:r>
          </a:p>
          <a:p>
            <a:pPr>
              <a:buClr>
                <a:schemeClr val="accent1"/>
              </a:buClr>
              <a:buFont typeface="Wingdings" panose="05000000000000000000" pitchFamily="2" charset="2"/>
              <a:buChar char="§"/>
            </a:pPr>
            <a:r>
              <a:rPr lang="de-CH" sz="2000" dirty="0" smtClean="0"/>
              <a:t>Bund: </a:t>
            </a:r>
            <a:r>
              <a:rPr lang="de-CH" sz="2000" dirty="0" smtClean="0"/>
              <a:t>70 </a:t>
            </a:r>
            <a:r>
              <a:rPr lang="de-CH" sz="2000" dirty="0" smtClean="0"/>
              <a:t>% steuerbar (Privat- und Geschäftsvermögen)</a:t>
            </a:r>
          </a:p>
          <a:p>
            <a:pPr>
              <a:buClr>
                <a:schemeClr val="accent1"/>
              </a:buClr>
              <a:buFont typeface="Wingdings" panose="05000000000000000000" pitchFamily="2" charset="2"/>
              <a:buChar char="§"/>
            </a:pPr>
            <a:r>
              <a:rPr lang="de-CH" sz="2000" dirty="0" smtClean="0"/>
              <a:t>Kantone: mind. 50 % steuerbar (Privat- und Geschäftsvermögen)</a:t>
            </a:r>
          </a:p>
          <a:p>
            <a:pPr lvl="1">
              <a:buClr>
                <a:schemeClr val="accent1"/>
              </a:buClr>
              <a:buFont typeface="Symbol" panose="05050102010706020507" pitchFamily="18" charset="2"/>
              <a:buChar char="-"/>
            </a:pPr>
            <a:r>
              <a:rPr lang="de-CH" sz="2000" dirty="0" smtClean="0"/>
              <a:t>Zwingender Wechsel von Steuersatz- auf Teilbesteuerungs-verfahren </a:t>
            </a:r>
          </a:p>
          <a:p>
            <a:pPr marL="0" indent="0">
              <a:buNone/>
            </a:pPr>
            <a:endParaRPr lang="de-CH" sz="2000" dirty="0"/>
          </a:p>
        </p:txBody>
      </p:sp>
    </p:spTree>
    <p:extLst>
      <p:ext uri="{BB962C8B-B14F-4D97-AF65-F5344CB8AC3E}">
        <p14:creationId xmlns:p14="http://schemas.microsoft.com/office/powerpoint/2010/main" val="1480092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539552" y="692696"/>
            <a:ext cx="7776024" cy="720080"/>
          </a:xfrm>
        </p:spPr>
        <p:txBody>
          <a:bodyPr/>
          <a:lstStyle/>
          <a:p>
            <a:pPr marL="358775" indent="-358775"/>
            <a:r>
              <a:rPr lang="de-CH" dirty="0" smtClean="0"/>
              <a:t>    Transponierung                                  </a:t>
            </a:r>
            <a:endParaRPr lang="de-CH" dirty="0"/>
          </a:p>
        </p:txBody>
      </p:sp>
      <p:sp>
        <p:nvSpPr>
          <p:cNvPr id="3" name="Inhaltsplatzhalter 2"/>
          <p:cNvSpPr>
            <a:spLocks noGrp="1"/>
          </p:cNvSpPr>
          <p:nvPr>
            <p:ph idx="1"/>
            <p:custDataLst>
              <p:tags r:id="rId2"/>
            </p:custDataLst>
          </p:nvPr>
        </p:nvSpPr>
        <p:spPr>
          <a:xfrm>
            <a:off x="900000" y="1196752"/>
            <a:ext cx="8136496" cy="4554032"/>
          </a:xfrm>
        </p:spPr>
        <p:txBody>
          <a:bodyPr/>
          <a:lstStyle/>
          <a:p>
            <a:pPr marL="0" indent="0">
              <a:buNone/>
            </a:pPr>
            <a:r>
              <a:rPr lang="de-CH" sz="2000" b="1" dirty="0" smtClean="0"/>
              <a:t>Eckwerte</a:t>
            </a:r>
          </a:p>
          <a:p>
            <a:pPr>
              <a:buClr>
                <a:schemeClr val="accent1"/>
              </a:buClr>
              <a:buFont typeface="Wingdings" panose="05000000000000000000" pitchFamily="2" charset="2"/>
              <a:buChar char="§"/>
            </a:pPr>
            <a:r>
              <a:rPr lang="de-CH" sz="2000" dirty="0" smtClean="0"/>
              <a:t>Erlös auf Übertragung von Anteilen an Kapitalgesellschaft oder Genossenschaft ist steuerbar, wenn:</a:t>
            </a:r>
          </a:p>
          <a:p>
            <a:pPr lvl="1">
              <a:buClr>
                <a:schemeClr val="accent1"/>
              </a:buClr>
              <a:buFont typeface="Symbol" panose="05050102010706020507" pitchFamily="18" charset="2"/>
              <a:buChar char="-"/>
            </a:pPr>
            <a:r>
              <a:rPr lang="de-CH" sz="2000" dirty="0" smtClean="0"/>
              <a:t>Übertragung aus PV ins GV mit mind. 50 % Anteil</a:t>
            </a:r>
          </a:p>
          <a:p>
            <a:pPr lvl="1">
              <a:buClr>
                <a:schemeClr val="accent1"/>
              </a:buClr>
              <a:buFont typeface="Symbol" panose="05050102010706020507" pitchFamily="18" charset="2"/>
              <a:buChar char="-"/>
            </a:pPr>
            <a:r>
              <a:rPr lang="de-CH" sz="2000" dirty="0" smtClean="0"/>
              <a:t>Gegenleistung über Nennwert von übertragender Beteiligung liegt</a:t>
            </a:r>
          </a:p>
          <a:p>
            <a:pPr lvl="1">
              <a:buClr>
                <a:schemeClr val="accent1"/>
              </a:buClr>
              <a:buFont typeface="Symbol" panose="05050102010706020507" pitchFamily="18" charset="2"/>
              <a:buChar char="-"/>
            </a:pPr>
            <a:r>
              <a:rPr lang="de-CH" sz="2000" dirty="0" smtClean="0"/>
              <a:t>Wenn mehrere Beteiligte gemeinsam die Übertragung vornehmen</a:t>
            </a:r>
          </a:p>
          <a:p>
            <a:pPr>
              <a:buClr>
                <a:schemeClr val="accent1"/>
              </a:buClr>
              <a:buFont typeface="Wingdings" panose="05000000000000000000" pitchFamily="2" charset="2"/>
              <a:buChar char="§"/>
            </a:pPr>
            <a:r>
              <a:rPr lang="de-CH" sz="2000" dirty="0" smtClean="0"/>
              <a:t>Bisherige Freigrenze bis 5 % entfällt</a:t>
            </a:r>
          </a:p>
          <a:p>
            <a:pPr>
              <a:buClr>
                <a:schemeClr val="accent1"/>
              </a:buClr>
              <a:buFont typeface="Wingdings" panose="05000000000000000000" pitchFamily="2" charset="2"/>
              <a:buChar char="§"/>
            </a:pPr>
            <a:r>
              <a:rPr lang="de-CH" sz="2000" dirty="0" smtClean="0"/>
              <a:t>Gilt für Bundes-, Kantons- und Gemeindesteuer</a:t>
            </a:r>
          </a:p>
          <a:p>
            <a:pPr lvl="1">
              <a:buClr>
                <a:schemeClr val="accent1"/>
              </a:buClr>
              <a:buFont typeface="Wingdings" panose="05000000000000000000" pitchFamily="2" charset="2"/>
              <a:buChar char="§"/>
            </a:pPr>
            <a:endParaRPr lang="de-CH" sz="2000" dirty="0"/>
          </a:p>
        </p:txBody>
      </p:sp>
    </p:spTree>
    <p:extLst>
      <p:ext uri="{BB962C8B-B14F-4D97-AF65-F5344CB8AC3E}">
        <p14:creationId xmlns:p14="http://schemas.microsoft.com/office/powerpoint/2010/main" val="760508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540392" y="692696"/>
            <a:ext cx="7776024" cy="720080"/>
          </a:xfrm>
        </p:spPr>
        <p:txBody>
          <a:bodyPr/>
          <a:lstStyle/>
          <a:p>
            <a:pPr marL="358775" indent="-358775"/>
            <a:r>
              <a:rPr lang="de-CH" dirty="0" smtClean="0"/>
              <a:t>    Begrenzung Rückzahlung KER (1)                               </a:t>
            </a:r>
            <a:endParaRPr lang="de-CH" dirty="0"/>
          </a:p>
        </p:txBody>
      </p:sp>
      <p:sp>
        <p:nvSpPr>
          <p:cNvPr id="3" name="Inhaltsplatzhalter 2"/>
          <p:cNvSpPr>
            <a:spLocks noGrp="1"/>
          </p:cNvSpPr>
          <p:nvPr>
            <p:ph idx="1"/>
            <p:custDataLst>
              <p:tags r:id="rId2"/>
            </p:custDataLst>
          </p:nvPr>
        </p:nvSpPr>
        <p:spPr>
          <a:xfrm>
            <a:off x="936512" y="1196752"/>
            <a:ext cx="8244000" cy="4554032"/>
          </a:xfrm>
        </p:spPr>
        <p:txBody>
          <a:bodyPr/>
          <a:lstStyle/>
          <a:p>
            <a:pPr marL="0" indent="0">
              <a:buNone/>
            </a:pPr>
            <a:r>
              <a:rPr lang="de-CH" sz="2000" b="1" dirty="0" smtClean="0"/>
              <a:t>Eckwerte</a:t>
            </a:r>
          </a:p>
          <a:p>
            <a:pPr>
              <a:buClr>
                <a:schemeClr val="accent1"/>
              </a:buClr>
              <a:buFont typeface="Wingdings" panose="05000000000000000000" pitchFamily="2" charset="2"/>
              <a:buChar char="§"/>
            </a:pPr>
            <a:r>
              <a:rPr lang="de-CH" sz="2000" dirty="0" smtClean="0"/>
              <a:t>Heute: Dividenden aus </a:t>
            </a:r>
            <a:r>
              <a:rPr lang="de-CH" sz="2000" dirty="0" smtClean="0"/>
              <a:t>KER </a:t>
            </a:r>
            <a:r>
              <a:rPr lang="de-CH" sz="2000" dirty="0" smtClean="0"/>
              <a:t>und Rückzahlung von Grund- und Stammkapital sind VST-und einkommenssteuerfrei (Privatvermögen)</a:t>
            </a:r>
            <a:endParaRPr lang="de-CH" sz="800" dirty="0" smtClean="0"/>
          </a:p>
          <a:p>
            <a:pPr>
              <a:buClr>
                <a:schemeClr val="accent1"/>
              </a:buClr>
              <a:buFont typeface="Wingdings" panose="05000000000000000000" pitchFamily="2" charset="2"/>
              <a:buChar char="§"/>
            </a:pPr>
            <a:endParaRPr lang="de-CH" sz="800" dirty="0" smtClean="0"/>
          </a:p>
          <a:p>
            <a:pPr>
              <a:buClr>
                <a:schemeClr val="accent1"/>
              </a:buClr>
              <a:buFont typeface="Wingdings" panose="05000000000000000000" pitchFamily="2" charset="2"/>
              <a:buChar char="§"/>
            </a:pPr>
            <a:r>
              <a:rPr lang="de-CH" sz="2000" dirty="0" smtClean="0"/>
              <a:t>Neuer Grundsatz 1:1-Regel: </a:t>
            </a:r>
          </a:p>
          <a:p>
            <a:pPr lvl="1">
              <a:buClr>
                <a:schemeClr val="accent1"/>
              </a:buClr>
              <a:buFont typeface="Symbol" panose="05050102010706020507" pitchFamily="18" charset="2"/>
              <a:buChar char="-"/>
            </a:pPr>
            <a:r>
              <a:rPr lang="de-CH" sz="2000" dirty="0" smtClean="0"/>
              <a:t>Gesellschaften dürfen nur KER steuerfrei zurückzahlen, wenn      in gleicher Höhe steuerbare Dividenden ausgeschüttet werden</a:t>
            </a:r>
          </a:p>
          <a:p>
            <a:pPr lvl="1">
              <a:buClr>
                <a:schemeClr val="accent1"/>
              </a:buClr>
              <a:buFont typeface="Symbol" panose="05050102010706020507" pitchFamily="18" charset="2"/>
              <a:buChar char="-"/>
            </a:pPr>
            <a:r>
              <a:rPr lang="de-CH" sz="2000" dirty="0" smtClean="0"/>
              <a:t>Betrifft nur in der Schweiz börsenkotierte Unternehmen</a:t>
            </a:r>
          </a:p>
          <a:p>
            <a:pPr lvl="1">
              <a:buClr>
                <a:schemeClr val="accent1"/>
              </a:buClr>
              <a:buFont typeface="Symbol" panose="05050102010706020507" pitchFamily="18" charset="2"/>
              <a:buChar char="-"/>
            </a:pPr>
            <a:r>
              <a:rPr lang="de-CH" sz="2000" dirty="0" smtClean="0"/>
              <a:t>Nur soweit offene Reserven vorhanden sind</a:t>
            </a:r>
          </a:p>
          <a:p>
            <a:pPr lvl="1">
              <a:buClr>
                <a:schemeClr val="accent1"/>
              </a:buClr>
              <a:buFont typeface="Symbol" panose="05050102010706020507" pitchFamily="18" charset="2"/>
              <a:buChar char="-"/>
            </a:pPr>
            <a:r>
              <a:rPr lang="de-CH" sz="2000" dirty="0" smtClean="0"/>
              <a:t>Sind Voraussetzungen für 1:1-Regel nicht erfüllt, erfolgt  steuerbare Leistung, höchstens im Umfang der handelsrechtlich ausschüttungsfähigen übrigen Reserven</a:t>
            </a:r>
          </a:p>
        </p:txBody>
      </p:sp>
    </p:spTree>
    <p:extLst>
      <p:ext uri="{BB962C8B-B14F-4D97-AF65-F5344CB8AC3E}">
        <p14:creationId xmlns:p14="http://schemas.microsoft.com/office/powerpoint/2010/main" val="1462663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540392" y="692696"/>
            <a:ext cx="7776024" cy="720080"/>
          </a:xfrm>
        </p:spPr>
        <p:txBody>
          <a:bodyPr/>
          <a:lstStyle/>
          <a:p>
            <a:pPr marL="358775" indent="-358775"/>
            <a:r>
              <a:rPr lang="de-CH" dirty="0" smtClean="0"/>
              <a:t>    Begrenzung Rückzahlung KER (2)                               </a:t>
            </a:r>
            <a:endParaRPr lang="de-CH" dirty="0"/>
          </a:p>
        </p:txBody>
      </p:sp>
      <p:sp>
        <p:nvSpPr>
          <p:cNvPr id="3" name="Inhaltsplatzhalter 2"/>
          <p:cNvSpPr>
            <a:spLocks noGrp="1"/>
          </p:cNvSpPr>
          <p:nvPr>
            <p:ph idx="1"/>
            <p:custDataLst>
              <p:tags r:id="rId2"/>
            </p:custDataLst>
          </p:nvPr>
        </p:nvSpPr>
        <p:spPr>
          <a:xfrm>
            <a:off x="936512" y="1196752"/>
            <a:ext cx="8244000" cy="4554032"/>
          </a:xfrm>
        </p:spPr>
        <p:txBody>
          <a:bodyPr/>
          <a:lstStyle/>
          <a:p>
            <a:pPr marL="0" indent="0">
              <a:buNone/>
            </a:pPr>
            <a:r>
              <a:rPr lang="de-CH" sz="2000" b="1" dirty="0" smtClean="0"/>
              <a:t>Eckwerte</a:t>
            </a:r>
          </a:p>
          <a:p>
            <a:pPr>
              <a:buClr>
                <a:schemeClr val="accent1"/>
              </a:buClr>
              <a:buFont typeface="Wingdings" panose="05000000000000000000" pitchFamily="2" charset="2"/>
              <a:buChar char="§"/>
            </a:pPr>
            <a:endParaRPr lang="de-CH" sz="800" dirty="0" smtClean="0"/>
          </a:p>
          <a:p>
            <a:pPr>
              <a:buClr>
                <a:schemeClr val="accent1"/>
              </a:buClr>
              <a:buFont typeface="Wingdings" panose="05000000000000000000" pitchFamily="2" charset="2"/>
              <a:buChar char="§"/>
            </a:pPr>
            <a:r>
              <a:rPr lang="de-CH" sz="2000" dirty="0" smtClean="0"/>
              <a:t>Ausnahmen der neuen KER-Rückzahlung: </a:t>
            </a:r>
          </a:p>
          <a:p>
            <a:pPr lvl="1">
              <a:buClr>
                <a:schemeClr val="accent1"/>
              </a:buClr>
              <a:buFont typeface="Symbol" panose="05050102010706020507" pitchFamily="18" charset="2"/>
              <a:buChar char="-"/>
            </a:pPr>
            <a:r>
              <a:rPr lang="de-CH" sz="2000" dirty="0" smtClean="0"/>
              <a:t>KER aus fusionsähnlichen Zusammenschlüssen durch Ein- bringung an ausländischer Gesellschaft oder durch grenzüber- schreitende Übertragung auf inländische Tochtergesellschaft   nach 24. Februar 2008</a:t>
            </a:r>
          </a:p>
          <a:p>
            <a:pPr lvl="1">
              <a:buClr>
                <a:schemeClr val="accent1"/>
              </a:buClr>
              <a:buFont typeface="Symbol" panose="05050102010706020507" pitchFamily="18" charset="2"/>
              <a:buChar char="-"/>
            </a:pPr>
            <a:r>
              <a:rPr lang="de-CH" sz="2000" dirty="0" smtClean="0"/>
              <a:t>KER aus grenzüberschreitender Fusion oder Umstrukturierung oder durch Sitzverlegung nach 24. Februar 2008, die bereits vorhanden waren</a:t>
            </a:r>
          </a:p>
          <a:p>
            <a:pPr lvl="1">
              <a:buClr>
                <a:schemeClr val="accent1"/>
              </a:buClr>
              <a:buFont typeface="Symbol" panose="05050102010706020507" pitchFamily="18" charset="2"/>
              <a:buChar char="-"/>
            </a:pPr>
            <a:r>
              <a:rPr lang="de-CH" sz="2000" dirty="0" smtClean="0"/>
              <a:t>Liquidation einer Gesellschaft</a:t>
            </a:r>
            <a:endParaRPr lang="de-CH" sz="2000" dirty="0"/>
          </a:p>
          <a:p>
            <a:pPr>
              <a:buClr>
                <a:schemeClr val="accent1"/>
              </a:buClr>
              <a:buFont typeface="Wingdings" panose="05000000000000000000" pitchFamily="2" charset="2"/>
              <a:buChar char="§"/>
            </a:pPr>
            <a:r>
              <a:rPr lang="de-CH" sz="2000" dirty="0" smtClean="0"/>
              <a:t>Missbrauchsregel 1: KER-Rückzahlungsregel und Ausnahmen gelten auch:</a:t>
            </a:r>
          </a:p>
          <a:p>
            <a:pPr lvl="1">
              <a:buClr>
                <a:schemeClr val="accent1"/>
              </a:buClr>
              <a:buFont typeface="Symbol" panose="05050102010706020507" pitchFamily="18" charset="2"/>
              <a:buChar char="-"/>
            </a:pPr>
            <a:r>
              <a:rPr lang="de-CH" sz="2000" dirty="0" smtClean="0"/>
              <a:t>Bei Ausgabe von Gratisaktien oder Gratisnennwerterhöhungen</a:t>
            </a:r>
          </a:p>
          <a:p>
            <a:pPr lvl="1">
              <a:buClr>
                <a:schemeClr val="accent1"/>
              </a:buClr>
              <a:buFont typeface="Wingdings" panose="05000000000000000000" pitchFamily="2" charset="2"/>
              <a:buChar char="§"/>
            </a:pPr>
            <a:endParaRPr lang="de-CH" sz="2000" dirty="0"/>
          </a:p>
        </p:txBody>
      </p:sp>
    </p:spTree>
    <p:extLst>
      <p:ext uri="{BB962C8B-B14F-4D97-AF65-F5344CB8AC3E}">
        <p14:creationId xmlns:p14="http://schemas.microsoft.com/office/powerpoint/2010/main" val="2214166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540392" y="692696"/>
            <a:ext cx="7776024" cy="720080"/>
          </a:xfrm>
        </p:spPr>
        <p:txBody>
          <a:bodyPr/>
          <a:lstStyle/>
          <a:p>
            <a:pPr marL="358775" indent="-358775"/>
            <a:r>
              <a:rPr lang="de-CH" dirty="0" smtClean="0"/>
              <a:t>    Begrenzung Rückzahlung KER (</a:t>
            </a:r>
            <a:r>
              <a:rPr lang="de-CH" dirty="0"/>
              <a:t>3</a:t>
            </a:r>
            <a:r>
              <a:rPr lang="de-CH" dirty="0" smtClean="0"/>
              <a:t>)                               </a:t>
            </a:r>
            <a:endParaRPr lang="de-CH" dirty="0"/>
          </a:p>
        </p:txBody>
      </p:sp>
      <p:sp>
        <p:nvSpPr>
          <p:cNvPr id="3" name="Inhaltsplatzhalter 2"/>
          <p:cNvSpPr>
            <a:spLocks noGrp="1"/>
          </p:cNvSpPr>
          <p:nvPr>
            <p:ph idx="1"/>
            <p:custDataLst>
              <p:tags r:id="rId2"/>
            </p:custDataLst>
          </p:nvPr>
        </p:nvSpPr>
        <p:spPr>
          <a:xfrm>
            <a:off x="936512" y="1196752"/>
            <a:ext cx="8244000" cy="4554032"/>
          </a:xfrm>
        </p:spPr>
        <p:txBody>
          <a:bodyPr/>
          <a:lstStyle/>
          <a:p>
            <a:pPr marL="0" indent="0">
              <a:buNone/>
            </a:pPr>
            <a:r>
              <a:rPr lang="de-CH" sz="2000" b="1" dirty="0" smtClean="0"/>
              <a:t>Eckwerte</a:t>
            </a:r>
          </a:p>
          <a:p>
            <a:pPr lvl="1">
              <a:buClr>
                <a:schemeClr val="accent1"/>
              </a:buClr>
              <a:buFont typeface="Wingdings" panose="05000000000000000000" pitchFamily="2" charset="2"/>
              <a:buChar char="§"/>
            </a:pPr>
            <a:endParaRPr lang="de-CH" sz="2000" dirty="0"/>
          </a:p>
          <a:p>
            <a:pPr>
              <a:buClr>
                <a:schemeClr val="accent1"/>
              </a:buClr>
              <a:buFont typeface="Wingdings" panose="05000000000000000000" pitchFamily="2" charset="2"/>
              <a:buChar char="§"/>
            </a:pPr>
            <a:r>
              <a:rPr lang="de-CH" sz="2000" dirty="0" smtClean="0"/>
              <a:t>Missbrauchsregel 2: Rückkauf eigener Aktien:</a:t>
            </a:r>
          </a:p>
          <a:p>
            <a:pPr lvl="1">
              <a:buClr>
                <a:schemeClr val="accent1"/>
              </a:buClr>
              <a:buFont typeface="Symbol" panose="05050102010706020507" pitchFamily="18" charset="2"/>
              <a:buChar char="-"/>
            </a:pPr>
            <a:r>
              <a:rPr lang="de-CH" sz="2000" dirty="0" smtClean="0"/>
              <a:t>Beim </a:t>
            </a:r>
            <a:r>
              <a:rPr lang="de-CH" sz="2000" dirty="0"/>
              <a:t>Rückkauf eigener Anteile (Kapitalherabsetzung) muss KER im gleichen Verhältnis wie Gewinnreserven vernichtet werden </a:t>
            </a:r>
            <a:endParaRPr lang="de-CH" sz="2000" dirty="0" smtClean="0"/>
          </a:p>
          <a:p>
            <a:pPr marL="0" indent="0">
              <a:buClr>
                <a:schemeClr val="accent1"/>
              </a:buClr>
              <a:buNone/>
            </a:pPr>
            <a:endParaRPr lang="de-CH" sz="2000" dirty="0" smtClean="0"/>
          </a:p>
          <a:p>
            <a:pPr lvl="1">
              <a:buClr>
                <a:schemeClr val="accent1"/>
              </a:buClr>
              <a:buFont typeface="Symbol" panose="05050102010706020507" pitchFamily="18" charset="2"/>
              <a:buChar char="-"/>
            </a:pPr>
            <a:r>
              <a:rPr lang="de-CH" sz="2000" dirty="0" smtClean="0"/>
              <a:t>Beträgt die Rückzahlung von KER nicht mindestens der Hälfte  des erhaltenen Liquidationsüberschusses, so vermindert sich der steuerbare Anteil dieses Liquidationsüberschusses um die halbe Differenz zwischen diesem Anteil und der Rückzahlung,   höchstens aber um  die vorhandenen KER</a:t>
            </a:r>
          </a:p>
        </p:txBody>
      </p:sp>
    </p:spTree>
    <p:extLst>
      <p:ext uri="{BB962C8B-B14F-4D97-AF65-F5344CB8AC3E}">
        <p14:creationId xmlns:p14="http://schemas.microsoft.com/office/powerpoint/2010/main" val="585774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539552" y="440736"/>
            <a:ext cx="8712968" cy="612000"/>
          </a:xfrm>
        </p:spPr>
        <p:txBody>
          <a:bodyPr/>
          <a:lstStyle/>
          <a:p>
            <a:r>
              <a:rPr lang="de-CH" dirty="0" smtClean="0"/>
              <a:t>    BG über die Steuerreform und AHV-Finanzierung </a:t>
            </a:r>
            <a:br>
              <a:rPr lang="de-CH" dirty="0" smtClean="0"/>
            </a:br>
            <a:r>
              <a:rPr lang="de-CH" dirty="0" smtClean="0"/>
              <a:t>(STAF)</a:t>
            </a:r>
            <a:endParaRPr lang="de-CH" dirty="0"/>
          </a:p>
        </p:txBody>
      </p:sp>
      <p:sp>
        <p:nvSpPr>
          <p:cNvPr id="29" name="Textfeld 28"/>
          <p:cNvSpPr txBox="1"/>
          <p:nvPr>
            <p:custDataLst>
              <p:tags r:id="rId2"/>
            </p:custDataLst>
          </p:nvPr>
        </p:nvSpPr>
        <p:spPr>
          <a:xfrm>
            <a:off x="814633" y="1854696"/>
            <a:ext cx="7069735" cy="2554543"/>
          </a:xfrm>
          <a:prstGeom prst="rect">
            <a:avLst/>
          </a:prstGeom>
          <a:noFill/>
        </p:spPr>
        <p:txBody>
          <a:bodyPr wrap="square" lIns="91436" tIns="45719" rIns="91436" bIns="45719" rtlCol="0" anchor="ctr">
            <a:spAutoFit/>
          </a:bodyPr>
          <a:lstStyle/>
          <a:p>
            <a:r>
              <a:rPr lang="de-CH" sz="2000" b="1" dirty="0" smtClean="0"/>
              <a:t>Inhalt</a:t>
            </a:r>
            <a:endParaRPr lang="de-CH" sz="2000" dirty="0" smtClean="0"/>
          </a:p>
          <a:p>
            <a:pPr marL="342900" indent="-342900">
              <a:buClr>
                <a:schemeClr val="accent1"/>
              </a:buClr>
              <a:buFont typeface="Wingdings" panose="05000000000000000000" pitchFamily="2" charset="2"/>
              <a:buChar char="§"/>
            </a:pPr>
            <a:endParaRPr lang="de-CH" sz="2000" dirty="0" smtClean="0"/>
          </a:p>
          <a:p>
            <a:pPr marL="342900" indent="-342900">
              <a:buClr>
                <a:schemeClr val="accent1"/>
              </a:buClr>
              <a:buFont typeface="Wingdings" panose="05000000000000000000" pitchFamily="2" charset="2"/>
              <a:buChar char="§"/>
            </a:pPr>
            <a:r>
              <a:rPr lang="de-CH" sz="2000" dirty="0" smtClean="0"/>
              <a:t>Notwendigkeit einer Unternehmenssteuerreform</a:t>
            </a:r>
          </a:p>
          <a:p>
            <a:pPr marL="342900" indent="-342900">
              <a:buClr>
                <a:schemeClr val="accent1"/>
              </a:buClr>
              <a:buFont typeface="Wingdings" panose="05000000000000000000" pitchFamily="2" charset="2"/>
              <a:buChar char="§"/>
            </a:pPr>
            <a:r>
              <a:rPr lang="de-CH" sz="2000" dirty="0" smtClean="0"/>
              <a:t>Vergleich USRlll vs. STAF</a:t>
            </a:r>
          </a:p>
          <a:p>
            <a:pPr marL="342900" indent="-342900">
              <a:buClr>
                <a:schemeClr val="accent1"/>
              </a:buClr>
              <a:buFont typeface="Wingdings" panose="05000000000000000000" pitchFamily="2" charset="2"/>
              <a:buChar char="§"/>
            </a:pPr>
            <a:r>
              <a:rPr lang="de-CH" sz="2000" dirty="0" smtClean="0"/>
              <a:t>Ausgangslage</a:t>
            </a:r>
          </a:p>
          <a:p>
            <a:pPr marL="342900" indent="-342900">
              <a:buClr>
                <a:schemeClr val="accent1"/>
              </a:buClr>
              <a:buFont typeface="Wingdings" panose="05000000000000000000" pitchFamily="2" charset="2"/>
              <a:buChar char="§"/>
            </a:pPr>
            <a:r>
              <a:rPr lang="de-CH" sz="2000" dirty="0" smtClean="0"/>
              <a:t>Reform der Bundesgesetzgebung im Steuerbereich</a:t>
            </a:r>
          </a:p>
          <a:p>
            <a:pPr marL="342900" indent="-342900">
              <a:buClr>
                <a:schemeClr val="accent1"/>
              </a:buClr>
              <a:buFont typeface="Wingdings" panose="05000000000000000000" pitchFamily="2" charset="2"/>
              <a:buChar char="§"/>
            </a:pPr>
            <a:r>
              <a:rPr lang="de-CH" sz="2000" dirty="0" smtClean="0"/>
              <a:t>Anhörungsvorlage des Kantons Aargau – Umsetzung </a:t>
            </a:r>
          </a:p>
          <a:p>
            <a:pPr marL="342900" indent="-342900">
              <a:buClr>
                <a:schemeClr val="accent1"/>
              </a:buClr>
              <a:buFont typeface="Wingdings" panose="05000000000000000000" pitchFamily="2" charset="2"/>
              <a:buChar char="§"/>
            </a:pPr>
            <a:r>
              <a:rPr lang="de-CH" sz="2000" dirty="0"/>
              <a:t>Z</a:t>
            </a:r>
            <a:r>
              <a:rPr lang="de-CH" sz="2000" dirty="0" smtClean="0"/>
              <a:t>eitpläne Umsetzung Bund und Kanton</a:t>
            </a:r>
          </a:p>
        </p:txBody>
      </p:sp>
    </p:spTree>
    <p:extLst>
      <p:ext uri="{BB962C8B-B14F-4D97-AF65-F5344CB8AC3E}">
        <p14:creationId xmlns:p14="http://schemas.microsoft.com/office/powerpoint/2010/main" val="2933952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900000" y="692696"/>
            <a:ext cx="7560000" cy="612000"/>
          </a:xfrm>
        </p:spPr>
        <p:txBody>
          <a:bodyPr/>
          <a:lstStyle/>
          <a:p>
            <a:r>
              <a:rPr lang="de-CH" dirty="0" smtClean="0"/>
              <a:t>Patentbox (1)</a:t>
            </a:r>
            <a:r>
              <a:rPr lang="de-CH" dirty="0"/>
              <a:t/>
            </a:r>
            <a:br>
              <a:rPr lang="de-CH" dirty="0"/>
            </a:br>
            <a:r>
              <a:rPr lang="de-CH" dirty="0" smtClean="0"/>
              <a:t/>
            </a:r>
            <a:br>
              <a:rPr lang="de-CH" dirty="0" smtClean="0"/>
            </a:br>
            <a:endParaRPr lang="de-CH" dirty="0"/>
          </a:p>
        </p:txBody>
      </p:sp>
      <p:sp>
        <p:nvSpPr>
          <p:cNvPr id="29" name="Textfeld 28"/>
          <p:cNvSpPr txBox="1"/>
          <p:nvPr>
            <p:custDataLst>
              <p:tags r:id="rId2"/>
            </p:custDataLst>
          </p:nvPr>
        </p:nvSpPr>
        <p:spPr>
          <a:xfrm>
            <a:off x="814633" y="1148548"/>
            <a:ext cx="8077847" cy="5016756"/>
          </a:xfrm>
          <a:prstGeom prst="rect">
            <a:avLst/>
          </a:prstGeom>
          <a:noFill/>
        </p:spPr>
        <p:txBody>
          <a:bodyPr wrap="square" lIns="91436" tIns="45719" rIns="91436" bIns="45719" rtlCol="0" anchor="ctr">
            <a:spAutoFit/>
          </a:bodyPr>
          <a:lstStyle/>
          <a:p>
            <a:r>
              <a:rPr lang="de-CH" sz="2000" b="1" dirty="0" smtClean="0"/>
              <a:t>Eckwerte</a:t>
            </a:r>
            <a:endParaRPr lang="de-CH" sz="2000" dirty="0" smtClean="0"/>
          </a:p>
          <a:p>
            <a:pPr marL="342900" indent="-342900">
              <a:buClr>
                <a:schemeClr val="accent1"/>
              </a:buClr>
              <a:buFont typeface="Wingdings" panose="05000000000000000000" pitchFamily="2" charset="2"/>
              <a:buChar char="§"/>
            </a:pPr>
            <a:r>
              <a:rPr lang="de-CH" sz="2000" dirty="0" smtClean="0"/>
              <a:t>Obligatorisch für Kantone</a:t>
            </a:r>
          </a:p>
          <a:p>
            <a:pPr marL="342900" indent="-342900">
              <a:buClr>
                <a:schemeClr val="accent1"/>
              </a:buClr>
              <a:buFont typeface="Wingdings" panose="05000000000000000000" pitchFamily="2" charset="2"/>
              <a:buChar char="§"/>
            </a:pPr>
            <a:r>
              <a:rPr lang="de-CH" sz="2000" dirty="0" smtClean="0"/>
              <a:t>Natürliche und juristische Personen</a:t>
            </a:r>
          </a:p>
          <a:p>
            <a:pPr marL="342900" indent="-342900">
              <a:buClr>
                <a:schemeClr val="accent1"/>
              </a:buClr>
              <a:buFont typeface="Wingdings" panose="05000000000000000000" pitchFamily="2" charset="2"/>
              <a:buChar char="§"/>
            </a:pPr>
            <a:r>
              <a:rPr lang="de-CH" sz="2000" dirty="0" smtClean="0"/>
              <a:t>Patente und vergleichbare Rechte</a:t>
            </a:r>
          </a:p>
          <a:p>
            <a:pPr marL="800100" lvl="1" indent="-342900">
              <a:buClr>
                <a:schemeClr val="accent1"/>
              </a:buClr>
              <a:buFont typeface="Symbol" panose="05050102010706020507" pitchFamily="18" charset="2"/>
              <a:buChar char="-"/>
            </a:pPr>
            <a:r>
              <a:rPr lang="de-CH" sz="2000" dirty="0" smtClean="0"/>
              <a:t>Patente, ergänzende Schutzzertifikate, Topografien, Pflanzensortenschutz, Unterlagenschutz für Heilmittel, Berichtschutz für Pflanzenschutzmittel und die entsprechenden ausl. Rechte</a:t>
            </a:r>
          </a:p>
          <a:p>
            <a:pPr marL="342900" indent="-342900">
              <a:buClr>
                <a:schemeClr val="accent1"/>
              </a:buClr>
              <a:buFont typeface="Wingdings" panose="05000000000000000000" pitchFamily="2" charset="2"/>
              <a:buChar char="§"/>
            </a:pPr>
            <a:r>
              <a:rPr lang="de-CH" sz="2000" dirty="0" smtClean="0"/>
              <a:t>Bei Eintritt in Patentbox erfolgt Abrechnung über bisherige F&amp;E-Aufwendungen</a:t>
            </a:r>
          </a:p>
          <a:p>
            <a:pPr marL="342900" indent="-342900">
              <a:buClr>
                <a:schemeClr val="accent1"/>
              </a:buClr>
              <a:buFont typeface="Wingdings" panose="05000000000000000000" pitchFamily="2" charset="2"/>
              <a:buChar char="§"/>
            </a:pPr>
            <a:r>
              <a:rPr lang="de-CH" sz="2000" dirty="0" smtClean="0"/>
              <a:t>Berechnung des Boxengewinnes nach der Residualmethode</a:t>
            </a:r>
          </a:p>
          <a:p>
            <a:pPr marL="342900" indent="-342900">
              <a:buClr>
                <a:schemeClr val="accent1"/>
              </a:buClr>
              <a:buFont typeface="Wingdings" panose="05000000000000000000" pitchFamily="2" charset="2"/>
              <a:buChar char="§"/>
            </a:pPr>
            <a:r>
              <a:rPr lang="de-CH" sz="2000" dirty="0" smtClean="0"/>
              <a:t>Modifizierter Nexusansatz gemäss OECD</a:t>
            </a:r>
          </a:p>
          <a:p>
            <a:pPr marL="800100" lvl="1" indent="-342900">
              <a:buClr>
                <a:schemeClr val="accent1"/>
              </a:buClr>
              <a:buFont typeface="Symbol" panose="05050102010706020507" pitchFamily="18" charset="2"/>
              <a:buChar char="-"/>
            </a:pPr>
            <a:r>
              <a:rPr lang="de-CH" sz="2000" dirty="0" smtClean="0"/>
              <a:t>Substanz vor Ort, Zusammenhang F&amp;E-Kosten mit Erträgen</a:t>
            </a:r>
            <a:endParaRPr lang="de-CH" sz="2000" dirty="0"/>
          </a:p>
          <a:p>
            <a:pPr marL="342900" indent="-342900">
              <a:buClr>
                <a:schemeClr val="accent1"/>
              </a:buClr>
              <a:buFont typeface="Wingdings" panose="05000000000000000000" pitchFamily="2" charset="2"/>
              <a:buChar char="§"/>
            </a:pPr>
            <a:r>
              <a:rPr lang="de-CH" sz="2000" dirty="0" smtClean="0"/>
              <a:t>Höhe </a:t>
            </a:r>
            <a:r>
              <a:rPr lang="de-CH" sz="2000" dirty="0"/>
              <a:t>der </a:t>
            </a:r>
            <a:r>
              <a:rPr lang="de-CH" sz="2000" dirty="0" smtClean="0"/>
              <a:t>Entlastung</a:t>
            </a:r>
          </a:p>
          <a:p>
            <a:pPr marL="800100" lvl="1" indent="-342900">
              <a:buClr>
                <a:schemeClr val="accent1"/>
              </a:buClr>
              <a:buFont typeface="Symbol" panose="05050102010706020507" pitchFamily="18" charset="2"/>
              <a:buChar char="-"/>
            </a:pPr>
            <a:r>
              <a:rPr lang="de-CH" sz="2000" dirty="0" smtClean="0"/>
              <a:t>In Kompetenz der Kantone, maximal 90 %</a:t>
            </a:r>
          </a:p>
          <a:p>
            <a:pPr marL="342900" indent="-342900">
              <a:buClr>
                <a:schemeClr val="accent1"/>
              </a:buClr>
              <a:buFont typeface="Wingdings" panose="05000000000000000000" pitchFamily="2" charset="2"/>
              <a:buChar char="§"/>
            </a:pPr>
            <a:r>
              <a:rPr lang="de-CH" sz="2000" dirty="0" smtClean="0"/>
              <a:t>Gewinn </a:t>
            </a:r>
            <a:r>
              <a:rPr lang="de-CH" sz="2000" dirty="0"/>
              <a:t>u</a:t>
            </a:r>
            <a:r>
              <a:rPr lang="de-CH" sz="2000" dirty="0" smtClean="0"/>
              <a:t>nterliegt der Entlastungsbegrenzung</a:t>
            </a:r>
          </a:p>
        </p:txBody>
      </p:sp>
    </p:spTree>
    <p:extLst>
      <p:ext uri="{BB962C8B-B14F-4D97-AF65-F5344CB8AC3E}">
        <p14:creationId xmlns:p14="http://schemas.microsoft.com/office/powerpoint/2010/main" val="1168006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900432" y="692696"/>
            <a:ext cx="7560000" cy="612000"/>
          </a:xfrm>
        </p:spPr>
        <p:txBody>
          <a:bodyPr/>
          <a:lstStyle/>
          <a:p>
            <a:r>
              <a:rPr lang="de-CH" dirty="0" smtClean="0"/>
              <a:t>Patentbox (2)</a:t>
            </a:r>
            <a:r>
              <a:rPr lang="de-CH" dirty="0"/>
              <a:t/>
            </a:r>
            <a:br>
              <a:rPr lang="de-CH" dirty="0"/>
            </a:br>
            <a:endParaRPr lang="de-CH" dirty="0"/>
          </a:p>
        </p:txBody>
      </p:sp>
      <p:sp>
        <p:nvSpPr>
          <p:cNvPr id="3" name="Inhaltsplatzhalter 2"/>
          <p:cNvSpPr>
            <a:spLocks noGrp="1"/>
          </p:cNvSpPr>
          <p:nvPr>
            <p:ph idx="1"/>
            <p:custDataLst>
              <p:tags r:id="rId2"/>
            </p:custDataLst>
          </p:nvPr>
        </p:nvSpPr>
        <p:spPr>
          <a:xfrm>
            <a:off x="900000" y="1340768"/>
            <a:ext cx="7560000" cy="4797232"/>
          </a:xfrm>
        </p:spPr>
        <p:txBody>
          <a:bodyPr/>
          <a:lstStyle/>
          <a:p>
            <a:pPr marL="0" indent="0">
              <a:buNone/>
            </a:pPr>
            <a:r>
              <a:rPr lang="de-CH" sz="1800" b="1" dirty="0" smtClean="0"/>
              <a:t>Qualifizierende Immaterialgüterrechte gemäss OECD-Standard</a:t>
            </a:r>
          </a:p>
          <a:p>
            <a:pPr marL="0" indent="0">
              <a:buNone/>
            </a:pPr>
            <a:endParaRPr lang="de-CH" sz="1800" b="1" dirty="0"/>
          </a:p>
          <a:p>
            <a:pPr marL="0" indent="0">
              <a:buNone/>
            </a:pPr>
            <a:endParaRPr lang="de-CH" sz="1800" b="1" dirty="0" smtClean="0"/>
          </a:p>
          <a:p>
            <a:pPr marL="0" indent="0">
              <a:buNone/>
            </a:pPr>
            <a:endParaRPr lang="de-CH" sz="1800" b="1" dirty="0"/>
          </a:p>
          <a:p>
            <a:pPr marL="0" indent="0">
              <a:buNone/>
            </a:pPr>
            <a:endParaRPr lang="de-CH" sz="1800" b="1" dirty="0" smtClean="0"/>
          </a:p>
          <a:p>
            <a:pPr marL="0" indent="0">
              <a:buNone/>
            </a:pPr>
            <a:r>
              <a:rPr lang="de-CH" sz="1800" b="1" dirty="0" smtClean="0"/>
              <a:t>Qualifizierende Rechte gemäss SV17/STAF</a:t>
            </a:r>
          </a:p>
          <a:p>
            <a:pPr marL="0" indent="0">
              <a:buNone/>
            </a:pPr>
            <a:endParaRPr lang="de-CH" dirty="0" smtClean="0"/>
          </a:p>
          <a:p>
            <a:pPr marL="0" indent="0">
              <a:buNone/>
            </a:pPr>
            <a:endParaRPr lang="de-CH" dirty="0"/>
          </a:p>
        </p:txBody>
      </p:sp>
      <p:graphicFrame>
        <p:nvGraphicFramePr>
          <p:cNvPr id="7" name="Tabelle 6"/>
          <p:cNvGraphicFramePr>
            <a:graphicFrameLocks noGrp="1"/>
          </p:cNvGraphicFramePr>
          <p:nvPr>
            <p:custDataLst>
              <p:tags r:id="rId3"/>
            </p:custDataLst>
            <p:extLst>
              <p:ext uri="{D42A27DB-BD31-4B8C-83A1-F6EECF244321}">
                <p14:modId xmlns:p14="http://schemas.microsoft.com/office/powerpoint/2010/main" val="3457703119"/>
              </p:ext>
            </p:extLst>
          </p:nvPr>
        </p:nvGraphicFramePr>
        <p:xfrm>
          <a:off x="899590" y="1700808"/>
          <a:ext cx="7632849" cy="1152128"/>
        </p:xfrm>
        <a:graphic>
          <a:graphicData uri="http://schemas.openxmlformats.org/drawingml/2006/table">
            <a:tbl>
              <a:tblPr firstRow="1" bandRow="1">
                <a:tableStyleId>{E8B1032C-EA38-4F05-BA0D-38AFFFC7BED3}</a:tableStyleId>
              </a:tblPr>
              <a:tblGrid>
                <a:gridCol w="2544283"/>
                <a:gridCol w="2544283"/>
                <a:gridCol w="2544283"/>
              </a:tblGrid>
              <a:tr h="1152128">
                <a:tc>
                  <a:txBody>
                    <a:bodyPr/>
                    <a:lstStyle/>
                    <a:p>
                      <a:pPr marL="342900" indent="-342900">
                        <a:buAutoNum type="arabicPeriod"/>
                      </a:pPr>
                      <a:r>
                        <a:rPr lang="de-CH" dirty="0" smtClean="0"/>
                        <a:t>Kategorie</a:t>
                      </a:r>
                    </a:p>
                    <a:p>
                      <a:pPr marL="0" indent="0">
                        <a:buNone/>
                      </a:pPr>
                      <a:endParaRPr lang="de-CH" sz="800" dirty="0" smtClean="0"/>
                    </a:p>
                    <a:p>
                      <a:pPr marL="0" indent="0">
                        <a:buNone/>
                      </a:pPr>
                      <a:r>
                        <a:rPr lang="de-CH" b="0" dirty="0" smtClean="0"/>
                        <a:t>Patente und</a:t>
                      </a:r>
                      <a:r>
                        <a:rPr lang="de-CH" b="0" baseline="0" dirty="0" smtClean="0"/>
                        <a:t> </a:t>
                      </a:r>
                      <a:r>
                        <a:rPr lang="de-CH" b="0" dirty="0" smtClean="0"/>
                        <a:t>vergleichbare</a:t>
                      </a:r>
                      <a:r>
                        <a:rPr lang="de-CH" b="0" baseline="0" dirty="0" smtClean="0"/>
                        <a:t> Rechte </a:t>
                      </a:r>
                      <a:endParaRPr lang="de-CH" b="0" dirty="0" smtClean="0"/>
                    </a:p>
                  </a:txBody>
                  <a:tcPr/>
                </a:tc>
                <a:tc>
                  <a:txBody>
                    <a:bodyPr/>
                    <a:lstStyle/>
                    <a:p>
                      <a:r>
                        <a:rPr lang="de-CH" dirty="0" smtClean="0"/>
                        <a:t>2. Kategorie</a:t>
                      </a:r>
                    </a:p>
                    <a:p>
                      <a:endParaRPr lang="de-CH" sz="800" dirty="0" smtClean="0"/>
                    </a:p>
                    <a:p>
                      <a:r>
                        <a:rPr lang="de-CH" b="0" dirty="0" smtClean="0"/>
                        <a:t>Urheberrechtlich geschützte Software</a:t>
                      </a:r>
                      <a:endParaRPr lang="de-CH" b="0" dirty="0"/>
                    </a:p>
                  </a:txBody>
                  <a:tcPr/>
                </a:tc>
                <a:tc>
                  <a:txBody>
                    <a:bodyPr/>
                    <a:lstStyle/>
                    <a:p>
                      <a:r>
                        <a:rPr lang="de-CH" dirty="0" smtClean="0"/>
                        <a:t>3. Kategorie</a:t>
                      </a:r>
                    </a:p>
                    <a:p>
                      <a:endParaRPr lang="de-CH" sz="800" dirty="0" smtClean="0"/>
                    </a:p>
                    <a:p>
                      <a:r>
                        <a:rPr lang="de-CH" b="0" dirty="0" smtClean="0"/>
                        <a:t>Nicht</a:t>
                      </a:r>
                      <a:r>
                        <a:rPr lang="de-CH" b="0" baseline="0" dirty="0" smtClean="0"/>
                        <a:t> patentgeschützte Erfindungen von KMU</a:t>
                      </a:r>
                      <a:endParaRPr lang="de-CH" b="0" dirty="0"/>
                    </a:p>
                  </a:txBody>
                  <a:tcPr/>
                </a:tc>
              </a:tr>
            </a:tbl>
          </a:graphicData>
        </a:graphic>
      </p:graphicFrame>
      <p:sp>
        <p:nvSpPr>
          <p:cNvPr id="8" name="Gleichschenkliges Dreieck 7"/>
          <p:cNvSpPr/>
          <p:nvPr>
            <p:custDataLst>
              <p:tags r:id="rId4"/>
            </p:custDataLst>
          </p:nvPr>
        </p:nvSpPr>
        <p:spPr bwMode="auto">
          <a:xfrm rot="10800000">
            <a:off x="899591" y="4439497"/>
            <a:ext cx="2520280" cy="357655"/>
          </a:xfrm>
          <a:prstGeom prst="triangle">
            <a:avLst>
              <a:gd name="adj" fmla="val 49487"/>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400" b="0" i="0" u="none" strike="noStrike" cap="none" normalizeH="0" baseline="0" dirty="0" smtClean="0">
              <a:ln>
                <a:noFill/>
              </a:ln>
              <a:solidFill>
                <a:schemeClr val="tx1"/>
              </a:solidFill>
              <a:effectLst/>
              <a:latin typeface="Times" pitchFamily="18" charset="0"/>
            </a:endParaRPr>
          </a:p>
        </p:txBody>
      </p:sp>
      <p:pic>
        <p:nvPicPr>
          <p:cNvPr id="6" name="Grafik 5"/>
          <p:cNvPicPr>
            <a:picLocks noChangeAspect="1"/>
          </p:cNvPicPr>
          <p:nvPr>
            <p:custDataLst>
              <p:tags r:id="rId5"/>
            </p:custDataLst>
          </p:nvPr>
        </p:nvPicPr>
        <p:blipFill>
          <a:blip r:embed="rId12" cstate="print">
            <a:extLst>
              <a:ext uri="{28A0092B-C50C-407E-A947-70E740481C1C}">
                <a14:useLocalDpi xmlns:a14="http://schemas.microsoft.com/office/drawing/2010/main" val="0"/>
              </a:ext>
            </a:extLst>
          </a:blip>
          <a:stretch>
            <a:fillRect/>
          </a:stretch>
        </p:blipFill>
        <p:spPr>
          <a:xfrm>
            <a:off x="1394348" y="4797152"/>
            <a:ext cx="1881508" cy="1658122"/>
          </a:xfrm>
          <a:prstGeom prst="rect">
            <a:avLst/>
          </a:prstGeom>
        </p:spPr>
      </p:pic>
      <p:cxnSp>
        <p:nvCxnSpPr>
          <p:cNvPr id="11" name="Gerade Verbindung 10"/>
          <p:cNvCxnSpPr/>
          <p:nvPr>
            <p:custDataLst>
              <p:tags r:id="rId6"/>
            </p:custDataLst>
          </p:nvPr>
        </p:nvCxnSpPr>
        <p:spPr>
          <a:xfrm flipV="1">
            <a:off x="3419872" y="3429000"/>
            <a:ext cx="2520280" cy="101049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custDataLst>
              <p:tags r:id="rId7"/>
            </p:custDataLst>
          </p:nvPr>
        </p:nvCxnSpPr>
        <p:spPr>
          <a:xfrm>
            <a:off x="3419872" y="3429000"/>
            <a:ext cx="2592288" cy="101049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custDataLst>
              <p:tags r:id="rId8"/>
            </p:custDataLst>
          </p:nvPr>
        </p:nvCxnSpPr>
        <p:spPr>
          <a:xfrm flipV="1">
            <a:off x="6012160" y="3429000"/>
            <a:ext cx="2520280" cy="10104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custDataLst>
              <p:tags r:id="rId9"/>
            </p:custDataLst>
          </p:nvPr>
        </p:nvCxnSpPr>
        <p:spPr>
          <a:xfrm>
            <a:off x="6012160" y="3429000"/>
            <a:ext cx="2527278" cy="9918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2" name="Tabelle 11"/>
          <p:cNvGraphicFramePr>
            <a:graphicFrameLocks noGrp="1"/>
          </p:cNvGraphicFramePr>
          <p:nvPr>
            <p:custDataLst>
              <p:tags r:id="rId10"/>
            </p:custDataLst>
            <p:extLst>
              <p:ext uri="{D42A27DB-BD31-4B8C-83A1-F6EECF244321}">
                <p14:modId xmlns:p14="http://schemas.microsoft.com/office/powerpoint/2010/main" val="4170714993"/>
              </p:ext>
            </p:extLst>
          </p:nvPr>
        </p:nvGraphicFramePr>
        <p:xfrm>
          <a:off x="899592" y="3400792"/>
          <a:ext cx="7632848" cy="1036320"/>
        </p:xfrm>
        <a:graphic>
          <a:graphicData uri="http://schemas.openxmlformats.org/drawingml/2006/table">
            <a:tbl>
              <a:tblPr firstRow="1" bandRow="1">
                <a:tableStyleId>{E8B1032C-EA38-4F05-BA0D-38AFFFC7BED3}</a:tableStyleId>
              </a:tblPr>
              <a:tblGrid>
                <a:gridCol w="2544283"/>
                <a:gridCol w="2544283"/>
                <a:gridCol w="2544282"/>
              </a:tblGrid>
              <a:tr h="1036320">
                <a:tc>
                  <a:txBody>
                    <a:bodyPr/>
                    <a:lstStyle/>
                    <a:p>
                      <a:pPr marL="342900" indent="-342900">
                        <a:buAutoNum type="arabicPeriod"/>
                      </a:pPr>
                      <a:r>
                        <a:rPr lang="de-CH" dirty="0" smtClean="0"/>
                        <a:t>Kategorie</a:t>
                      </a:r>
                    </a:p>
                    <a:p>
                      <a:pPr marL="0" indent="0">
                        <a:buNone/>
                      </a:pPr>
                      <a:endParaRPr lang="de-CH" sz="800" dirty="0" smtClean="0"/>
                    </a:p>
                    <a:p>
                      <a:pPr marL="0" indent="0">
                        <a:buNone/>
                      </a:pPr>
                      <a:r>
                        <a:rPr lang="de-CH" b="0" dirty="0" smtClean="0"/>
                        <a:t>Patente und</a:t>
                      </a:r>
                      <a:r>
                        <a:rPr lang="de-CH" b="0" baseline="0" dirty="0" smtClean="0"/>
                        <a:t> </a:t>
                      </a:r>
                      <a:r>
                        <a:rPr lang="de-CH" b="0" dirty="0" smtClean="0"/>
                        <a:t>vergleichbare</a:t>
                      </a:r>
                      <a:r>
                        <a:rPr lang="de-CH" b="0" baseline="0" dirty="0" smtClean="0"/>
                        <a:t> Rechte </a:t>
                      </a:r>
                      <a:endParaRPr lang="de-CH" b="0" dirty="0" smtClean="0"/>
                    </a:p>
                  </a:txBody>
                  <a:tcPr/>
                </a:tc>
                <a:tc>
                  <a:txBody>
                    <a:bodyPr/>
                    <a:lstStyle/>
                    <a:p>
                      <a:r>
                        <a:rPr lang="de-CH" dirty="0" smtClean="0"/>
                        <a:t>2. Kategorie</a:t>
                      </a:r>
                    </a:p>
                    <a:p>
                      <a:endParaRPr lang="de-CH" sz="800" dirty="0" smtClean="0"/>
                    </a:p>
                    <a:p>
                      <a:r>
                        <a:rPr lang="de-CH" b="0" dirty="0" smtClean="0"/>
                        <a:t>Urheberrechtlich geschützte Software</a:t>
                      </a:r>
                      <a:endParaRPr lang="de-CH" b="0" dirty="0"/>
                    </a:p>
                  </a:txBody>
                  <a:tcPr/>
                </a:tc>
                <a:tc>
                  <a:txBody>
                    <a:bodyPr/>
                    <a:lstStyle/>
                    <a:p>
                      <a:r>
                        <a:rPr lang="de-CH" dirty="0" smtClean="0"/>
                        <a:t>3. Kategorie</a:t>
                      </a:r>
                    </a:p>
                    <a:p>
                      <a:endParaRPr lang="de-CH" sz="800" dirty="0" smtClean="0"/>
                    </a:p>
                    <a:p>
                      <a:r>
                        <a:rPr lang="de-CH" b="0" dirty="0" smtClean="0"/>
                        <a:t>Nicht</a:t>
                      </a:r>
                      <a:r>
                        <a:rPr lang="de-CH" b="0" baseline="0" dirty="0" smtClean="0"/>
                        <a:t> patentgeschützte Erfindungen von KMU</a:t>
                      </a:r>
                      <a:endParaRPr lang="de-CH" b="0" dirty="0"/>
                    </a:p>
                  </a:txBody>
                  <a:tcPr/>
                </a:tc>
              </a:tr>
            </a:tbl>
          </a:graphicData>
        </a:graphic>
      </p:graphicFrame>
    </p:spTree>
    <p:extLst>
      <p:ext uri="{BB962C8B-B14F-4D97-AF65-F5344CB8AC3E}">
        <p14:creationId xmlns:p14="http://schemas.microsoft.com/office/powerpoint/2010/main" val="640614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43"/>
          <p:cNvSpPr>
            <a:spLocks noChangeArrowheads="1"/>
          </p:cNvSpPr>
          <p:nvPr>
            <p:custDataLst>
              <p:tags r:id="rId1"/>
            </p:custDataLst>
          </p:nvPr>
        </p:nvSpPr>
        <p:spPr bwMode="auto">
          <a:xfrm rot="16200000">
            <a:off x="3683588" y="1569482"/>
            <a:ext cx="497302" cy="5123871"/>
          </a:xfrm>
          <a:prstGeom prst="rect">
            <a:avLst/>
          </a:prstGeom>
          <a:solidFill>
            <a:srgbClr val="00B050"/>
          </a:solidFill>
          <a:ln w="9525">
            <a:noFill/>
            <a:miter lim="800000"/>
            <a:headEnd/>
            <a:tailEnd/>
          </a:ln>
          <a:effectLst/>
        </p:spPr>
        <p:txBody>
          <a:bodyPr vert="eaVert" lIns="91436" tIns="45719" rIns="91436" bIns="45719" anchor="ctr"/>
          <a:lstStyle/>
          <a:p>
            <a:pPr algn="ctr"/>
            <a:endParaRPr lang="de-CH" sz="1700" dirty="0">
              <a:solidFill>
                <a:srgbClr val="000000"/>
              </a:solidFill>
              <a:latin typeface="+mn-lt"/>
            </a:endParaRPr>
          </a:p>
        </p:txBody>
      </p:sp>
      <p:sp>
        <p:nvSpPr>
          <p:cNvPr id="75" name="Rectangle 43"/>
          <p:cNvSpPr>
            <a:spLocks noChangeArrowheads="1"/>
          </p:cNvSpPr>
          <p:nvPr>
            <p:custDataLst>
              <p:tags r:id="rId2"/>
            </p:custDataLst>
          </p:nvPr>
        </p:nvSpPr>
        <p:spPr bwMode="auto">
          <a:xfrm rot="16200000">
            <a:off x="7141009" y="3239737"/>
            <a:ext cx="497303" cy="1787830"/>
          </a:xfrm>
          <a:prstGeom prst="rect">
            <a:avLst/>
          </a:prstGeom>
          <a:solidFill>
            <a:srgbClr val="7BC3C9"/>
          </a:solidFill>
          <a:ln w="9525">
            <a:noFill/>
            <a:miter lim="800000"/>
            <a:headEnd/>
            <a:tailEnd/>
          </a:ln>
          <a:effectLst/>
        </p:spPr>
        <p:txBody>
          <a:bodyPr vert="eaVert" lIns="91436" tIns="45719" rIns="91436" bIns="45719" anchor="ctr"/>
          <a:lstStyle/>
          <a:p>
            <a:pPr algn="ctr"/>
            <a:endParaRPr lang="de-CH" sz="1700" dirty="0">
              <a:solidFill>
                <a:srgbClr val="000000"/>
              </a:solidFill>
              <a:latin typeface="+mn-lt"/>
            </a:endParaRPr>
          </a:p>
        </p:txBody>
      </p:sp>
      <p:sp>
        <p:nvSpPr>
          <p:cNvPr id="2" name="Titel 1"/>
          <p:cNvSpPr>
            <a:spLocks noGrp="1"/>
          </p:cNvSpPr>
          <p:nvPr>
            <p:ph type="title"/>
            <p:custDataLst>
              <p:tags r:id="rId3"/>
            </p:custDataLst>
          </p:nvPr>
        </p:nvSpPr>
        <p:spPr>
          <a:xfrm>
            <a:off x="901452" y="692696"/>
            <a:ext cx="7847012" cy="630318"/>
          </a:xfrm>
        </p:spPr>
        <p:txBody>
          <a:bodyPr/>
          <a:lstStyle/>
          <a:p>
            <a:r>
              <a:rPr lang="de-CH" dirty="0" smtClean="0"/>
              <a:t>Patentbox (3)</a:t>
            </a:r>
            <a:r>
              <a:rPr lang="de-CH" dirty="0"/>
              <a:t/>
            </a:r>
            <a:br>
              <a:rPr lang="de-CH" dirty="0"/>
            </a:br>
            <a:endParaRPr lang="de-CH" dirty="0"/>
          </a:p>
        </p:txBody>
      </p:sp>
      <p:sp>
        <p:nvSpPr>
          <p:cNvPr id="5" name="Rectangle 43"/>
          <p:cNvSpPr>
            <a:spLocks noChangeArrowheads="1"/>
          </p:cNvSpPr>
          <p:nvPr>
            <p:custDataLst>
              <p:tags r:id="rId4"/>
            </p:custDataLst>
          </p:nvPr>
        </p:nvSpPr>
        <p:spPr bwMode="auto">
          <a:xfrm rot="16200000">
            <a:off x="4610254" y="-1626862"/>
            <a:ext cx="431800" cy="6914839"/>
          </a:xfrm>
          <a:prstGeom prst="rect">
            <a:avLst/>
          </a:prstGeom>
          <a:solidFill>
            <a:srgbClr val="FF9933"/>
          </a:solidFill>
          <a:ln w="9525">
            <a:noFill/>
            <a:miter lim="800000"/>
            <a:headEnd/>
            <a:tailEnd/>
          </a:ln>
          <a:effectLst/>
        </p:spPr>
        <p:txBody>
          <a:bodyPr vert="eaVert" lIns="91436" tIns="45719" rIns="91436" bIns="45719" anchor="ctr"/>
          <a:lstStyle/>
          <a:p>
            <a:pPr algn="ctr"/>
            <a:r>
              <a:rPr lang="de-CH" sz="1700" dirty="0" smtClean="0">
                <a:solidFill>
                  <a:srgbClr val="000000"/>
                </a:solidFill>
                <a:latin typeface="+mn-lt"/>
              </a:rPr>
              <a:t>Gesamtgewinn (vor Steuern)</a:t>
            </a:r>
            <a:endParaRPr lang="de-CH" sz="1700" dirty="0">
              <a:solidFill>
                <a:srgbClr val="000000"/>
              </a:solidFill>
              <a:latin typeface="+mn-lt"/>
            </a:endParaRPr>
          </a:p>
        </p:txBody>
      </p:sp>
      <p:sp>
        <p:nvSpPr>
          <p:cNvPr id="22" name="Rectangle 68"/>
          <p:cNvSpPr>
            <a:spLocks noChangeArrowheads="1"/>
          </p:cNvSpPr>
          <p:nvPr>
            <p:custDataLst>
              <p:tags r:id="rId5"/>
            </p:custDataLst>
          </p:nvPr>
        </p:nvSpPr>
        <p:spPr bwMode="auto">
          <a:xfrm rot="16200000">
            <a:off x="2435128" y="2119765"/>
            <a:ext cx="431800" cy="1226539"/>
          </a:xfrm>
          <a:prstGeom prst="rect">
            <a:avLst/>
          </a:prstGeom>
          <a:solidFill>
            <a:srgbClr val="CCCCFF"/>
          </a:solidFill>
          <a:ln w="9525">
            <a:noFill/>
            <a:miter lim="800000"/>
            <a:headEnd/>
            <a:tailEnd/>
          </a:ln>
          <a:effectLst/>
        </p:spPr>
        <p:txBody>
          <a:bodyPr rot="10800000" vert="vert270" lIns="91436" tIns="45719" rIns="91436" bIns="45719" anchor="ctr"/>
          <a:lstStyle/>
          <a:p>
            <a:pPr algn="ctr"/>
            <a:r>
              <a:rPr lang="de-CH" sz="1700" b="1" dirty="0">
                <a:solidFill>
                  <a:srgbClr val="000000"/>
                </a:solidFill>
                <a:latin typeface="+mn-lt"/>
              </a:rPr>
              <a:t>2</a:t>
            </a:r>
          </a:p>
        </p:txBody>
      </p:sp>
      <p:sp>
        <p:nvSpPr>
          <p:cNvPr id="23" name="Rectangle 69"/>
          <p:cNvSpPr>
            <a:spLocks noChangeArrowheads="1"/>
          </p:cNvSpPr>
          <p:nvPr>
            <p:custDataLst>
              <p:tags r:id="rId6"/>
            </p:custDataLst>
          </p:nvPr>
        </p:nvSpPr>
        <p:spPr bwMode="auto">
          <a:xfrm rot="16200000">
            <a:off x="1491422" y="1949055"/>
            <a:ext cx="431800" cy="669025"/>
          </a:xfrm>
          <a:prstGeom prst="rect">
            <a:avLst/>
          </a:prstGeom>
          <a:solidFill>
            <a:srgbClr val="FFCCCC"/>
          </a:solidFill>
          <a:ln w="9525">
            <a:noFill/>
            <a:miter lim="800000"/>
            <a:headEnd/>
            <a:tailEnd/>
          </a:ln>
          <a:effectLst/>
        </p:spPr>
        <p:txBody>
          <a:bodyPr rot="10800000" vert="vert270" lIns="91436" tIns="45719" rIns="91436" bIns="45719" anchor="ctr"/>
          <a:lstStyle/>
          <a:p>
            <a:pPr algn="ctr"/>
            <a:r>
              <a:rPr lang="de-CH" sz="1700" b="1" dirty="0" smtClean="0">
                <a:solidFill>
                  <a:srgbClr val="000000"/>
                </a:solidFill>
                <a:latin typeface="+mn-lt"/>
              </a:rPr>
              <a:t>1</a:t>
            </a:r>
            <a:endParaRPr lang="de-CH" sz="1700" b="1" dirty="0">
              <a:solidFill>
                <a:srgbClr val="000000"/>
              </a:solidFill>
              <a:latin typeface="+mn-lt"/>
            </a:endParaRPr>
          </a:p>
        </p:txBody>
      </p:sp>
      <p:sp>
        <p:nvSpPr>
          <p:cNvPr id="24" name="Rectangle 70"/>
          <p:cNvSpPr>
            <a:spLocks noChangeArrowheads="1"/>
          </p:cNvSpPr>
          <p:nvPr>
            <p:custDataLst>
              <p:tags r:id="rId7"/>
            </p:custDataLst>
          </p:nvPr>
        </p:nvSpPr>
        <p:spPr bwMode="auto">
          <a:xfrm rot="16200000">
            <a:off x="3674262" y="2579116"/>
            <a:ext cx="431800" cy="1204402"/>
          </a:xfrm>
          <a:prstGeom prst="rect">
            <a:avLst/>
          </a:prstGeom>
          <a:solidFill>
            <a:srgbClr val="FFFF99"/>
          </a:solidFill>
          <a:ln w="9525">
            <a:noFill/>
            <a:miter lim="800000"/>
            <a:headEnd/>
            <a:tailEnd/>
          </a:ln>
          <a:effectLst/>
        </p:spPr>
        <p:txBody>
          <a:bodyPr rot="10800000" vert="vert270" lIns="91436" tIns="45719" rIns="91436" bIns="45719" anchor="ctr"/>
          <a:lstStyle/>
          <a:p>
            <a:pPr algn="ctr"/>
            <a:r>
              <a:rPr lang="de-CH" sz="1700" b="1" dirty="0">
                <a:solidFill>
                  <a:srgbClr val="000000"/>
                </a:solidFill>
                <a:latin typeface="+mn-lt"/>
              </a:rPr>
              <a:t>3</a:t>
            </a:r>
          </a:p>
        </p:txBody>
      </p:sp>
      <p:grpSp>
        <p:nvGrpSpPr>
          <p:cNvPr id="3" name="Group 72"/>
          <p:cNvGrpSpPr>
            <a:grpSpLocks/>
          </p:cNvGrpSpPr>
          <p:nvPr>
            <p:custDataLst>
              <p:tags r:id="rId8"/>
            </p:custDataLst>
          </p:nvPr>
        </p:nvGrpSpPr>
        <p:grpSpPr bwMode="auto">
          <a:xfrm>
            <a:off x="1410226" y="4543334"/>
            <a:ext cx="986589" cy="1049568"/>
            <a:chOff x="2420" y="1526"/>
            <a:chExt cx="282" cy="509"/>
          </a:xfrm>
        </p:grpSpPr>
        <p:grpSp>
          <p:nvGrpSpPr>
            <p:cNvPr id="25" name="Group 73"/>
            <p:cNvGrpSpPr>
              <a:grpSpLocks/>
            </p:cNvGrpSpPr>
            <p:nvPr/>
          </p:nvGrpSpPr>
          <p:grpSpPr bwMode="auto">
            <a:xfrm>
              <a:off x="2420" y="1526"/>
              <a:ext cx="282" cy="509"/>
              <a:chOff x="1150" y="2251"/>
              <a:chExt cx="282" cy="509"/>
            </a:xfrm>
          </p:grpSpPr>
          <p:sp>
            <p:nvSpPr>
              <p:cNvPr id="29" name="Rectangle 74"/>
              <p:cNvSpPr>
                <a:spLocks noChangeArrowheads="1"/>
              </p:cNvSpPr>
              <p:nvPr/>
            </p:nvSpPr>
            <p:spPr bwMode="auto">
              <a:xfrm rot="16200000">
                <a:off x="1063" y="2392"/>
                <a:ext cx="461" cy="276"/>
              </a:xfrm>
              <a:prstGeom prst="rect">
                <a:avLst/>
              </a:prstGeom>
              <a:solidFill>
                <a:srgbClr val="99CC00"/>
              </a:solidFill>
              <a:ln w="9525">
                <a:noFill/>
                <a:miter lim="800000"/>
                <a:headEnd/>
                <a:tailEnd/>
              </a:ln>
              <a:effectLst/>
            </p:spPr>
            <p:txBody>
              <a:bodyPr rot="10800000" vert="vert270" anchor="ctr"/>
              <a:lstStyle/>
              <a:p>
                <a:pPr algn="ctr"/>
                <a:r>
                  <a:rPr lang="de-CH" sz="1700" b="1" dirty="0">
                    <a:solidFill>
                      <a:srgbClr val="000000"/>
                    </a:solidFill>
                    <a:latin typeface="+mn-lt"/>
                  </a:rPr>
                  <a:t>4</a:t>
                </a:r>
              </a:p>
            </p:txBody>
          </p:sp>
          <p:sp>
            <p:nvSpPr>
              <p:cNvPr id="30" name="Rectangle 75" descr="Diagonal weit nach oben"/>
              <p:cNvSpPr>
                <a:spLocks noChangeArrowheads="1"/>
              </p:cNvSpPr>
              <p:nvPr/>
            </p:nvSpPr>
            <p:spPr bwMode="auto">
              <a:xfrm rot="5400000">
                <a:off x="1205" y="2196"/>
                <a:ext cx="169" cy="279"/>
              </a:xfrm>
              <a:prstGeom prst="rect">
                <a:avLst/>
              </a:prstGeom>
              <a:pattFill prst="wdUpDiag">
                <a:fgClr>
                  <a:srgbClr val="99CC00"/>
                </a:fgClr>
                <a:bgClr>
                  <a:schemeClr val="bg1"/>
                </a:bgClr>
              </a:pattFill>
              <a:ln w="9525">
                <a:noFill/>
                <a:miter lim="800000"/>
                <a:headEnd/>
                <a:tailEnd/>
              </a:ln>
              <a:effectLst/>
            </p:spPr>
            <p:txBody>
              <a:bodyPr rot="10800000" vert="eaVert" anchor="ctr"/>
              <a:lstStyle/>
              <a:p>
                <a:pPr algn="ctr"/>
                <a:r>
                  <a:rPr lang="de-CH" sz="900" b="1" dirty="0" smtClean="0">
                    <a:solidFill>
                      <a:srgbClr val="000000"/>
                    </a:solidFill>
                    <a:latin typeface="+mn-lt"/>
                  </a:rPr>
                  <a:t>Uplift</a:t>
                </a:r>
                <a:endParaRPr lang="de-CH" sz="900" b="1" dirty="0">
                  <a:solidFill>
                    <a:srgbClr val="000000"/>
                  </a:solidFill>
                  <a:latin typeface="+mn-lt"/>
                </a:endParaRPr>
              </a:p>
            </p:txBody>
          </p:sp>
        </p:grpSp>
        <p:sp>
          <p:nvSpPr>
            <p:cNvPr id="28" name="Rectangle 76"/>
            <p:cNvSpPr>
              <a:spLocks noChangeArrowheads="1"/>
            </p:cNvSpPr>
            <p:nvPr/>
          </p:nvSpPr>
          <p:spPr bwMode="auto">
            <a:xfrm>
              <a:off x="2426" y="1526"/>
              <a:ext cx="273" cy="499"/>
            </a:xfrm>
            <a:prstGeom prst="rect">
              <a:avLst/>
            </a:prstGeom>
            <a:noFill/>
            <a:ln w="9525">
              <a:solidFill>
                <a:schemeClr val="tx1"/>
              </a:solidFill>
              <a:miter lim="800000"/>
              <a:headEnd/>
              <a:tailEnd/>
            </a:ln>
            <a:effectLst/>
          </p:spPr>
          <p:txBody>
            <a:bodyPr wrap="none" anchor="ctr"/>
            <a:lstStyle/>
            <a:p>
              <a:endParaRPr lang="de-CH" dirty="0">
                <a:solidFill>
                  <a:srgbClr val="000000"/>
                </a:solidFill>
                <a:latin typeface="+mn-lt"/>
              </a:endParaRPr>
            </a:p>
          </p:txBody>
        </p:sp>
      </p:grpSp>
      <p:sp>
        <p:nvSpPr>
          <p:cNvPr id="31" name="Rectangle 77"/>
          <p:cNvSpPr>
            <a:spLocks noChangeArrowheads="1"/>
          </p:cNvSpPr>
          <p:nvPr>
            <p:custDataLst>
              <p:tags r:id="rId9"/>
            </p:custDataLst>
          </p:nvPr>
        </p:nvSpPr>
        <p:spPr bwMode="auto">
          <a:xfrm rot="5400000">
            <a:off x="2945876" y="4693441"/>
            <a:ext cx="1029980" cy="714718"/>
          </a:xfrm>
          <a:prstGeom prst="rect">
            <a:avLst/>
          </a:prstGeom>
          <a:solidFill>
            <a:srgbClr val="92D050"/>
          </a:solidFill>
          <a:ln w="9525">
            <a:solidFill>
              <a:schemeClr val="tx1"/>
            </a:solidFill>
            <a:miter lim="800000"/>
            <a:headEnd/>
            <a:tailEnd/>
          </a:ln>
          <a:effectLst/>
        </p:spPr>
        <p:txBody>
          <a:bodyPr vert="vert270" wrap="none" lIns="91436" tIns="45719" rIns="91436" bIns="45719" anchor="ctr"/>
          <a:lstStyle/>
          <a:p>
            <a:pPr algn="ctr"/>
            <a:r>
              <a:rPr lang="de-CH" sz="1700" b="1" dirty="0" smtClean="0">
                <a:solidFill>
                  <a:srgbClr val="000000"/>
                </a:solidFill>
                <a:latin typeface="+mn-lt"/>
              </a:rPr>
              <a:t>5</a:t>
            </a:r>
            <a:endParaRPr lang="de-CH" sz="1700" b="1" dirty="0">
              <a:solidFill>
                <a:srgbClr val="000000"/>
              </a:solidFill>
              <a:latin typeface="+mn-lt"/>
            </a:endParaRPr>
          </a:p>
        </p:txBody>
      </p:sp>
      <p:sp>
        <p:nvSpPr>
          <p:cNvPr id="35" name="Textfeld 34"/>
          <p:cNvSpPr txBox="1"/>
          <p:nvPr>
            <p:custDataLst>
              <p:tags r:id="rId10"/>
            </p:custDataLst>
          </p:nvPr>
        </p:nvSpPr>
        <p:spPr>
          <a:xfrm rot="16200000">
            <a:off x="-795024" y="2544172"/>
            <a:ext cx="3488988" cy="400108"/>
          </a:xfrm>
          <a:prstGeom prst="rect">
            <a:avLst/>
          </a:prstGeom>
          <a:noFill/>
        </p:spPr>
        <p:txBody>
          <a:bodyPr wrap="square" lIns="91436" tIns="45719" rIns="91436" bIns="45719" rtlCol="0">
            <a:spAutoFit/>
          </a:bodyPr>
          <a:lstStyle/>
          <a:p>
            <a:pPr algn="ctr"/>
            <a:r>
              <a:rPr lang="de-CH" sz="2000" dirty="0" smtClean="0">
                <a:solidFill>
                  <a:srgbClr val="000000"/>
                </a:solidFill>
                <a:latin typeface="+mn-lt"/>
              </a:rPr>
              <a:t>Residualmethode </a:t>
            </a:r>
            <a:endParaRPr lang="de-CH" sz="2000" dirty="0">
              <a:solidFill>
                <a:srgbClr val="000000"/>
              </a:solidFill>
              <a:latin typeface="+mn-lt"/>
            </a:endParaRPr>
          </a:p>
        </p:txBody>
      </p:sp>
      <p:sp>
        <p:nvSpPr>
          <p:cNvPr id="36" name="Rechteck 35"/>
          <p:cNvSpPr/>
          <p:nvPr>
            <p:custDataLst>
              <p:tags r:id="rId11"/>
            </p:custDataLst>
          </p:nvPr>
        </p:nvSpPr>
        <p:spPr>
          <a:xfrm>
            <a:off x="3011631" y="3933413"/>
            <a:ext cx="1723920" cy="291931"/>
          </a:xfrm>
          <a:prstGeom prst="rect">
            <a:avLst/>
          </a:prstGeom>
        </p:spPr>
        <p:txBody>
          <a:bodyPr wrap="none" lIns="75749" tIns="37874" rIns="75749" bIns="37874">
            <a:spAutoFit/>
          </a:bodyPr>
          <a:lstStyle/>
          <a:p>
            <a:r>
              <a:rPr lang="de-CH" sz="1400" dirty="0" smtClean="0">
                <a:solidFill>
                  <a:srgbClr val="000000"/>
                </a:solidFill>
                <a:latin typeface="+mn-lt"/>
              </a:rPr>
              <a:t>ordentlich besteuert</a:t>
            </a:r>
            <a:endParaRPr lang="de-CH" sz="1400" dirty="0">
              <a:solidFill>
                <a:srgbClr val="000000"/>
              </a:solidFill>
              <a:latin typeface="+mn-lt"/>
            </a:endParaRPr>
          </a:p>
        </p:txBody>
      </p:sp>
      <p:sp>
        <p:nvSpPr>
          <p:cNvPr id="37" name="Rectangle 43"/>
          <p:cNvSpPr>
            <a:spLocks noChangeArrowheads="1"/>
          </p:cNvSpPr>
          <p:nvPr>
            <p:custDataLst>
              <p:tags r:id="rId12"/>
            </p:custDataLst>
          </p:nvPr>
        </p:nvSpPr>
        <p:spPr bwMode="auto">
          <a:xfrm rot="16200000">
            <a:off x="4944766" y="-839340"/>
            <a:ext cx="431800" cy="6245815"/>
          </a:xfrm>
          <a:prstGeom prst="rect">
            <a:avLst/>
          </a:prstGeom>
          <a:solidFill>
            <a:srgbClr val="FF9933"/>
          </a:solidFill>
          <a:ln w="9525">
            <a:noFill/>
            <a:miter lim="800000"/>
            <a:headEnd/>
            <a:tailEnd/>
          </a:ln>
          <a:effectLst/>
        </p:spPr>
        <p:txBody>
          <a:bodyPr vert="eaVert" lIns="91436" tIns="45719" rIns="91436" bIns="45719" anchor="ctr"/>
          <a:lstStyle/>
          <a:p>
            <a:pPr algn="r"/>
            <a:r>
              <a:rPr lang="de-CH" sz="1700" dirty="0" smtClean="0">
                <a:solidFill>
                  <a:srgbClr val="000000"/>
                </a:solidFill>
                <a:latin typeface="+mn-lt"/>
              </a:rPr>
              <a:t>…… verbleibender Residualgewinn</a:t>
            </a:r>
            <a:endParaRPr lang="de-CH" sz="1700" dirty="0">
              <a:solidFill>
                <a:srgbClr val="000000"/>
              </a:solidFill>
              <a:latin typeface="+mn-lt"/>
            </a:endParaRPr>
          </a:p>
        </p:txBody>
      </p:sp>
      <p:sp>
        <p:nvSpPr>
          <p:cNvPr id="38" name="Rectangle 43"/>
          <p:cNvSpPr>
            <a:spLocks noChangeArrowheads="1"/>
          </p:cNvSpPr>
          <p:nvPr>
            <p:custDataLst>
              <p:tags r:id="rId13"/>
            </p:custDataLst>
          </p:nvPr>
        </p:nvSpPr>
        <p:spPr bwMode="auto">
          <a:xfrm rot="16200000">
            <a:off x="5550307" y="227383"/>
            <a:ext cx="431800" cy="5019277"/>
          </a:xfrm>
          <a:prstGeom prst="rect">
            <a:avLst/>
          </a:prstGeom>
          <a:solidFill>
            <a:srgbClr val="FF9933"/>
          </a:solidFill>
          <a:ln w="9525">
            <a:noFill/>
            <a:miter lim="800000"/>
            <a:headEnd/>
            <a:tailEnd/>
          </a:ln>
          <a:effectLst/>
        </p:spPr>
        <p:txBody>
          <a:bodyPr vert="eaVert" lIns="91436" tIns="45719" rIns="91436" bIns="45719" anchor="ctr"/>
          <a:lstStyle/>
          <a:p>
            <a:pPr algn="r"/>
            <a:r>
              <a:rPr lang="de-CH" sz="1700" dirty="0" smtClean="0">
                <a:solidFill>
                  <a:srgbClr val="000000"/>
                </a:solidFill>
                <a:latin typeface="+mn-lt"/>
              </a:rPr>
              <a:t>…… verbleibender Residualgewinn</a:t>
            </a:r>
            <a:endParaRPr lang="de-CH" sz="1700" dirty="0">
              <a:solidFill>
                <a:srgbClr val="000000"/>
              </a:solidFill>
              <a:latin typeface="+mn-lt"/>
            </a:endParaRPr>
          </a:p>
        </p:txBody>
      </p:sp>
      <p:sp>
        <p:nvSpPr>
          <p:cNvPr id="40" name="Textfeld 39"/>
          <p:cNvSpPr txBox="1"/>
          <p:nvPr>
            <p:custDataLst>
              <p:tags r:id="rId14"/>
            </p:custDataLst>
          </p:nvPr>
        </p:nvSpPr>
        <p:spPr>
          <a:xfrm rot="16200000">
            <a:off x="-790948" y="4017745"/>
            <a:ext cx="3488988" cy="400108"/>
          </a:xfrm>
          <a:prstGeom prst="rect">
            <a:avLst/>
          </a:prstGeom>
          <a:noFill/>
        </p:spPr>
        <p:txBody>
          <a:bodyPr wrap="square" lIns="91436" tIns="45719" rIns="91436" bIns="45719" rtlCol="0">
            <a:spAutoFit/>
          </a:bodyPr>
          <a:lstStyle/>
          <a:p>
            <a:r>
              <a:rPr lang="de-CH" sz="2000" dirty="0" smtClean="0">
                <a:solidFill>
                  <a:srgbClr val="000000"/>
                </a:solidFill>
                <a:latin typeface="+mn-lt"/>
              </a:rPr>
              <a:t>Nexusansatz</a:t>
            </a:r>
            <a:endParaRPr lang="de-CH" sz="2000" dirty="0">
              <a:solidFill>
                <a:srgbClr val="000000"/>
              </a:solidFill>
              <a:latin typeface="+mn-lt"/>
            </a:endParaRPr>
          </a:p>
        </p:txBody>
      </p:sp>
      <p:sp>
        <p:nvSpPr>
          <p:cNvPr id="42" name="Textfeld 41"/>
          <p:cNvSpPr txBox="1"/>
          <p:nvPr>
            <p:custDataLst>
              <p:tags r:id="rId15"/>
            </p:custDataLst>
          </p:nvPr>
        </p:nvSpPr>
        <p:spPr>
          <a:xfrm>
            <a:off x="3992772" y="4850746"/>
            <a:ext cx="354500" cy="400108"/>
          </a:xfrm>
          <a:prstGeom prst="rect">
            <a:avLst/>
          </a:prstGeom>
          <a:noFill/>
        </p:spPr>
        <p:txBody>
          <a:bodyPr wrap="square" lIns="91436" tIns="45719" rIns="91436" bIns="45719" rtlCol="0">
            <a:spAutoFit/>
          </a:bodyPr>
          <a:lstStyle/>
          <a:p>
            <a:r>
              <a:rPr lang="de-CH" sz="2000" dirty="0">
                <a:solidFill>
                  <a:srgbClr val="000000"/>
                </a:solidFill>
                <a:latin typeface="+mn-lt"/>
              </a:rPr>
              <a:t>X</a:t>
            </a:r>
          </a:p>
        </p:txBody>
      </p:sp>
      <p:sp>
        <p:nvSpPr>
          <p:cNvPr id="45" name="Textfeld 44"/>
          <p:cNvSpPr txBox="1"/>
          <p:nvPr>
            <p:custDataLst>
              <p:tags r:id="rId16"/>
            </p:custDataLst>
          </p:nvPr>
        </p:nvSpPr>
        <p:spPr>
          <a:xfrm>
            <a:off x="2612535" y="4850746"/>
            <a:ext cx="399096" cy="400108"/>
          </a:xfrm>
          <a:prstGeom prst="rect">
            <a:avLst/>
          </a:prstGeom>
          <a:noFill/>
        </p:spPr>
        <p:txBody>
          <a:bodyPr wrap="square" lIns="91436" tIns="45719" rIns="91436" bIns="45719" rtlCol="0">
            <a:spAutoFit/>
          </a:bodyPr>
          <a:lstStyle/>
          <a:p>
            <a:r>
              <a:rPr lang="de-CH" sz="2000" dirty="0" smtClean="0">
                <a:solidFill>
                  <a:srgbClr val="000000"/>
                </a:solidFill>
                <a:latin typeface="+mn-lt"/>
              </a:rPr>
              <a:t>/</a:t>
            </a:r>
            <a:endParaRPr lang="de-CH" sz="2000" dirty="0">
              <a:solidFill>
                <a:srgbClr val="000000"/>
              </a:solidFill>
              <a:latin typeface="+mn-lt"/>
            </a:endParaRPr>
          </a:p>
        </p:txBody>
      </p:sp>
      <p:sp>
        <p:nvSpPr>
          <p:cNvPr id="46" name="Rectangle 43"/>
          <p:cNvSpPr>
            <a:spLocks noChangeArrowheads="1"/>
          </p:cNvSpPr>
          <p:nvPr>
            <p:custDataLst>
              <p:tags r:id="rId17"/>
            </p:custDataLst>
          </p:nvPr>
        </p:nvSpPr>
        <p:spPr bwMode="auto">
          <a:xfrm rot="16200000">
            <a:off x="4727698" y="4291386"/>
            <a:ext cx="1029979" cy="1518828"/>
          </a:xfrm>
          <a:prstGeom prst="rect">
            <a:avLst/>
          </a:prstGeom>
          <a:solidFill>
            <a:srgbClr val="FF9933"/>
          </a:solidFill>
          <a:ln w="9525">
            <a:noFill/>
            <a:miter lim="800000"/>
            <a:headEnd/>
            <a:tailEnd/>
          </a:ln>
          <a:effectLst/>
        </p:spPr>
        <p:txBody>
          <a:bodyPr vert="eaVert" lIns="91436" tIns="45719" rIns="91436" bIns="45719" anchor="ctr"/>
          <a:lstStyle/>
          <a:p>
            <a:pPr algn="ctr"/>
            <a:r>
              <a:rPr lang="de-CH" sz="1700" dirty="0" smtClean="0">
                <a:solidFill>
                  <a:srgbClr val="000000"/>
                </a:solidFill>
                <a:latin typeface="+mn-lt"/>
              </a:rPr>
              <a:t>Residual-gewinn</a:t>
            </a:r>
            <a:endParaRPr lang="de-CH" sz="1700" dirty="0">
              <a:solidFill>
                <a:srgbClr val="000000"/>
              </a:solidFill>
              <a:latin typeface="+mn-lt"/>
            </a:endParaRPr>
          </a:p>
        </p:txBody>
      </p:sp>
      <p:sp>
        <p:nvSpPr>
          <p:cNvPr id="47" name="Textfeld 46"/>
          <p:cNvSpPr txBox="1"/>
          <p:nvPr>
            <p:custDataLst>
              <p:tags r:id="rId18"/>
            </p:custDataLst>
          </p:nvPr>
        </p:nvSpPr>
        <p:spPr>
          <a:xfrm>
            <a:off x="6070102" y="4850746"/>
            <a:ext cx="354500" cy="400108"/>
          </a:xfrm>
          <a:prstGeom prst="rect">
            <a:avLst/>
          </a:prstGeom>
          <a:noFill/>
        </p:spPr>
        <p:txBody>
          <a:bodyPr wrap="square" lIns="91436" tIns="45719" rIns="91436" bIns="45719" rtlCol="0">
            <a:spAutoFit/>
          </a:bodyPr>
          <a:lstStyle/>
          <a:p>
            <a:r>
              <a:rPr lang="de-CH" sz="2000" dirty="0" smtClean="0">
                <a:solidFill>
                  <a:srgbClr val="000000"/>
                </a:solidFill>
                <a:latin typeface="+mn-lt"/>
              </a:rPr>
              <a:t>=</a:t>
            </a:r>
            <a:endParaRPr lang="de-CH" sz="2000" dirty="0">
              <a:solidFill>
                <a:srgbClr val="000000"/>
              </a:solidFill>
              <a:latin typeface="+mn-lt"/>
            </a:endParaRPr>
          </a:p>
        </p:txBody>
      </p:sp>
      <p:sp>
        <p:nvSpPr>
          <p:cNvPr id="48" name="Rectangle 43"/>
          <p:cNvSpPr>
            <a:spLocks noChangeArrowheads="1"/>
          </p:cNvSpPr>
          <p:nvPr>
            <p:custDataLst>
              <p:tags r:id="rId19"/>
            </p:custDataLst>
          </p:nvPr>
        </p:nvSpPr>
        <p:spPr bwMode="auto">
          <a:xfrm rot="16200000">
            <a:off x="6873100" y="4155315"/>
            <a:ext cx="1029979" cy="1790972"/>
          </a:xfrm>
          <a:prstGeom prst="rect">
            <a:avLst/>
          </a:prstGeom>
          <a:solidFill>
            <a:srgbClr val="7BC3C9"/>
          </a:solidFill>
          <a:ln w="9525">
            <a:noFill/>
            <a:miter lim="800000"/>
            <a:headEnd/>
            <a:tailEnd/>
          </a:ln>
          <a:effectLst/>
        </p:spPr>
        <p:txBody>
          <a:bodyPr vert="eaVert" lIns="91436" tIns="45719" rIns="91436" bIns="45719" anchor="ctr"/>
          <a:lstStyle/>
          <a:p>
            <a:pPr algn="ctr"/>
            <a:r>
              <a:rPr lang="de-CH" sz="1700" dirty="0" smtClean="0">
                <a:solidFill>
                  <a:srgbClr val="000000"/>
                </a:solidFill>
                <a:latin typeface="+mn-lt"/>
              </a:rPr>
              <a:t>Privilegiert steuerbar</a:t>
            </a:r>
            <a:endParaRPr lang="de-CH" sz="1700" dirty="0">
              <a:solidFill>
                <a:srgbClr val="000000"/>
              </a:solidFill>
              <a:latin typeface="+mn-lt"/>
            </a:endParaRPr>
          </a:p>
        </p:txBody>
      </p:sp>
      <p:sp>
        <p:nvSpPr>
          <p:cNvPr id="39" name="Rectangle 43"/>
          <p:cNvSpPr>
            <a:spLocks noChangeArrowheads="1"/>
          </p:cNvSpPr>
          <p:nvPr>
            <p:custDataLst>
              <p:tags r:id="rId20"/>
            </p:custDataLst>
          </p:nvPr>
        </p:nvSpPr>
        <p:spPr bwMode="auto">
          <a:xfrm rot="16200000">
            <a:off x="6152509" y="1276116"/>
            <a:ext cx="431800" cy="3814874"/>
          </a:xfrm>
          <a:prstGeom prst="rect">
            <a:avLst/>
          </a:prstGeom>
          <a:solidFill>
            <a:srgbClr val="FF9933"/>
          </a:solidFill>
          <a:ln w="9525">
            <a:noFill/>
            <a:miter lim="800000"/>
            <a:headEnd/>
            <a:tailEnd/>
          </a:ln>
          <a:effectLst/>
        </p:spPr>
        <p:txBody>
          <a:bodyPr vert="eaVert" lIns="91436" tIns="45719" rIns="91436" bIns="45719" anchor="ctr"/>
          <a:lstStyle/>
          <a:p>
            <a:pPr algn="r"/>
            <a:r>
              <a:rPr lang="de-CH" sz="1700" dirty="0" smtClean="0">
                <a:solidFill>
                  <a:srgbClr val="000000"/>
                </a:solidFill>
                <a:latin typeface="+mn-lt"/>
              </a:rPr>
              <a:t>Residualgewinn</a:t>
            </a:r>
            <a:endParaRPr lang="de-CH" sz="1700" dirty="0">
              <a:solidFill>
                <a:srgbClr val="000000"/>
              </a:solidFill>
              <a:latin typeface="+mn-lt"/>
            </a:endParaRPr>
          </a:p>
        </p:txBody>
      </p:sp>
      <p:sp>
        <p:nvSpPr>
          <p:cNvPr id="52" name="Rectangle 77"/>
          <p:cNvSpPr>
            <a:spLocks noChangeArrowheads="1"/>
          </p:cNvSpPr>
          <p:nvPr>
            <p:custDataLst>
              <p:tags r:id="rId21"/>
            </p:custDataLst>
          </p:nvPr>
        </p:nvSpPr>
        <p:spPr bwMode="auto">
          <a:xfrm rot="5400000">
            <a:off x="5268668" y="2607541"/>
            <a:ext cx="430185" cy="2023903"/>
          </a:xfrm>
          <a:prstGeom prst="rect">
            <a:avLst/>
          </a:prstGeom>
          <a:blipFill>
            <a:blip r:embed="rId26"/>
            <a:tile tx="0" ty="0" sx="100000" sy="100000" flip="none" algn="tl"/>
          </a:blipFill>
          <a:ln w="9525">
            <a:solidFill>
              <a:schemeClr val="tx1"/>
            </a:solidFill>
            <a:miter lim="800000"/>
            <a:headEnd/>
            <a:tailEnd/>
          </a:ln>
          <a:effectLst/>
        </p:spPr>
        <p:txBody>
          <a:bodyPr vert="vert270" wrap="none" lIns="91436" tIns="45719" rIns="91436" bIns="45719" anchor="ctr"/>
          <a:lstStyle/>
          <a:p>
            <a:pPr algn="ctr"/>
            <a:r>
              <a:rPr lang="de-CH" sz="1700" dirty="0">
                <a:solidFill>
                  <a:srgbClr val="000000"/>
                </a:solidFill>
                <a:latin typeface="+mn-lt"/>
              </a:rPr>
              <a:t>Korr. </a:t>
            </a:r>
            <a:r>
              <a:rPr lang="de-CH" sz="1700" dirty="0" smtClean="0">
                <a:solidFill>
                  <a:srgbClr val="000000"/>
                </a:solidFill>
                <a:latin typeface="+mn-lt"/>
              </a:rPr>
              <a:t>Nexus</a:t>
            </a:r>
            <a:endParaRPr lang="de-CH" sz="1700" dirty="0">
              <a:solidFill>
                <a:srgbClr val="000000"/>
              </a:solidFill>
              <a:latin typeface="+mn-lt"/>
            </a:endParaRPr>
          </a:p>
        </p:txBody>
      </p:sp>
      <p:sp>
        <p:nvSpPr>
          <p:cNvPr id="73" name="Rechteck 72"/>
          <p:cNvSpPr/>
          <p:nvPr>
            <p:custDataLst>
              <p:tags r:id="rId22"/>
            </p:custDataLst>
          </p:nvPr>
        </p:nvSpPr>
        <p:spPr>
          <a:xfrm>
            <a:off x="6491489" y="3939731"/>
            <a:ext cx="1763996" cy="291931"/>
          </a:xfrm>
          <a:prstGeom prst="rect">
            <a:avLst/>
          </a:prstGeom>
        </p:spPr>
        <p:txBody>
          <a:bodyPr wrap="none" lIns="75749" tIns="37874" rIns="75749" bIns="37874">
            <a:spAutoFit/>
          </a:bodyPr>
          <a:lstStyle/>
          <a:p>
            <a:r>
              <a:rPr lang="de-CH" sz="1400" dirty="0" smtClean="0">
                <a:solidFill>
                  <a:srgbClr val="000000"/>
                </a:solidFill>
                <a:latin typeface="+mn-lt"/>
              </a:rPr>
              <a:t>privilegiert besteuert</a:t>
            </a:r>
            <a:endParaRPr lang="de-CH" sz="1400" dirty="0">
              <a:solidFill>
                <a:srgbClr val="000000"/>
              </a:solidFill>
              <a:latin typeface="+mn-lt"/>
            </a:endParaRPr>
          </a:p>
        </p:txBody>
      </p:sp>
      <p:sp>
        <p:nvSpPr>
          <p:cNvPr id="74" name="Textfeld 73"/>
          <p:cNvSpPr txBox="1"/>
          <p:nvPr>
            <p:custDataLst>
              <p:tags r:id="rId23"/>
            </p:custDataLst>
          </p:nvPr>
        </p:nvSpPr>
        <p:spPr>
          <a:xfrm>
            <a:off x="1368735" y="5796422"/>
            <a:ext cx="7932971" cy="600164"/>
          </a:xfrm>
          <a:prstGeom prst="rect">
            <a:avLst/>
          </a:prstGeom>
          <a:noFill/>
        </p:spPr>
        <p:txBody>
          <a:bodyPr wrap="square" rtlCol="0">
            <a:spAutoFit/>
          </a:bodyPr>
          <a:lstStyle/>
          <a:p>
            <a:r>
              <a:rPr lang="de-CH" sz="1100" dirty="0" smtClean="0">
                <a:solidFill>
                  <a:srgbClr val="000000"/>
                </a:solidFill>
                <a:latin typeface="+mn-lt"/>
              </a:rPr>
              <a:t>1 = Erfolg Finanzierungstätigkeit		4 </a:t>
            </a:r>
            <a:r>
              <a:rPr lang="de-CH" sz="1100" dirty="0">
                <a:solidFill>
                  <a:srgbClr val="000000"/>
                </a:solidFill>
                <a:latin typeface="+mn-lt"/>
              </a:rPr>
              <a:t>= Eigene Aufwendungen für Entwicklung IP</a:t>
            </a:r>
            <a:endParaRPr lang="de-CH" sz="1100" dirty="0" smtClean="0">
              <a:solidFill>
                <a:srgbClr val="000000"/>
              </a:solidFill>
              <a:latin typeface="+mn-lt"/>
            </a:endParaRPr>
          </a:p>
          <a:p>
            <a:r>
              <a:rPr lang="de-CH" sz="1100" dirty="0" smtClean="0">
                <a:solidFill>
                  <a:srgbClr val="000000"/>
                </a:solidFill>
                <a:latin typeface="+mn-lt"/>
              </a:rPr>
              <a:t>2 = Erfolg nicht aus Lizenzen oder IP stammend	</a:t>
            </a:r>
            <a:r>
              <a:rPr lang="de-CH" sz="1100" dirty="0">
                <a:solidFill>
                  <a:srgbClr val="000000"/>
                </a:solidFill>
                <a:latin typeface="+mn-lt"/>
              </a:rPr>
              <a:t>5 = Gesamtausgaben Entwicklung </a:t>
            </a:r>
            <a:r>
              <a:rPr lang="de-CH" sz="1100" dirty="0" smtClean="0">
                <a:solidFill>
                  <a:srgbClr val="000000"/>
                </a:solidFill>
                <a:latin typeface="+mn-lt"/>
              </a:rPr>
              <a:t>IP</a:t>
            </a:r>
          </a:p>
          <a:p>
            <a:r>
              <a:rPr lang="de-CH" sz="1100" dirty="0" smtClean="0">
                <a:solidFill>
                  <a:srgbClr val="000000"/>
                </a:solidFill>
                <a:latin typeface="+mn-lt"/>
              </a:rPr>
              <a:t>3 = Erfolg Routinefunktionen und Markenentgelte</a:t>
            </a:r>
          </a:p>
        </p:txBody>
      </p:sp>
    </p:spTree>
    <p:extLst>
      <p:ext uri="{BB962C8B-B14F-4D97-AF65-F5344CB8AC3E}">
        <p14:creationId xmlns:p14="http://schemas.microsoft.com/office/powerpoint/2010/main" val="2373234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900000" y="692696"/>
            <a:ext cx="7560000" cy="612000"/>
          </a:xfrm>
        </p:spPr>
        <p:txBody>
          <a:bodyPr/>
          <a:lstStyle/>
          <a:p>
            <a:r>
              <a:rPr lang="de-CH" dirty="0" smtClean="0"/>
              <a:t>Patentbox (4)</a:t>
            </a:r>
            <a:r>
              <a:rPr lang="de-CH" dirty="0"/>
              <a:t/>
            </a:r>
            <a:br>
              <a:rPr lang="de-CH" dirty="0"/>
            </a:br>
            <a:r>
              <a:rPr lang="de-CH" dirty="0" smtClean="0"/>
              <a:t/>
            </a:r>
            <a:br>
              <a:rPr lang="de-CH" dirty="0" smtClean="0"/>
            </a:br>
            <a:endParaRPr lang="de-CH" dirty="0"/>
          </a:p>
        </p:txBody>
      </p:sp>
      <p:sp>
        <p:nvSpPr>
          <p:cNvPr id="29" name="Textfeld 28"/>
          <p:cNvSpPr txBox="1"/>
          <p:nvPr>
            <p:custDataLst>
              <p:tags r:id="rId2"/>
            </p:custDataLst>
          </p:nvPr>
        </p:nvSpPr>
        <p:spPr>
          <a:xfrm>
            <a:off x="779443" y="1330898"/>
            <a:ext cx="8185045" cy="6555639"/>
          </a:xfrm>
          <a:prstGeom prst="rect">
            <a:avLst/>
          </a:prstGeom>
          <a:noFill/>
        </p:spPr>
        <p:txBody>
          <a:bodyPr wrap="square" lIns="91436" tIns="45719" rIns="91436" bIns="45719" rtlCol="0" anchor="ctr">
            <a:spAutoFit/>
          </a:bodyPr>
          <a:lstStyle/>
          <a:p>
            <a:r>
              <a:rPr lang="de-CH" sz="2000" b="1" dirty="0" smtClean="0"/>
              <a:t>Grundsätze der Eintrittsbesteuerung </a:t>
            </a:r>
          </a:p>
          <a:p>
            <a:pPr marL="342900" indent="-342900">
              <a:buFont typeface="Arial" panose="020B0604020202020204" pitchFamily="34" charset="0"/>
              <a:buChar char="•"/>
            </a:pPr>
            <a:endParaRPr lang="de-CH" sz="2000" dirty="0" smtClean="0"/>
          </a:p>
          <a:p>
            <a:pPr marL="457200" indent="-457200">
              <a:buClr>
                <a:schemeClr val="accent1"/>
              </a:buClr>
              <a:buFont typeface="Wingdings" panose="05000000000000000000" pitchFamily="2" charset="2"/>
              <a:buChar char="§"/>
            </a:pPr>
            <a:r>
              <a:rPr lang="de-CH" sz="2000" dirty="0" smtClean="0"/>
              <a:t>Bereits berücksichtigter F&amp;E-Aufwand wird zum steuerbaren Gewinn gerechnet</a:t>
            </a:r>
          </a:p>
          <a:p>
            <a:pPr marL="800100" lvl="1" indent="-342900">
              <a:buClr>
                <a:srgbClr val="0096DF"/>
              </a:buClr>
              <a:buFont typeface="Symbol" panose="05050102010706020507" pitchFamily="18" charset="2"/>
              <a:buChar char="-"/>
            </a:pPr>
            <a:r>
              <a:rPr lang="de-CH" sz="2000" dirty="0" smtClean="0"/>
              <a:t>F&amp;E-Aufwand der letzten 10 Jahre vor Eintritt</a:t>
            </a:r>
          </a:p>
          <a:p>
            <a:pPr marL="800100" lvl="1" indent="-342900">
              <a:buClr>
                <a:srgbClr val="0096DF"/>
              </a:buClr>
              <a:buFont typeface="Symbol" panose="05050102010706020507" pitchFamily="18" charset="2"/>
              <a:buChar char="-"/>
            </a:pPr>
            <a:r>
              <a:rPr lang="de-CH" sz="2000" dirty="0" smtClean="0"/>
              <a:t>Abschreibung auf aktiviertem F&amp;E-Aufwand wird wie direkt der Erfolgsrechnung belasteter Aufwand behandelt</a:t>
            </a:r>
          </a:p>
          <a:p>
            <a:pPr marL="342900" indent="-342900">
              <a:buClr>
                <a:schemeClr val="accent1"/>
              </a:buClr>
              <a:buFont typeface="Wingdings" panose="05000000000000000000" pitchFamily="2" charset="2"/>
              <a:buChar char="§"/>
            </a:pPr>
            <a:r>
              <a:rPr lang="de-CH" sz="2000" dirty="0" smtClean="0"/>
              <a:t>F&amp;E-Abzug nach § 69a wird ebenfalls aufgerechnet</a:t>
            </a:r>
          </a:p>
          <a:p>
            <a:pPr marL="342900" indent="-342900">
              <a:buClr>
                <a:schemeClr val="accent1"/>
              </a:buClr>
              <a:buFont typeface="Wingdings" panose="05000000000000000000" pitchFamily="2" charset="2"/>
              <a:buChar char="§"/>
            </a:pPr>
            <a:r>
              <a:rPr lang="de-CH" sz="2000" dirty="0" smtClean="0"/>
              <a:t>Aufrechnungen bilden eine als Gewinn versteuerte stille Reserve</a:t>
            </a:r>
          </a:p>
          <a:p>
            <a:pPr marL="342900" indent="-342900">
              <a:buClr>
                <a:schemeClr val="accent1"/>
              </a:buClr>
              <a:buFont typeface="Wingdings" panose="05000000000000000000" pitchFamily="2" charset="2"/>
              <a:buChar char="§"/>
            </a:pPr>
            <a:r>
              <a:rPr lang="de-CH" sz="2000" dirty="0" smtClean="0"/>
              <a:t>Methode der Eintrittsbesteuerung wird kantonal </a:t>
            </a:r>
            <a:r>
              <a:rPr lang="de-CH" sz="2000" dirty="0" smtClean="0"/>
              <a:t>geregelt</a:t>
            </a:r>
            <a:endParaRPr lang="de-CH" sz="2000" dirty="0" smtClean="0"/>
          </a:p>
          <a:p>
            <a:pPr lvl="1"/>
            <a:r>
              <a:rPr lang="de-CH" sz="2000" dirty="0" smtClean="0"/>
              <a:t> </a:t>
            </a:r>
          </a:p>
          <a:p>
            <a:pPr lvl="1"/>
            <a:endParaRPr lang="de-CH" sz="2000" dirty="0" smtClean="0"/>
          </a:p>
          <a:p>
            <a:pPr lvl="1"/>
            <a:endParaRPr lang="de-CH" sz="2000" dirty="0" smtClean="0"/>
          </a:p>
          <a:p>
            <a:pPr lvl="1"/>
            <a:endParaRPr lang="de-CH" sz="2000" dirty="0"/>
          </a:p>
          <a:p>
            <a:pPr lvl="1"/>
            <a:endParaRPr lang="de-CH" sz="2000" dirty="0" smtClean="0"/>
          </a:p>
          <a:p>
            <a:pPr lvl="1"/>
            <a:endParaRPr lang="de-CH" sz="2000" dirty="0"/>
          </a:p>
          <a:p>
            <a:pPr lvl="1"/>
            <a:endParaRPr lang="de-CH" sz="2000" dirty="0" smtClean="0"/>
          </a:p>
          <a:p>
            <a:pPr lvl="1"/>
            <a:endParaRPr lang="de-CH" sz="2000" dirty="0" smtClean="0"/>
          </a:p>
          <a:p>
            <a:endParaRPr lang="de-CH" sz="2000" dirty="0"/>
          </a:p>
          <a:p>
            <a:endParaRPr lang="de-CH" sz="2000" dirty="0" smtClean="0"/>
          </a:p>
          <a:p>
            <a:endParaRPr lang="de-CH" sz="2000" dirty="0" smtClean="0"/>
          </a:p>
        </p:txBody>
      </p:sp>
    </p:spTree>
    <p:extLst>
      <p:ext uri="{BB962C8B-B14F-4D97-AF65-F5344CB8AC3E}">
        <p14:creationId xmlns:p14="http://schemas.microsoft.com/office/powerpoint/2010/main" val="355493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900000" y="692696"/>
            <a:ext cx="7560000" cy="612000"/>
          </a:xfrm>
        </p:spPr>
        <p:txBody>
          <a:bodyPr/>
          <a:lstStyle/>
          <a:p>
            <a:r>
              <a:rPr lang="de-CH" dirty="0" smtClean="0"/>
              <a:t>Patentbox (</a:t>
            </a:r>
            <a:r>
              <a:rPr lang="de-CH" dirty="0"/>
              <a:t>5</a:t>
            </a:r>
            <a:r>
              <a:rPr lang="de-CH" dirty="0" smtClean="0"/>
              <a:t>)</a:t>
            </a:r>
            <a:r>
              <a:rPr lang="de-CH" dirty="0"/>
              <a:t/>
            </a:r>
            <a:br>
              <a:rPr lang="de-CH" dirty="0"/>
            </a:br>
            <a:r>
              <a:rPr lang="de-CH" dirty="0" smtClean="0"/>
              <a:t/>
            </a:r>
            <a:br>
              <a:rPr lang="de-CH" dirty="0" smtClean="0"/>
            </a:br>
            <a:endParaRPr lang="de-CH" dirty="0"/>
          </a:p>
        </p:txBody>
      </p:sp>
      <p:sp>
        <p:nvSpPr>
          <p:cNvPr id="29" name="Textfeld 28"/>
          <p:cNvSpPr txBox="1"/>
          <p:nvPr>
            <p:custDataLst>
              <p:tags r:id="rId2"/>
            </p:custDataLst>
          </p:nvPr>
        </p:nvSpPr>
        <p:spPr>
          <a:xfrm>
            <a:off x="779443" y="1340768"/>
            <a:ext cx="8185045" cy="4093426"/>
          </a:xfrm>
          <a:prstGeom prst="rect">
            <a:avLst/>
          </a:prstGeom>
          <a:noFill/>
        </p:spPr>
        <p:txBody>
          <a:bodyPr wrap="square" lIns="91436" tIns="45719" rIns="91436" bIns="45719" rtlCol="0" anchor="ctr">
            <a:spAutoFit/>
          </a:bodyPr>
          <a:lstStyle/>
          <a:p>
            <a:r>
              <a:rPr lang="de-CH" sz="2000" b="1" dirty="0" smtClean="0"/>
              <a:t>Eintrittsbesteuerung F&amp;E-Aufwand bei Austritt aus bisherigem Privileg</a:t>
            </a:r>
          </a:p>
          <a:p>
            <a:endParaRPr lang="de-CH" sz="2000" b="1" dirty="0"/>
          </a:p>
          <a:p>
            <a:pPr marL="342900" indent="-342900">
              <a:buClr>
                <a:schemeClr val="accent1"/>
              </a:buClr>
              <a:buFont typeface="Wingdings" panose="05000000000000000000" pitchFamily="2" charset="2"/>
              <a:buChar char="§"/>
            </a:pPr>
            <a:r>
              <a:rPr lang="de-CH" sz="2000" dirty="0" smtClean="0"/>
              <a:t>Keine Besteuerung von F&amp;E-Aufwendungen von </a:t>
            </a:r>
          </a:p>
          <a:p>
            <a:pPr marL="800100" lvl="1" indent="-342900">
              <a:buClr>
                <a:srgbClr val="0096DF"/>
              </a:buClr>
              <a:buFont typeface="Symbol" panose="05050102010706020507" pitchFamily="18" charset="2"/>
              <a:buChar char="-"/>
            </a:pPr>
            <a:r>
              <a:rPr lang="de-CH" sz="2000" dirty="0" smtClean="0"/>
              <a:t>Ausländischen Betriebsstätten</a:t>
            </a:r>
          </a:p>
          <a:p>
            <a:pPr marL="800100" lvl="1" indent="-342900">
              <a:buClr>
                <a:srgbClr val="0096DF"/>
              </a:buClr>
              <a:buFont typeface="Symbol" panose="05050102010706020507" pitchFamily="18" charset="2"/>
              <a:buChar char="-"/>
            </a:pPr>
            <a:r>
              <a:rPr lang="de-CH" sz="2000" dirty="0" smtClean="0"/>
              <a:t>Auslandsparten von Domizil- und gemischten Gesellschaften</a:t>
            </a:r>
          </a:p>
          <a:p>
            <a:pPr marL="800100" lvl="1" indent="-342900">
              <a:buClr>
                <a:srgbClr val="0096DF"/>
              </a:buClr>
              <a:buFont typeface="Symbol" panose="05050102010706020507" pitchFamily="18" charset="2"/>
              <a:buChar char="-"/>
            </a:pPr>
            <a:r>
              <a:rPr lang="de-CH" sz="2000" dirty="0" smtClean="0"/>
              <a:t>Holdinggesellschaften</a:t>
            </a:r>
          </a:p>
          <a:p>
            <a:pPr marL="342900" indent="-342900">
              <a:buClr>
                <a:schemeClr val="accent1"/>
              </a:buClr>
              <a:buFont typeface="Wingdings" panose="05000000000000000000" pitchFamily="2" charset="2"/>
              <a:buChar char="§"/>
            </a:pPr>
            <a:r>
              <a:rPr lang="de-CH" sz="2000" dirty="0" smtClean="0"/>
              <a:t>Umkehrschluss: Bisher aufwandwirksame F&amp;E-Aufwendungen werden besteuert (d.h. in der Patentsparte angerechnet)</a:t>
            </a:r>
          </a:p>
          <a:p>
            <a:pPr marL="342900" indent="-342900">
              <a:buClr>
                <a:schemeClr val="accent1"/>
              </a:buClr>
              <a:buFont typeface="Wingdings" panose="05000000000000000000" pitchFamily="2" charset="2"/>
              <a:buChar char="§"/>
            </a:pPr>
            <a:r>
              <a:rPr lang="de-CH" sz="2000" dirty="0" smtClean="0"/>
              <a:t>Sondersatzverfahren durch Verfügung nach § 271 StG für bisherige Statusgesellschaften möglich</a:t>
            </a:r>
          </a:p>
          <a:p>
            <a:pPr marL="800100" lvl="1" indent="-342900">
              <a:buClr>
                <a:srgbClr val="0096DF"/>
              </a:buClr>
              <a:buFont typeface="Symbol" panose="05050102010706020507" pitchFamily="18" charset="2"/>
              <a:buChar char="-"/>
            </a:pPr>
            <a:r>
              <a:rPr lang="de-CH" sz="2000" dirty="0" smtClean="0"/>
              <a:t>Besteuerung von F&amp;E-Aufwand gilt als Realisation mit Sondersatz von 2.4 %</a:t>
            </a:r>
          </a:p>
        </p:txBody>
      </p:sp>
    </p:spTree>
    <p:extLst>
      <p:ext uri="{BB962C8B-B14F-4D97-AF65-F5344CB8AC3E}">
        <p14:creationId xmlns:p14="http://schemas.microsoft.com/office/powerpoint/2010/main" val="320270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custDataLst>
              <p:tags r:id="rId1"/>
            </p:custDataLst>
          </p:nvPr>
        </p:nvSpPr>
        <p:spPr>
          <a:xfrm>
            <a:off x="900000" y="836712"/>
            <a:ext cx="7560000" cy="612000"/>
          </a:xfrm>
        </p:spPr>
        <p:txBody>
          <a:bodyPr/>
          <a:lstStyle/>
          <a:p>
            <a:r>
              <a:rPr lang="de-CH" dirty="0" smtClean="0"/>
              <a:t>Zusatzabzug Forschung und Entwicklung (1)</a:t>
            </a:r>
            <a:br>
              <a:rPr lang="de-CH" dirty="0" smtClean="0"/>
            </a:br>
            <a:endParaRPr lang="de-CH" dirty="0"/>
          </a:p>
        </p:txBody>
      </p:sp>
      <p:sp>
        <p:nvSpPr>
          <p:cNvPr id="3" name="Inhaltsplatzhalter 2"/>
          <p:cNvSpPr>
            <a:spLocks noGrp="1"/>
          </p:cNvSpPr>
          <p:nvPr>
            <p:ph idx="1"/>
            <p:custDataLst>
              <p:tags r:id="rId2"/>
            </p:custDataLst>
          </p:nvPr>
        </p:nvSpPr>
        <p:spPr>
          <a:xfrm>
            <a:off x="900000" y="1484784"/>
            <a:ext cx="8424528" cy="4266000"/>
          </a:xfrm>
        </p:spPr>
        <p:txBody>
          <a:bodyPr/>
          <a:lstStyle/>
          <a:p>
            <a:pPr marL="0" indent="0">
              <a:buNone/>
            </a:pPr>
            <a:r>
              <a:rPr lang="de-CH" sz="2000" b="1" dirty="0" smtClean="0"/>
              <a:t>Eckwerte</a:t>
            </a:r>
            <a:endParaRPr lang="de-CH" dirty="0" smtClean="0"/>
          </a:p>
          <a:p>
            <a:pPr>
              <a:buClr>
                <a:schemeClr val="accent1"/>
              </a:buClr>
              <a:buFont typeface="Wingdings" panose="05000000000000000000" pitchFamily="2" charset="2"/>
              <a:buChar char="§"/>
            </a:pPr>
            <a:r>
              <a:rPr lang="de-CH" sz="2000" dirty="0" smtClean="0"/>
              <a:t>Fakultativ für Kantone</a:t>
            </a:r>
          </a:p>
          <a:p>
            <a:pPr>
              <a:buClr>
                <a:schemeClr val="accent1"/>
              </a:buClr>
              <a:buFont typeface="Wingdings" panose="05000000000000000000" pitchFamily="2" charset="2"/>
              <a:buChar char="§"/>
            </a:pPr>
            <a:r>
              <a:rPr lang="de-CH" sz="2000" dirty="0" smtClean="0"/>
              <a:t>Natürliche und juristische Personen</a:t>
            </a:r>
          </a:p>
          <a:p>
            <a:pPr>
              <a:buClr>
                <a:schemeClr val="accent1"/>
              </a:buClr>
              <a:buFont typeface="Wingdings" panose="05000000000000000000" pitchFamily="2" charset="2"/>
              <a:buChar char="§"/>
            </a:pPr>
            <a:r>
              <a:rPr lang="de-CH" sz="2000" dirty="0" smtClean="0"/>
              <a:t>Höchstens 50 % Zusatzabzug auf qualifizierendem F&amp;E-Aufwand</a:t>
            </a:r>
          </a:p>
          <a:p>
            <a:pPr lvl="1">
              <a:buClr>
                <a:schemeClr val="accent1"/>
              </a:buClr>
              <a:buFont typeface="Symbol" panose="05050102010706020507" pitchFamily="18" charset="2"/>
              <a:buChar char="-"/>
            </a:pPr>
            <a:r>
              <a:rPr lang="de-CH" sz="2000" dirty="0" smtClean="0"/>
              <a:t>Berechnet auf dem Personalaufwand F&amp;E plus Zuschlag 35 %</a:t>
            </a:r>
          </a:p>
          <a:p>
            <a:pPr>
              <a:buClr>
                <a:schemeClr val="accent1"/>
              </a:buClr>
              <a:buFont typeface="Wingdings" panose="05000000000000000000" pitchFamily="2" charset="2"/>
              <a:buChar char="§"/>
            </a:pPr>
            <a:r>
              <a:rPr lang="de-CH" sz="2000" dirty="0" smtClean="0"/>
              <a:t>Auf </a:t>
            </a:r>
            <a:r>
              <a:rPr lang="de-CH" sz="2000" dirty="0"/>
              <a:t>Antrag durch Steuerpflichtige (PU und jur. </a:t>
            </a:r>
            <a:r>
              <a:rPr lang="de-CH" sz="2000" dirty="0" smtClean="0"/>
              <a:t>Personen)</a:t>
            </a:r>
          </a:p>
          <a:p>
            <a:pPr>
              <a:buClr>
                <a:schemeClr val="accent1"/>
              </a:buClr>
              <a:buFont typeface="Wingdings" panose="05000000000000000000" pitchFamily="2" charset="2"/>
              <a:buChar char="§"/>
            </a:pPr>
            <a:r>
              <a:rPr lang="de-CH" sz="2000" dirty="0" smtClean="0"/>
              <a:t>F&amp;E</a:t>
            </a:r>
            <a:r>
              <a:rPr lang="de-CH" sz="2000" dirty="0"/>
              <a:t>: Wissenschaftliche Forschung und wissensbasierte Innovation              (BG 14.12.2012 über Förderung der Forschung und </a:t>
            </a:r>
            <a:r>
              <a:rPr lang="de-CH" sz="2000" dirty="0" smtClean="0"/>
              <a:t>Innovation)</a:t>
            </a:r>
          </a:p>
          <a:p>
            <a:pPr>
              <a:buFont typeface="Arial" panose="020B0604020202020204" pitchFamily="34" charset="0"/>
              <a:buChar char="•"/>
            </a:pPr>
            <a:endParaRPr lang="de-CH" sz="2000" dirty="0" smtClean="0"/>
          </a:p>
        </p:txBody>
      </p:sp>
    </p:spTree>
    <p:extLst>
      <p:ext uri="{BB962C8B-B14F-4D97-AF65-F5344CB8AC3E}">
        <p14:creationId xmlns:p14="http://schemas.microsoft.com/office/powerpoint/2010/main" val="22169646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custDataLst>
              <p:tags r:id="rId1"/>
            </p:custDataLst>
          </p:nvPr>
        </p:nvSpPr>
        <p:spPr>
          <a:xfrm>
            <a:off x="900000" y="836712"/>
            <a:ext cx="7560000" cy="612000"/>
          </a:xfrm>
        </p:spPr>
        <p:txBody>
          <a:bodyPr/>
          <a:lstStyle/>
          <a:p>
            <a:r>
              <a:rPr lang="de-CH" dirty="0" smtClean="0"/>
              <a:t>Zusatzabzug Forschung und Entwicklung (2)</a:t>
            </a:r>
            <a:br>
              <a:rPr lang="de-CH" dirty="0" smtClean="0"/>
            </a:br>
            <a:endParaRPr lang="de-CH" dirty="0"/>
          </a:p>
        </p:txBody>
      </p:sp>
      <p:sp>
        <p:nvSpPr>
          <p:cNvPr id="3" name="Inhaltsplatzhalter 2"/>
          <p:cNvSpPr>
            <a:spLocks noGrp="1"/>
          </p:cNvSpPr>
          <p:nvPr>
            <p:ph idx="1"/>
            <p:custDataLst>
              <p:tags r:id="rId2"/>
            </p:custDataLst>
          </p:nvPr>
        </p:nvSpPr>
        <p:spPr>
          <a:xfrm>
            <a:off x="900000" y="1484784"/>
            <a:ext cx="8424528" cy="4266000"/>
          </a:xfrm>
        </p:spPr>
        <p:txBody>
          <a:bodyPr/>
          <a:lstStyle/>
          <a:p>
            <a:pPr marL="0" indent="0">
              <a:buNone/>
            </a:pPr>
            <a:r>
              <a:rPr lang="de-CH" sz="2000" b="1" dirty="0" smtClean="0"/>
              <a:t>Eckwerte</a:t>
            </a:r>
            <a:endParaRPr lang="de-CH" dirty="0" smtClean="0"/>
          </a:p>
          <a:p>
            <a:pPr>
              <a:buClr>
                <a:schemeClr val="accent1"/>
              </a:buClr>
              <a:buFont typeface="Wingdings" panose="05000000000000000000" pitchFamily="2" charset="2"/>
              <a:buChar char="§"/>
            </a:pPr>
            <a:r>
              <a:rPr lang="de-CH" sz="2000" dirty="0" smtClean="0"/>
              <a:t>Qualifikation: </a:t>
            </a:r>
          </a:p>
          <a:p>
            <a:pPr lvl="1">
              <a:buClr>
                <a:srgbClr val="0096DF"/>
              </a:buClr>
              <a:buFont typeface="Symbol" panose="05050102010706020507" pitchFamily="18" charset="2"/>
              <a:buChar char="-"/>
            </a:pPr>
            <a:r>
              <a:rPr lang="de-CH" sz="2000" dirty="0" smtClean="0"/>
              <a:t>F&amp;E-Aufwendungen im Inland</a:t>
            </a:r>
          </a:p>
          <a:p>
            <a:pPr lvl="1">
              <a:buClr>
                <a:srgbClr val="0096DF"/>
              </a:buClr>
              <a:buFont typeface="Symbol" panose="05050102010706020507" pitchFamily="18" charset="2"/>
              <a:buChar char="-"/>
            </a:pPr>
            <a:r>
              <a:rPr lang="de-CH" sz="2000" dirty="0" smtClean="0"/>
              <a:t>Eigene Tätigkeit</a:t>
            </a:r>
          </a:p>
          <a:p>
            <a:pPr lvl="1">
              <a:buClr>
                <a:srgbClr val="0096DF"/>
              </a:buClr>
              <a:buFont typeface="Symbol" panose="05050102010706020507" pitchFamily="18" charset="2"/>
              <a:buChar char="-"/>
            </a:pPr>
            <a:r>
              <a:rPr lang="de-CH" sz="2000" dirty="0" smtClean="0"/>
              <a:t>Konzerntätigkeit </a:t>
            </a:r>
            <a:endParaRPr lang="de-CH" sz="2000" dirty="0"/>
          </a:p>
          <a:p>
            <a:pPr lvl="1">
              <a:buClr>
                <a:srgbClr val="0096DF"/>
              </a:buClr>
              <a:buFont typeface="Symbol" panose="05050102010706020507" pitchFamily="18" charset="2"/>
              <a:buChar char="-"/>
            </a:pPr>
            <a:r>
              <a:rPr lang="de-CH" sz="2000" dirty="0" smtClean="0"/>
              <a:t>Auftragsforschung bei Dritten</a:t>
            </a:r>
          </a:p>
          <a:p>
            <a:pPr marL="360000" lvl="1">
              <a:buClr>
                <a:schemeClr val="accent1"/>
              </a:buClr>
              <a:buFont typeface="Wingdings" panose="05000000000000000000" pitchFamily="2" charset="2"/>
              <a:buChar char="§"/>
            </a:pPr>
            <a:r>
              <a:rPr lang="de-CH" sz="2000" dirty="0" smtClean="0"/>
              <a:t>Ist Auftraggeber berechtigt, steht </a:t>
            </a:r>
            <a:r>
              <a:rPr lang="de-CH" sz="2000" dirty="0"/>
              <a:t>Auftragnehmer kein Abzug </a:t>
            </a:r>
            <a:r>
              <a:rPr lang="de-CH" sz="2000" dirty="0" smtClean="0"/>
              <a:t>zu</a:t>
            </a:r>
          </a:p>
          <a:p>
            <a:pPr marL="720862" lvl="2">
              <a:buClr>
                <a:srgbClr val="0096DF"/>
              </a:buClr>
              <a:buFont typeface="Symbol" panose="05050102010706020507" pitchFamily="18" charset="2"/>
              <a:buChar char="-"/>
            </a:pPr>
            <a:r>
              <a:rPr lang="de-CH" sz="2000" dirty="0" smtClean="0"/>
              <a:t>Kennt Kanton von Auftraggeber kein Abzug, kann Auftragnehmer Abzug vornehmen, falls sein Kanton den Abzug gewährt</a:t>
            </a:r>
            <a:endParaRPr lang="de-CH" sz="2000" dirty="0"/>
          </a:p>
          <a:p>
            <a:pPr>
              <a:buFont typeface="Arial" panose="020B0604020202020204" pitchFamily="34" charset="0"/>
              <a:buChar char="•"/>
            </a:pPr>
            <a:endParaRPr lang="de-CH" sz="2000" dirty="0" smtClean="0"/>
          </a:p>
        </p:txBody>
      </p:sp>
    </p:spTree>
    <p:extLst>
      <p:ext uri="{BB962C8B-B14F-4D97-AF65-F5344CB8AC3E}">
        <p14:creationId xmlns:p14="http://schemas.microsoft.com/office/powerpoint/2010/main" val="3564224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custDataLst>
              <p:tags r:id="rId1"/>
            </p:custDataLst>
          </p:nvPr>
        </p:nvSpPr>
        <p:spPr>
          <a:xfrm>
            <a:off x="900000" y="836712"/>
            <a:ext cx="7560000" cy="612000"/>
          </a:xfrm>
        </p:spPr>
        <p:txBody>
          <a:bodyPr/>
          <a:lstStyle/>
          <a:p>
            <a:r>
              <a:rPr lang="de-CH" dirty="0" smtClean="0"/>
              <a:t>Zusatzabzug Forschung und Entwicklung (3)</a:t>
            </a:r>
            <a:br>
              <a:rPr lang="de-CH" dirty="0" smtClean="0"/>
            </a:br>
            <a:endParaRPr lang="de-CH" dirty="0"/>
          </a:p>
        </p:txBody>
      </p:sp>
      <p:sp>
        <p:nvSpPr>
          <p:cNvPr id="3" name="Inhaltsplatzhalter 2"/>
          <p:cNvSpPr>
            <a:spLocks noGrp="1"/>
          </p:cNvSpPr>
          <p:nvPr>
            <p:ph idx="1"/>
            <p:custDataLst>
              <p:tags r:id="rId2"/>
            </p:custDataLst>
          </p:nvPr>
        </p:nvSpPr>
        <p:spPr>
          <a:xfrm>
            <a:off x="900000" y="1484784"/>
            <a:ext cx="8424528" cy="4266000"/>
          </a:xfrm>
        </p:spPr>
        <p:txBody>
          <a:bodyPr/>
          <a:lstStyle/>
          <a:p>
            <a:pPr marL="0" indent="0">
              <a:buNone/>
            </a:pPr>
            <a:r>
              <a:rPr lang="de-CH" sz="2000" b="1" dirty="0" smtClean="0"/>
              <a:t>Eckwerte</a:t>
            </a:r>
            <a:endParaRPr lang="de-CH" dirty="0" smtClean="0"/>
          </a:p>
          <a:p>
            <a:pPr>
              <a:buClr>
                <a:schemeClr val="accent1"/>
              </a:buClr>
              <a:buFont typeface="Wingdings" panose="05000000000000000000" pitchFamily="2" charset="2"/>
              <a:buChar char="§"/>
            </a:pPr>
            <a:r>
              <a:rPr lang="de-CH" sz="2000" dirty="0" smtClean="0"/>
              <a:t>Berechnung</a:t>
            </a:r>
          </a:p>
          <a:p>
            <a:pPr marL="816338" lvl="1" indent="-457200">
              <a:buFont typeface="+mj-lt"/>
              <a:buAutoNum type="arabicPeriod"/>
            </a:pPr>
            <a:r>
              <a:rPr lang="de-CH" sz="2000" dirty="0"/>
              <a:t>Abzug maximal 50 % des begründeten (qualifizierenden)            </a:t>
            </a:r>
            <a:r>
              <a:rPr lang="de-CH" sz="2000" dirty="0" smtClean="0"/>
              <a:t>F&amp;E-Aufwandes,  </a:t>
            </a:r>
          </a:p>
          <a:p>
            <a:pPr marL="816338" lvl="1" indent="-457200">
              <a:buFont typeface="+mj-lt"/>
              <a:buAutoNum type="arabicPeriod"/>
            </a:pPr>
            <a:r>
              <a:rPr lang="de-CH" sz="2000" dirty="0" smtClean="0"/>
              <a:t>Direkt zurechenbarer Personalaufwand zuzüglich 35 %,               höchstens bis zum gesamten Geschäftsaufwand</a:t>
            </a:r>
            <a:endParaRPr lang="de-CH" sz="2000" dirty="0"/>
          </a:p>
          <a:p>
            <a:pPr marL="816338" lvl="1" indent="-457200">
              <a:buFont typeface="+mj-lt"/>
              <a:buAutoNum type="arabicPeriod"/>
            </a:pPr>
            <a:r>
              <a:rPr lang="de-CH" sz="2000" dirty="0" smtClean="0"/>
              <a:t>80 % Abzug vom F&amp;E-Aufwand Dritter</a:t>
            </a:r>
          </a:p>
          <a:p>
            <a:pPr>
              <a:buClr>
                <a:schemeClr val="accent1"/>
              </a:buClr>
              <a:buFont typeface="Wingdings" panose="05000000000000000000" pitchFamily="2" charset="2"/>
              <a:buChar char="§"/>
            </a:pPr>
            <a:r>
              <a:rPr lang="de-CH" sz="2000" dirty="0" smtClean="0"/>
              <a:t>Abzug unterliegt Entlastungsbegrenzung</a:t>
            </a:r>
          </a:p>
        </p:txBody>
      </p:sp>
    </p:spTree>
    <p:extLst>
      <p:ext uri="{BB962C8B-B14F-4D97-AF65-F5344CB8AC3E}">
        <p14:creationId xmlns:p14="http://schemas.microsoft.com/office/powerpoint/2010/main" val="1469588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custDataLst>
              <p:tags r:id="rId1"/>
            </p:custDataLst>
          </p:nvPr>
        </p:nvSpPr>
        <p:spPr>
          <a:xfrm>
            <a:off x="900000" y="836712"/>
            <a:ext cx="7560000" cy="612000"/>
          </a:xfrm>
        </p:spPr>
        <p:txBody>
          <a:bodyPr/>
          <a:lstStyle/>
          <a:p>
            <a:r>
              <a:rPr lang="de-CH" dirty="0" smtClean="0"/>
              <a:t>Zusatzabzug Forschung und Entwicklung (4)</a:t>
            </a:r>
            <a:br>
              <a:rPr lang="de-CH" dirty="0" smtClean="0"/>
            </a:br>
            <a:endParaRPr lang="de-CH" dirty="0"/>
          </a:p>
        </p:txBody>
      </p:sp>
      <p:sp>
        <p:nvSpPr>
          <p:cNvPr id="3" name="Inhaltsplatzhalter 2"/>
          <p:cNvSpPr>
            <a:spLocks noGrp="1"/>
          </p:cNvSpPr>
          <p:nvPr>
            <p:ph idx="1"/>
            <p:custDataLst>
              <p:tags r:id="rId2"/>
            </p:custDataLst>
          </p:nvPr>
        </p:nvSpPr>
        <p:spPr>
          <a:xfrm>
            <a:off x="900000" y="1340768"/>
            <a:ext cx="8064488" cy="5112568"/>
          </a:xfrm>
        </p:spPr>
        <p:txBody>
          <a:bodyPr/>
          <a:lstStyle/>
          <a:p>
            <a:pPr marL="0" indent="0">
              <a:spcBef>
                <a:spcPct val="50000"/>
              </a:spcBef>
              <a:buNone/>
              <a:defRPr/>
            </a:pPr>
            <a:r>
              <a:rPr lang="de-CH" sz="2000" b="1" dirty="0" smtClean="0"/>
              <a:t>Beispiel: Berechnung des F&amp;E-Abzugs</a:t>
            </a:r>
          </a:p>
          <a:p>
            <a:pPr marL="0" indent="0">
              <a:spcBef>
                <a:spcPct val="50000"/>
              </a:spcBef>
              <a:buNone/>
              <a:defRPr/>
            </a:pPr>
            <a:r>
              <a:rPr lang="de-CH" sz="2000" b="1" dirty="0" smtClean="0"/>
              <a:t>Sachverhalt</a:t>
            </a:r>
            <a:r>
              <a:rPr lang="de-CH" sz="2000" b="1" dirty="0"/>
              <a:t> </a:t>
            </a:r>
            <a:r>
              <a:rPr lang="de-CH" sz="2000" b="1" dirty="0" smtClean="0"/>
              <a:t>                                                                                                    </a:t>
            </a:r>
            <a:r>
              <a:rPr lang="de-CH" sz="2000" dirty="0" smtClean="0"/>
              <a:t>Die Z </a:t>
            </a:r>
            <a:r>
              <a:rPr lang="de-CH" sz="2000" dirty="0"/>
              <a:t>AG </a:t>
            </a:r>
            <a:r>
              <a:rPr lang="de-CH" sz="2000" dirty="0" smtClean="0"/>
              <a:t>entwickelt und produziert Maschinen für die Herstellung kleinster Geräteteile für die Technologiebranche.</a:t>
            </a:r>
            <a:r>
              <a:rPr lang="de-CH" sz="2000" b="1" dirty="0" smtClean="0"/>
              <a:t>                                                                                                                </a:t>
            </a:r>
            <a:r>
              <a:rPr lang="de-CH" sz="2000" dirty="0" smtClean="0"/>
              <a:t>Das kantonale </a:t>
            </a:r>
            <a:r>
              <a:rPr lang="de-CH" sz="2000" dirty="0"/>
              <a:t>Steuergesetz sieht einen </a:t>
            </a:r>
            <a:r>
              <a:rPr lang="de-CH" sz="2000" b="1" dirty="0" smtClean="0"/>
              <a:t>Abzug </a:t>
            </a:r>
            <a:r>
              <a:rPr lang="de-CH" sz="2000" b="1" dirty="0"/>
              <a:t>von </a:t>
            </a:r>
            <a:r>
              <a:rPr lang="de-CH" sz="2000" b="1" dirty="0" smtClean="0"/>
              <a:t>50</a:t>
            </a:r>
            <a:r>
              <a:rPr lang="de-CH" sz="2000" b="1" dirty="0"/>
              <a:t>% </a:t>
            </a:r>
            <a:r>
              <a:rPr lang="de-CH" sz="2000" dirty="0" smtClean="0"/>
              <a:t>auf F&amp;E vor.</a:t>
            </a:r>
            <a:endParaRPr lang="de-CH" sz="2000" dirty="0"/>
          </a:p>
          <a:p>
            <a:pPr marL="0" indent="0">
              <a:buNone/>
            </a:pPr>
            <a:endParaRPr lang="de-CH" dirty="0"/>
          </a:p>
        </p:txBody>
      </p:sp>
      <p:graphicFrame>
        <p:nvGraphicFramePr>
          <p:cNvPr id="4" name="Tabelle 3"/>
          <p:cNvGraphicFramePr>
            <a:graphicFrameLocks noGrp="1"/>
          </p:cNvGraphicFramePr>
          <p:nvPr>
            <p:custDataLst>
              <p:tags r:id="rId3"/>
            </p:custDataLst>
            <p:extLst>
              <p:ext uri="{D42A27DB-BD31-4B8C-83A1-F6EECF244321}">
                <p14:modId xmlns:p14="http://schemas.microsoft.com/office/powerpoint/2010/main" val="1508472032"/>
              </p:ext>
            </p:extLst>
          </p:nvPr>
        </p:nvGraphicFramePr>
        <p:xfrm>
          <a:off x="899592" y="3169880"/>
          <a:ext cx="4968552" cy="3139440"/>
        </p:xfrm>
        <a:graphic>
          <a:graphicData uri="http://schemas.openxmlformats.org/drawingml/2006/table">
            <a:tbl>
              <a:tblPr firstRow="1" bandRow="1">
                <a:tableStyleId>{5C22544A-7EE6-4342-B048-85BDC9FD1C3A}</a:tableStyleId>
              </a:tblPr>
              <a:tblGrid>
                <a:gridCol w="3528392"/>
                <a:gridCol w="1440160"/>
              </a:tblGrid>
              <a:tr h="421392">
                <a:tc>
                  <a:txBody>
                    <a:bodyPr/>
                    <a:lstStyle/>
                    <a:p>
                      <a:r>
                        <a:rPr lang="de-CH" sz="1400" dirty="0" smtClean="0">
                          <a:solidFill>
                            <a:schemeClr val="tx1"/>
                          </a:solidFill>
                        </a:rPr>
                        <a:t>Auszug aus der ER</a:t>
                      </a:r>
                      <a:endParaRPr lang="de-CH" sz="1400" dirty="0">
                        <a:solidFill>
                          <a:schemeClr val="tx1"/>
                        </a:solidFill>
                      </a:endParaRPr>
                    </a:p>
                  </a:txBody>
                  <a:tcPr/>
                </a:tc>
                <a:tc>
                  <a:txBody>
                    <a:bodyPr/>
                    <a:lstStyle/>
                    <a:p>
                      <a:pPr algn="r"/>
                      <a:r>
                        <a:rPr lang="de-CH" sz="1400" dirty="0" smtClean="0">
                          <a:solidFill>
                            <a:schemeClr val="tx1"/>
                          </a:solidFill>
                        </a:rPr>
                        <a:t>Jahr</a:t>
                      </a:r>
                      <a:r>
                        <a:rPr lang="de-CH" sz="1400" baseline="0" dirty="0" smtClean="0">
                          <a:solidFill>
                            <a:schemeClr val="tx1"/>
                          </a:solidFill>
                        </a:rPr>
                        <a:t> 2020</a:t>
                      </a:r>
                    </a:p>
                    <a:p>
                      <a:pPr algn="r"/>
                      <a:r>
                        <a:rPr lang="de-CH" sz="1400" baseline="0" dirty="0" smtClean="0">
                          <a:solidFill>
                            <a:schemeClr val="tx1"/>
                          </a:solidFill>
                        </a:rPr>
                        <a:t>CHF</a:t>
                      </a:r>
                      <a:endParaRPr lang="de-CH" sz="1400" dirty="0">
                        <a:solidFill>
                          <a:schemeClr val="tx1"/>
                        </a:solidFill>
                      </a:endParaRPr>
                    </a:p>
                  </a:txBody>
                  <a:tcPr/>
                </a:tc>
              </a:tr>
              <a:tr h="263272">
                <a:tc>
                  <a:txBody>
                    <a:bodyPr/>
                    <a:lstStyle/>
                    <a:p>
                      <a:r>
                        <a:rPr lang="de-CH" sz="1400" dirty="0" smtClean="0"/>
                        <a:t>Personalaufwand</a:t>
                      </a:r>
                      <a:r>
                        <a:rPr lang="de-CH" sz="1400" baseline="0" dirty="0" smtClean="0"/>
                        <a:t> F&amp;E</a:t>
                      </a:r>
                      <a:endParaRPr lang="de-CH" sz="1400" dirty="0"/>
                    </a:p>
                  </a:txBody>
                  <a:tcPr/>
                </a:tc>
                <a:tc>
                  <a:txBody>
                    <a:bodyPr/>
                    <a:lstStyle/>
                    <a:p>
                      <a:pPr algn="r"/>
                      <a:r>
                        <a:rPr lang="de-CH" sz="1400" dirty="0" smtClean="0"/>
                        <a:t>  2.0 Mio.</a:t>
                      </a:r>
                      <a:endParaRPr lang="de-CH" sz="1400" dirty="0"/>
                    </a:p>
                  </a:txBody>
                  <a:tcPr/>
                </a:tc>
              </a:tr>
              <a:tr h="246504">
                <a:tc>
                  <a:txBody>
                    <a:bodyPr/>
                    <a:lstStyle/>
                    <a:p>
                      <a:r>
                        <a:rPr lang="de-CH" sz="1400" dirty="0" smtClean="0"/>
                        <a:t>Materialaufwand F&amp;E (Inland) </a:t>
                      </a:r>
                      <a:endParaRPr lang="de-CH" sz="1400" dirty="0"/>
                    </a:p>
                  </a:txBody>
                  <a:tcPr/>
                </a:tc>
                <a:tc>
                  <a:txBody>
                    <a:bodyPr/>
                    <a:lstStyle/>
                    <a:p>
                      <a:pPr algn="r"/>
                      <a:r>
                        <a:rPr lang="de-CH" sz="1400" dirty="0" smtClean="0"/>
                        <a:t>  0.5</a:t>
                      </a:r>
                      <a:r>
                        <a:rPr lang="de-CH" sz="1400" baseline="0" dirty="0" smtClean="0"/>
                        <a:t> Mio.</a:t>
                      </a:r>
                      <a:endParaRPr lang="de-CH" sz="1400" dirty="0"/>
                    </a:p>
                  </a:txBody>
                  <a:tcPr/>
                </a:tc>
              </a:tr>
              <a:tr h="229736">
                <a:tc>
                  <a:txBody>
                    <a:bodyPr/>
                    <a:lstStyle/>
                    <a:p>
                      <a:r>
                        <a:rPr lang="de-CH" sz="1400" dirty="0" smtClean="0"/>
                        <a:t>Aufwand F&amp;E</a:t>
                      </a:r>
                      <a:r>
                        <a:rPr lang="de-CH" sz="1400" baseline="0" dirty="0" smtClean="0"/>
                        <a:t> </a:t>
                      </a:r>
                      <a:r>
                        <a:rPr lang="de-CH" sz="1400" dirty="0" smtClean="0"/>
                        <a:t>Dritte (Inland)</a:t>
                      </a:r>
                      <a:endParaRPr lang="de-CH" sz="1400" dirty="0"/>
                    </a:p>
                  </a:txBody>
                  <a:tcPr/>
                </a:tc>
                <a:tc>
                  <a:txBody>
                    <a:bodyPr/>
                    <a:lstStyle/>
                    <a:p>
                      <a:pPr algn="r"/>
                      <a:r>
                        <a:rPr lang="de-CH" sz="1400" dirty="0" smtClean="0"/>
                        <a:t>  1.0</a:t>
                      </a:r>
                      <a:r>
                        <a:rPr lang="de-CH" sz="1400" baseline="0" dirty="0" smtClean="0"/>
                        <a:t> Mio. </a:t>
                      </a:r>
                      <a:endParaRPr lang="de-CH" sz="1400" dirty="0"/>
                    </a:p>
                  </a:txBody>
                  <a:tcPr/>
                </a:tc>
              </a:tr>
              <a:tr h="284976">
                <a:tc>
                  <a:txBody>
                    <a:bodyPr/>
                    <a:lstStyle/>
                    <a:p>
                      <a:r>
                        <a:rPr lang="de-CH" sz="1400" dirty="0" smtClean="0"/>
                        <a:t>Aufwand</a:t>
                      </a:r>
                      <a:r>
                        <a:rPr lang="de-CH" sz="1400" baseline="0" dirty="0" smtClean="0"/>
                        <a:t> F</a:t>
                      </a:r>
                      <a:r>
                        <a:rPr lang="de-CH" sz="1400" dirty="0" smtClean="0"/>
                        <a:t>&amp;E</a:t>
                      </a:r>
                      <a:r>
                        <a:rPr lang="de-CH" sz="1400" baseline="0" dirty="0" smtClean="0"/>
                        <a:t> Dritte (Ausland) </a:t>
                      </a:r>
                      <a:endParaRPr lang="de-CH" sz="1400" dirty="0"/>
                    </a:p>
                  </a:txBody>
                  <a:tcPr/>
                </a:tc>
                <a:tc>
                  <a:txBody>
                    <a:bodyPr/>
                    <a:lstStyle/>
                    <a:p>
                      <a:pPr algn="r"/>
                      <a:r>
                        <a:rPr lang="de-CH" sz="1400" b="0" u="sng" dirty="0" smtClean="0"/>
                        <a:t>  2.0 Mio.</a:t>
                      </a:r>
                      <a:endParaRPr lang="de-CH" sz="1400" b="0" u="sng" dirty="0"/>
                    </a:p>
                  </a:txBody>
                  <a:tcPr/>
                </a:tc>
              </a:tr>
              <a:tr h="196200">
                <a:tc>
                  <a:txBody>
                    <a:bodyPr/>
                    <a:lstStyle/>
                    <a:p>
                      <a:r>
                        <a:rPr lang="de-CH" sz="1400" dirty="0" smtClean="0"/>
                        <a:t>Total F&amp;E-Aufwand</a:t>
                      </a:r>
                      <a:endParaRPr lang="de-CH" sz="1400" dirty="0"/>
                    </a:p>
                  </a:txBody>
                  <a:tcPr/>
                </a:tc>
                <a:tc>
                  <a:txBody>
                    <a:bodyPr/>
                    <a:lstStyle/>
                    <a:p>
                      <a:pPr algn="r"/>
                      <a:r>
                        <a:rPr lang="de-CH" sz="1400" dirty="0" smtClean="0"/>
                        <a:t>  5.5 Mio.</a:t>
                      </a:r>
                      <a:endParaRPr lang="de-CH" sz="1400" dirty="0"/>
                    </a:p>
                  </a:txBody>
                  <a:tcPr/>
                </a:tc>
              </a:tr>
              <a:tr h="179432">
                <a:tc>
                  <a:txBody>
                    <a:bodyPr/>
                    <a:lstStyle/>
                    <a:p>
                      <a:endParaRPr lang="de-CH" sz="800" b="1" dirty="0"/>
                    </a:p>
                  </a:txBody>
                  <a:tcPr/>
                </a:tc>
                <a:tc>
                  <a:txBody>
                    <a:bodyPr/>
                    <a:lstStyle/>
                    <a:p>
                      <a:pPr algn="r"/>
                      <a:endParaRPr lang="de-CH" sz="1000" b="1" dirty="0"/>
                    </a:p>
                  </a:txBody>
                  <a:tcPr/>
                </a:tc>
              </a:tr>
              <a:tr h="151616">
                <a:tc>
                  <a:txBody>
                    <a:bodyPr/>
                    <a:lstStyle/>
                    <a:p>
                      <a:r>
                        <a:rPr lang="de-CH" sz="1400" dirty="0" smtClean="0"/>
                        <a:t>Gesamter Geschäftsaufwand</a:t>
                      </a:r>
                      <a:endParaRPr lang="de-CH" sz="1400" dirty="0"/>
                    </a:p>
                  </a:txBody>
                  <a:tcPr/>
                </a:tc>
                <a:tc>
                  <a:txBody>
                    <a:bodyPr/>
                    <a:lstStyle/>
                    <a:p>
                      <a:pPr algn="r"/>
                      <a:r>
                        <a:rPr lang="de-CH" sz="1400" dirty="0" smtClean="0"/>
                        <a:t>50.0 Mio.</a:t>
                      </a:r>
                      <a:endParaRPr lang="de-CH" sz="1400" dirty="0"/>
                    </a:p>
                  </a:txBody>
                  <a:tcPr/>
                </a:tc>
              </a:tr>
              <a:tr h="206856">
                <a:tc>
                  <a:txBody>
                    <a:bodyPr/>
                    <a:lstStyle/>
                    <a:p>
                      <a:endParaRPr lang="de-CH" sz="800" dirty="0"/>
                    </a:p>
                  </a:txBody>
                  <a:tcPr/>
                </a:tc>
                <a:tc>
                  <a:txBody>
                    <a:bodyPr/>
                    <a:lstStyle/>
                    <a:p>
                      <a:pPr algn="r"/>
                      <a:endParaRPr lang="de-CH" sz="1000" dirty="0"/>
                    </a:p>
                  </a:txBody>
                  <a:tcPr/>
                </a:tc>
              </a:tr>
              <a:tr h="236552">
                <a:tc>
                  <a:txBody>
                    <a:bodyPr/>
                    <a:lstStyle/>
                    <a:p>
                      <a:r>
                        <a:rPr lang="de-CH" sz="1400" dirty="0" smtClean="0"/>
                        <a:t>Reingewinn 2020</a:t>
                      </a:r>
                      <a:endParaRPr lang="de-CH" sz="1400" dirty="0"/>
                    </a:p>
                  </a:txBody>
                  <a:tcPr/>
                </a:tc>
                <a:tc>
                  <a:txBody>
                    <a:bodyPr/>
                    <a:lstStyle/>
                    <a:p>
                      <a:pPr algn="r"/>
                      <a:r>
                        <a:rPr lang="de-CH" sz="1400" dirty="0" smtClean="0"/>
                        <a:t>10.0</a:t>
                      </a:r>
                      <a:r>
                        <a:rPr lang="de-CH" sz="1400" baseline="0" dirty="0" smtClean="0"/>
                        <a:t> Mio.</a:t>
                      </a:r>
                      <a:endParaRPr lang="de-CH" sz="1400" dirty="0"/>
                    </a:p>
                  </a:txBody>
                  <a:tcPr/>
                </a:tc>
              </a:tr>
            </a:tbl>
          </a:graphicData>
        </a:graphic>
      </p:graphicFrame>
    </p:spTree>
    <p:extLst>
      <p:ext uri="{BB962C8B-B14F-4D97-AF65-F5344CB8AC3E}">
        <p14:creationId xmlns:p14="http://schemas.microsoft.com/office/powerpoint/2010/main" val="5205874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custDataLst>
              <p:tags r:id="rId1"/>
            </p:custDataLst>
          </p:nvPr>
        </p:nvSpPr>
        <p:spPr>
          <a:xfrm>
            <a:off x="900000" y="836712"/>
            <a:ext cx="7560000" cy="612000"/>
          </a:xfrm>
        </p:spPr>
        <p:txBody>
          <a:bodyPr/>
          <a:lstStyle/>
          <a:p>
            <a:r>
              <a:rPr lang="de-CH" dirty="0" smtClean="0"/>
              <a:t>Zusatzabzug Forschung und Entwicklung (5)</a:t>
            </a:r>
            <a:endParaRPr lang="de-CH" dirty="0"/>
          </a:p>
        </p:txBody>
      </p:sp>
      <p:sp>
        <p:nvSpPr>
          <p:cNvPr id="3" name="Inhaltsplatzhalter 2"/>
          <p:cNvSpPr>
            <a:spLocks noGrp="1"/>
          </p:cNvSpPr>
          <p:nvPr>
            <p:ph idx="1"/>
            <p:custDataLst>
              <p:tags r:id="rId2"/>
            </p:custDataLst>
          </p:nvPr>
        </p:nvSpPr>
        <p:spPr>
          <a:xfrm>
            <a:off x="900000" y="1340768"/>
            <a:ext cx="8064488" cy="5112568"/>
          </a:xfrm>
        </p:spPr>
        <p:txBody>
          <a:bodyPr/>
          <a:lstStyle/>
          <a:p>
            <a:pPr marL="0" indent="0">
              <a:spcBef>
                <a:spcPct val="50000"/>
              </a:spcBef>
              <a:buNone/>
              <a:defRPr/>
            </a:pPr>
            <a:r>
              <a:rPr lang="de-CH" sz="2000" b="1" dirty="0" smtClean="0"/>
              <a:t>Steuerveranlagung 2020 der Z-AG</a:t>
            </a:r>
          </a:p>
        </p:txBody>
      </p:sp>
      <p:graphicFrame>
        <p:nvGraphicFramePr>
          <p:cNvPr id="4" name="Tabelle 3"/>
          <p:cNvGraphicFramePr>
            <a:graphicFrameLocks noGrp="1"/>
          </p:cNvGraphicFramePr>
          <p:nvPr>
            <p:custDataLst>
              <p:tags r:id="rId3"/>
            </p:custDataLst>
            <p:extLst>
              <p:ext uri="{D42A27DB-BD31-4B8C-83A1-F6EECF244321}">
                <p14:modId xmlns:p14="http://schemas.microsoft.com/office/powerpoint/2010/main" val="625001726"/>
              </p:ext>
            </p:extLst>
          </p:nvPr>
        </p:nvGraphicFramePr>
        <p:xfrm>
          <a:off x="899592" y="1752470"/>
          <a:ext cx="6408711" cy="4447546"/>
        </p:xfrm>
        <a:graphic>
          <a:graphicData uri="http://schemas.openxmlformats.org/drawingml/2006/table">
            <a:tbl>
              <a:tblPr firstRow="1" bandRow="1">
                <a:tableStyleId>{5C22544A-7EE6-4342-B048-85BDC9FD1C3A}</a:tableStyleId>
              </a:tblPr>
              <a:tblGrid>
                <a:gridCol w="3528391"/>
                <a:gridCol w="1440160"/>
                <a:gridCol w="1440160"/>
              </a:tblGrid>
              <a:tr h="524402">
                <a:tc>
                  <a:txBody>
                    <a:bodyPr/>
                    <a:lstStyle/>
                    <a:p>
                      <a:r>
                        <a:rPr lang="de-CH" sz="1400" dirty="0" smtClean="0">
                          <a:solidFill>
                            <a:schemeClr val="tx1"/>
                          </a:solidFill>
                        </a:rPr>
                        <a:t>Berechnungen F&amp;E-Zusatzabzug</a:t>
                      </a:r>
                      <a:r>
                        <a:rPr lang="de-CH" sz="1400" baseline="0" dirty="0" smtClean="0">
                          <a:solidFill>
                            <a:schemeClr val="tx1"/>
                          </a:solidFill>
                        </a:rPr>
                        <a:t> und steuerbarer Reingewinn </a:t>
                      </a:r>
                      <a:endParaRPr lang="de-CH" sz="1400" dirty="0">
                        <a:solidFill>
                          <a:schemeClr val="tx1"/>
                        </a:solidFill>
                      </a:endParaRPr>
                    </a:p>
                  </a:txBody>
                  <a:tcPr/>
                </a:tc>
                <a:tc>
                  <a:txBody>
                    <a:bodyPr/>
                    <a:lstStyle/>
                    <a:p>
                      <a:pPr algn="r"/>
                      <a:r>
                        <a:rPr lang="de-CH" sz="1400" dirty="0" smtClean="0">
                          <a:solidFill>
                            <a:schemeClr val="tx1"/>
                          </a:solidFill>
                        </a:rPr>
                        <a:t>Jahr</a:t>
                      </a:r>
                      <a:r>
                        <a:rPr lang="de-CH" sz="1400" baseline="0" dirty="0" smtClean="0">
                          <a:solidFill>
                            <a:schemeClr val="tx1"/>
                          </a:solidFill>
                        </a:rPr>
                        <a:t> 2020</a:t>
                      </a:r>
                    </a:p>
                    <a:p>
                      <a:pPr algn="r"/>
                      <a:r>
                        <a:rPr lang="de-CH" sz="1400" baseline="0" dirty="0" smtClean="0">
                          <a:solidFill>
                            <a:schemeClr val="tx1"/>
                          </a:solidFill>
                        </a:rPr>
                        <a:t>CHF</a:t>
                      </a:r>
                      <a:endParaRPr lang="de-CH" sz="1400" dirty="0">
                        <a:solidFill>
                          <a:schemeClr val="tx1"/>
                        </a:solidFill>
                      </a:endParaRPr>
                    </a:p>
                  </a:txBody>
                  <a:tcPr/>
                </a:tc>
                <a:tc>
                  <a:txBody>
                    <a:bodyPr/>
                    <a:lstStyle/>
                    <a:p>
                      <a:pPr algn="r"/>
                      <a:r>
                        <a:rPr lang="de-CH" sz="1400" dirty="0" smtClean="0">
                          <a:solidFill>
                            <a:schemeClr val="tx1"/>
                          </a:solidFill>
                        </a:rPr>
                        <a:t>Steuerbar</a:t>
                      </a:r>
                    </a:p>
                    <a:p>
                      <a:pPr algn="r"/>
                      <a:r>
                        <a:rPr lang="de-CH" sz="1400" dirty="0" smtClean="0">
                          <a:solidFill>
                            <a:schemeClr val="tx1"/>
                          </a:solidFill>
                        </a:rPr>
                        <a:t>CHF</a:t>
                      </a:r>
                      <a:endParaRPr lang="de-CH" sz="1400" dirty="0">
                        <a:solidFill>
                          <a:schemeClr val="tx1"/>
                        </a:solidFill>
                      </a:endParaRPr>
                    </a:p>
                  </a:txBody>
                  <a:tcPr/>
                </a:tc>
              </a:tr>
              <a:tr h="304449">
                <a:tc>
                  <a:txBody>
                    <a:bodyPr/>
                    <a:lstStyle/>
                    <a:p>
                      <a:r>
                        <a:rPr lang="de-CH" sz="1400" dirty="0" smtClean="0"/>
                        <a:t>Personalaufwand</a:t>
                      </a:r>
                      <a:r>
                        <a:rPr lang="de-CH" sz="1400" baseline="0" dirty="0" smtClean="0"/>
                        <a:t> F&amp;E</a:t>
                      </a:r>
                      <a:endParaRPr lang="de-CH" sz="1400" dirty="0"/>
                    </a:p>
                  </a:txBody>
                  <a:tcPr/>
                </a:tc>
                <a:tc>
                  <a:txBody>
                    <a:bodyPr/>
                    <a:lstStyle/>
                    <a:p>
                      <a:pPr algn="r"/>
                      <a:r>
                        <a:rPr lang="de-CH" sz="1400" dirty="0" smtClean="0"/>
                        <a:t>  2.0 Mio.</a:t>
                      </a:r>
                      <a:endParaRPr lang="de-CH" sz="1400" dirty="0"/>
                    </a:p>
                  </a:txBody>
                  <a:tcPr/>
                </a:tc>
                <a:tc>
                  <a:txBody>
                    <a:bodyPr/>
                    <a:lstStyle/>
                    <a:p>
                      <a:pPr algn="r"/>
                      <a:endParaRPr lang="de-CH" sz="1400" dirty="0"/>
                    </a:p>
                  </a:txBody>
                  <a:tcPr/>
                </a:tc>
              </a:tr>
              <a:tr h="271264">
                <a:tc>
                  <a:txBody>
                    <a:bodyPr/>
                    <a:lstStyle/>
                    <a:p>
                      <a:r>
                        <a:rPr lang="de-CH" sz="1400" dirty="0" smtClean="0"/>
                        <a:t>+ Zuschlag 35 % </a:t>
                      </a:r>
                      <a:endParaRPr lang="de-CH" sz="1400" dirty="0"/>
                    </a:p>
                  </a:txBody>
                  <a:tcPr/>
                </a:tc>
                <a:tc>
                  <a:txBody>
                    <a:bodyPr/>
                    <a:lstStyle/>
                    <a:p>
                      <a:pPr algn="r"/>
                      <a:r>
                        <a:rPr lang="de-CH" sz="1400" dirty="0" smtClean="0"/>
                        <a:t>  0.7</a:t>
                      </a:r>
                      <a:r>
                        <a:rPr lang="de-CH" sz="1400" baseline="0" dirty="0" smtClean="0"/>
                        <a:t> Mio.</a:t>
                      </a:r>
                      <a:endParaRPr lang="de-CH" sz="1400" dirty="0"/>
                    </a:p>
                  </a:txBody>
                  <a:tcPr/>
                </a:tc>
                <a:tc>
                  <a:txBody>
                    <a:bodyPr/>
                    <a:lstStyle/>
                    <a:p>
                      <a:pPr algn="r"/>
                      <a:endParaRPr lang="de-CH" sz="1400" dirty="0"/>
                    </a:p>
                  </a:txBody>
                  <a:tcPr/>
                </a:tc>
              </a:tr>
              <a:tr h="326504">
                <a:tc>
                  <a:txBody>
                    <a:bodyPr/>
                    <a:lstStyle/>
                    <a:p>
                      <a:r>
                        <a:rPr lang="de-CH" sz="1400" dirty="0" smtClean="0"/>
                        <a:t>+ Aufwand F&amp;E Dritte</a:t>
                      </a:r>
                      <a:r>
                        <a:rPr lang="de-CH" sz="1400" baseline="0" dirty="0" smtClean="0"/>
                        <a:t> (</a:t>
                      </a:r>
                      <a:r>
                        <a:rPr lang="de-CH" sz="1400" dirty="0" smtClean="0"/>
                        <a:t>Inland) </a:t>
                      </a:r>
                      <a:r>
                        <a:rPr lang="de-CH" sz="1400" u="sng" dirty="0" smtClean="0"/>
                        <a:t>zu 80 %</a:t>
                      </a:r>
                      <a:endParaRPr lang="de-CH" sz="1400" u="sng" dirty="0"/>
                    </a:p>
                  </a:txBody>
                  <a:tcPr/>
                </a:tc>
                <a:tc>
                  <a:txBody>
                    <a:bodyPr/>
                    <a:lstStyle/>
                    <a:p>
                      <a:pPr algn="r"/>
                      <a:r>
                        <a:rPr lang="de-CH" sz="1400" u="sng" dirty="0" smtClean="0"/>
                        <a:t>  0.8</a:t>
                      </a:r>
                      <a:r>
                        <a:rPr lang="de-CH" sz="1400" u="sng" baseline="0" dirty="0" smtClean="0"/>
                        <a:t> Mio. </a:t>
                      </a:r>
                      <a:endParaRPr lang="de-CH" sz="1400" u="sng" dirty="0"/>
                    </a:p>
                  </a:txBody>
                  <a:tcPr/>
                </a:tc>
                <a:tc>
                  <a:txBody>
                    <a:bodyPr/>
                    <a:lstStyle/>
                    <a:p>
                      <a:pPr algn="r"/>
                      <a:endParaRPr lang="de-CH" sz="1400" u="sng" dirty="0"/>
                    </a:p>
                  </a:txBody>
                  <a:tcPr/>
                </a:tc>
              </a:tr>
              <a:tr h="302398">
                <a:tc>
                  <a:txBody>
                    <a:bodyPr/>
                    <a:lstStyle/>
                    <a:p>
                      <a:r>
                        <a:rPr lang="de-CH" sz="1400" dirty="0" smtClean="0"/>
                        <a:t>Total</a:t>
                      </a:r>
                      <a:endParaRPr lang="de-CH" sz="1400" dirty="0"/>
                    </a:p>
                  </a:txBody>
                  <a:tcPr/>
                </a:tc>
                <a:tc>
                  <a:txBody>
                    <a:bodyPr/>
                    <a:lstStyle/>
                    <a:p>
                      <a:pPr algn="r"/>
                      <a:r>
                        <a:rPr lang="de-CH" sz="1400" b="0" u="none" dirty="0" smtClean="0"/>
                        <a:t>  3.5 Mio.</a:t>
                      </a:r>
                      <a:endParaRPr lang="de-CH" sz="1400" b="0" u="none" dirty="0"/>
                    </a:p>
                  </a:txBody>
                  <a:tcPr/>
                </a:tc>
                <a:tc>
                  <a:txBody>
                    <a:bodyPr/>
                    <a:lstStyle/>
                    <a:p>
                      <a:pPr algn="r"/>
                      <a:endParaRPr lang="de-CH" sz="1400" b="0" u="none" dirty="0"/>
                    </a:p>
                  </a:txBody>
                  <a:tcPr/>
                </a:tc>
              </a:tr>
              <a:tr h="304449">
                <a:tc>
                  <a:txBody>
                    <a:bodyPr/>
                    <a:lstStyle/>
                    <a:p>
                      <a:r>
                        <a:rPr lang="de-CH" sz="1400" dirty="0" smtClean="0"/>
                        <a:t>Davon 50 % Zusatzabzug</a:t>
                      </a:r>
                      <a:endParaRPr lang="de-CH" sz="1400" dirty="0"/>
                    </a:p>
                  </a:txBody>
                  <a:tcPr/>
                </a:tc>
                <a:tc>
                  <a:txBody>
                    <a:bodyPr/>
                    <a:lstStyle/>
                    <a:p>
                      <a:pPr algn="r"/>
                      <a:r>
                        <a:rPr lang="de-CH" sz="1400" b="1" dirty="0" smtClean="0"/>
                        <a:t>1.75 Mio.</a:t>
                      </a:r>
                      <a:endParaRPr lang="de-CH" sz="1400" b="1" dirty="0"/>
                    </a:p>
                  </a:txBody>
                  <a:tcPr/>
                </a:tc>
                <a:tc>
                  <a:txBody>
                    <a:bodyPr/>
                    <a:lstStyle/>
                    <a:p>
                      <a:pPr algn="r"/>
                      <a:endParaRPr lang="de-CH" sz="1400" dirty="0"/>
                    </a:p>
                  </a:txBody>
                  <a:tcPr/>
                </a:tc>
              </a:tr>
              <a:tr h="196854">
                <a:tc>
                  <a:txBody>
                    <a:bodyPr/>
                    <a:lstStyle/>
                    <a:p>
                      <a:endParaRPr lang="de-CH" sz="1000" b="1" dirty="0"/>
                    </a:p>
                  </a:txBody>
                  <a:tcPr/>
                </a:tc>
                <a:tc>
                  <a:txBody>
                    <a:bodyPr/>
                    <a:lstStyle/>
                    <a:p>
                      <a:pPr algn="r"/>
                      <a:endParaRPr lang="de-CH" sz="1000" b="1" dirty="0"/>
                    </a:p>
                  </a:txBody>
                  <a:tcPr/>
                </a:tc>
                <a:tc>
                  <a:txBody>
                    <a:bodyPr/>
                    <a:lstStyle/>
                    <a:p>
                      <a:pPr algn="r"/>
                      <a:endParaRPr lang="de-CH" sz="1000" b="1" dirty="0"/>
                    </a:p>
                  </a:txBody>
                  <a:tcPr/>
                </a:tc>
              </a:tr>
              <a:tr h="304449">
                <a:tc>
                  <a:txBody>
                    <a:bodyPr/>
                    <a:lstStyle/>
                    <a:p>
                      <a:r>
                        <a:rPr lang="de-CH" sz="1400" b="1" dirty="0" smtClean="0"/>
                        <a:t>Kantons-</a:t>
                      </a:r>
                      <a:r>
                        <a:rPr lang="de-CH" sz="1400" b="1" baseline="0" dirty="0" smtClean="0"/>
                        <a:t> und Gemeindesteuern </a:t>
                      </a:r>
                      <a:endParaRPr lang="de-CH" sz="1400" b="1" dirty="0"/>
                    </a:p>
                  </a:txBody>
                  <a:tcPr/>
                </a:tc>
                <a:tc>
                  <a:txBody>
                    <a:bodyPr/>
                    <a:lstStyle/>
                    <a:p>
                      <a:pPr algn="r"/>
                      <a:endParaRPr lang="de-CH" sz="1400" dirty="0"/>
                    </a:p>
                  </a:txBody>
                  <a:tcPr/>
                </a:tc>
                <a:tc>
                  <a:txBody>
                    <a:bodyPr/>
                    <a:lstStyle/>
                    <a:p>
                      <a:pPr algn="r"/>
                      <a:endParaRPr lang="de-CH" sz="1400" dirty="0"/>
                    </a:p>
                  </a:txBody>
                  <a:tcPr/>
                </a:tc>
              </a:tr>
              <a:tr h="304449">
                <a:tc>
                  <a:txBody>
                    <a:bodyPr/>
                    <a:lstStyle/>
                    <a:p>
                      <a:r>
                        <a:rPr lang="de-CH" sz="1400" dirty="0" smtClean="0"/>
                        <a:t>Reingewinn</a:t>
                      </a:r>
                      <a:r>
                        <a:rPr lang="de-CH" sz="1400" baseline="0" dirty="0" smtClean="0"/>
                        <a:t> 2020</a:t>
                      </a:r>
                      <a:endParaRPr lang="de-CH" sz="1400" dirty="0"/>
                    </a:p>
                  </a:txBody>
                  <a:tcPr/>
                </a:tc>
                <a:tc>
                  <a:txBody>
                    <a:bodyPr/>
                    <a:lstStyle/>
                    <a:p>
                      <a:pPr algn="r"/>
                      <a:endParaRPr lang="de-CH" sz="1400" dirty="0"/>
                    </a:p>
                  </a:txBody>
                  <a:tcPr/>
                </a:tc>
                <a:tc>
                  <a:txBody>
                    <a:bodyPr/>
                    <a:lstStyle/>
                    <a:p>
                      <a:pPr algn="r"/>
                      <a:r>
                        <a:rPr lang="de-CH" sz="1400" dirty="0" smtClean="0"/>
                        <a:t>10.0  </a:t>
                      </a:r>
                      <a:r>
                        <a:rPr lang="de-CH" sz="1400" baseline="0" dirty="0" smtClean="0"/>
                        <a:t>Mio.</a:t>
                      </a:r>
                      <a:endParaRPr lang="de-CH" sz="1400" dirty="0"/>
                    </a:p>
                  </a:txBody>
                  <a:tcPr/>
                </a:tc>
              </a:tr>
              <a:tr h="304449">
                <a:tc>
                  <a:txBody>
                    <a:bodyPr/>
                    <a:lstStyle/>
                    <a:p>
                      <a:r>
                        <a:rPr lang="de-CH" sz="1400" dirty="0" smtClean="0"/>
                        <a:t>Abzug</a:t>
                      </a:r>
                      <a:r>
                        <a:rPr lang="de-CH" sz="1400" baseline="0" dirty="0" smtClean="0"/>
                        <a:t> F&amp;E</a:t>
                      </a:r>
                      <a:endParaRPr lang="de-CH" sz="1400" dirty="0"/>
                    </a:p>
                  </a:txBody>
                  <a:tcPr/>
                </a:tc>
                <a:tc>
                  <a:txBody>
                    <a:bodyPr/>
                    <a:lstStyle/>
                    <a:p>
                      <a:pPr algn="r"/>
                      <a:endParaRPr lang="de-CH" sz="1400" dirty="0"/>
                    </a:p>
                  </a:txBody>
                  <a:tcPr/>
                </a:tc>
                <a:tc>
                  <a:txBody>
                    <a:bodyPr/>
                    <a:lstStyle/>
                    <a:p>
                      <a:pPr algn="r"/>
                      <a:r>
                        <a:rPr lang="de-CH" sz="1400" u="sng" dirty="0" smtClean="0"/>
                        <a:t>-1.75</a:t>
                      </a:r>
                      <a:r>
                        <a:rPr lang="de-CH" sz="1400" u="sng" baseline="0" dirty="0" smtClean="0"/>
                        <a:t>  </a:t>
                      </a:r>
                      <a:r>
                        <a:rPr lang="de-CH" sz="1400" u="sng" dirty="0" smtClean="0"/>
                        <a:t>Mio. </a:t>
                      </a:r>
                      <a:endParaRPr lang="de-CH" sz="1400" u="sng" dirty="0"/>
                    </a:p>
                  </a:txBody>
                  <a:tcPr/>
                </a:tc>
              </a:tr>
              <a:tr h="304449">
                <a:tc>
                  <a:txBody>
                    <a:bodyPr/>
                    <a:lstStyle/>
                    <a:p>
                      <a:r>
                        <a:rPr lang="de-CH" sz="1400" dirty="0" smtClean="0"/>
                        <a:t>Steuerbarer Reingewinn</a:t>
                      </a:r>
                      <a:endParaRPr lang="de-CH" sz="1400" dirty="0"/>
                    </a:p>
                  </a:txBody>
                  <a:tcPr/>
                </a:tc>
                <a:tc>
                  <a:txBody>
                    <a:bodyPr/>
                    <a:lstStyle/>
                    <a:p>
                      <a:pPr algn="r"/>
                      <a:endParaRPr lang="de-CH" sz="1400" dirty="0"/>
                    </a:p>
                  </a:txBody>
                  <a:tcPr/>
                </a:tc>
                <a:tc>
                  <a:txBody>
                    <a:bodyPr/>
                    <a:lstStyle/>
                    <a:p>
                      <a:pPr algn="r"/>
                      <a:r>
                        <a:rPr lang="de-CH" sz="1400" b="1" dirty="0" smtClean="0"/>
                        <a:t>  8.25 Mio.</a:t>
                      </a:r>
                      <a:endParaRPr lang="de-CH" sz="1400" b="1" dirty="0"/>
                    </a:p>
                  </a:txBody>
                  <a:tcPr/>
                </a:tc>
              </a:tr>
              <a:tr h="245982">
                <a:tc>
                  <a:txBody>
                    <a:bodyPr/>
                    <a:lstStyle/>
                    <a:p>
                      <a:endParaRPr lang="de-CH" sz="1400" dirty="0"/>
                    </a:p>
                  </a:txBody>
                  <a:tcPr/>
                </a:tc>
                <a:tc>
                  <a:txBody>
                    <a:bodyPr/>
                    <a:lstStyle/>
                    <a:p>
                      <a:pPr algn="r"/>
                      <a:endParaRPr lang="de-CH" sz="1400" dirty="0"/>
                    </a:p>
                  </a:txBody>
                  <a:tcPr/>
                </a:tc>
                <a:tc>
                  <a:txBody>
                    <a:bodyPr/>
                    <a:lstStyle/>
                    <a:p>
                      <a:pPr algn="r"/>
                      <a:endParaRPr lang="de-CH" sz="1400" dirty="0"/>
                    </a:p>
                  </a:txBody>
                  <a:tcPr/>
                </a:tc>
              </a:tr>
              <a:tr h="286856">
                <a:tc>
                  <a:txBody>
                    <a:bodyPr/>
                    <a:lstStyle/>
                    <a:p>
                      <a:r>
                        <a:rPr lang="de-CH" sz="1400" b="1" dirty="0" smtClean="0"/>
                        <a:t>Direkte Bundessteuer 2020</a:t>
                      </a:r>
                      <a:endParaRPr lang="de-CH" sz="1400" b="1" dirty="0"/>
                    </a:p>
                  </a:txBody>
                  <a:tcPr/>
                </a:tc>
                <a:tc>
                  <a:txBody>
                    <a:bodyPr/>
                    <a:lstStyle/>
                    <a:p>
                      <a:pPr algn="r"/>
                      <a:endParaRPr lang="de-CH" sz="1400" dirty="0"/>
                    </a:p>
                  </a:txBody>
                  <a:tcPr/>
                </a:tc>
                <a:tc>
                  <a:txBody>
                    <a:bodyPr/>
                    <a:lstStyle/>
                    <a:p>
                      <a:pPr algn="r"/>
                      <a:endParaRPr lang="de-CH" sz="1400" dirty="0"/>
                    </a:p>
                  </a:txBody>
                  <a:tcPr/>
                </a:tc>
              </a:tr>
              <a:tr h="304449">
                <a:tc>
                  <a:txBody>
                    <a:bodyPr/>
                    <a:lstStyle/>
                    <a:p>
                      <a:r>
                        <a:rPr lang="de-CH" sz="1400" dirty="0" smtClean="0"/>
                        <a:t>Steuerbarer</a:t>
                      </a:r>
                      <a:r>
                        <a:rPr lang="de-CH" sz="1400" baseline="0" dirty="0" smtClean="0"/>
                        <a:t> Reingewinn</a:t>
                      </a:r>
                      <a:endParaRPr lang="de-CH" sz="1400" dirty="0"/>
                    </a:p>
                  </a:txBody>
                  <a:tcPr/>
                </a:tc>
                <a:tc>
                  <a:txBody>
                    <a:bodyPr/>
                    <a:lstStyle/>
                    <a:p>
                      <a:pPr algn="r"/>
                      <a:endParaRPr lang="de-CH" sz="1400" dirty="0"/>
                    </a:p>
                  </a:txBody>
                  <a:tcPr/>
                </a:tc>
                <a:tc>
                  <a:txBody>
                    <a:bodyPr/>
                    <a:lstStyle/>
                    <a:p>
                      <a:pPr algn="r"/>
                      <a:r>
                        <a:rPr lang="de-CH" sz="1400" b="1" dirty="0" smtClean="0"/>
                        <a:t>10.0 Mio.</a:t>
                      </a:r>
                      <a:endParaRPr lang="de-CH" sz="1400" b="1" dirty="0"/>
                    </a:p>
                  </a:txBody>
                  <a:tcPr/>
                </a:tc>
              </a:tr>
            </a:tbl>
          </a:graphicData>
        </a:graphic>
      </p:graphicFrame>
    </p:spTree>
    <p:extLst>
      <p:ext uri="{BB962C8B-B14F-4D97-AF65-F5344CB8AC3E}">
        <p14:creationId xmlns:p14="http://schemas.microsoft.com/office/powerpoint/2010/main" val="4113345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683568" y="404664"/>
            <a:ext cx="8352928" cy="612000"/>
          </a:xfrm>
        </p:spPr>
        <p:txBody>
          <a:bodyPr/>
          <a:lstStyle/>
          <a:p>
            <a:r>
              <a:rPr lang="de-CH" sz="2400" dirty="0" smtClean="0"/>
              <a:t>Notwendigkeit einer Unternehmenssteuerreform</a:t>
            </a:r>
            <a:endParaRPr lang="de-CH" sz="2400" dirty="0"/>
          </a:p>
        </p:txBody>
      </p:sp>
      <p:sp>
        <p:nvSpPr>
          <p:cNvPr id="3" name="Inhaltsplatzhalter 2"/>
          <p:cNvSpPr>
            <a:spLocks noGrp="1"/>
          </p:cNvSpPr>
          <p:nvPr>
            <p:ph idx="1"/>
            <p:custDataLst>
              <p:tags r:id="rId2"/>
            </p:custDataLst>
          </p:nvPr>
        </p:nvSpPr>
        <p:spPr/>
        <p:txBody>
          <a:bodyPr/>
          <a:lstStyle/>
          <a:p>
            <a:pPr marL="0" indent="0">
              <a:buNone/>
            </a:pPr>
            <a:endParaRPr lang="de-CH" sz="2000" dirty="0" smtClean="0"/>
          </a:p>
          <a:p>
            <a:pPr marL="0" indent="0">
              <a:buNone/>
            </a:pPr>
            <a:endParaRPr lang="de-CH" sz="2000" dirty="0"/>
          </a:p>
        </p:txBody>
      </p:sp>
      <p:sp>
        <p:nvSpPr>
          <p:cNvPr id="5" name="Rectangle 1"/>
          <p:cNvSpPr>
            <a:spLocks noChangeArrowheads="1"/>
          </p:cNvSpPr>
          <p:nvPr>
            <p:custDataLst>
              <p:tags r:id="rId3"/>
            </p:custDataLst>
          </p:nvPr>
        </p:nvSpPr>
        <p:spPr bwMode="auto">
          <a:xfrm>
            <a:off x="2087563" y="2490309"/>
            <a:ext cx="184731" cy="63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66616"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CH"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Inhaltsplatzhalter 2"/>
          <p:cNvSpPr txBox="1">
            <a:spLocks/>
          </p:cNvSpPr>
          <p:nvPr>
            <p:custDataLst>
              <p:tags r:id="rId4"/>
            </p:custDataLst>
          </p:nvPr>
        </p:nvSpPr>
        <p:spPr>
          <a:xfrm>
            <a:off x="683568" y="836712"/>
            <a:ext cx="8064488" cy="4221296"/>
          </a:xfrm>
          <a:prstGeom prst="rect">
            <a:avLst/>
          </a:prstGeom>
        </p:spPr>
        <p:txBody>
          <a:bodyPr vert="horz" lIns="0" tIns="0" rIns="0" bIns="0" rtlCol="0">
            <a:noAutofit/>
          </a:bodyPr>
          <a:lstStyle>
            <a:lvl1pPr marL="360000" indent="-360000" algn="l" defTabSz="720000" rtl="0" eaLnBrk="1" latinLnBrk="0" hangingPunct="1">
              <a:spcBef>
                <a:spcPts val="0"/>
              </a:spcBef>
              <a:spcAft>
                <a:spcPts val="600"/>
              </a:spcAft>
              <a:buFont typeface="Arial" pitchFamily="34" charset="0"/>
              <a:buChar char="&gt;"/>
              <a:defRPr sz="1700" b="0" kern="1200">
                <a:solidFill>
                  <a:schemeClr val="tx1"/>
                </a:solidFill>
                <a:latin typeface="+mj-lt"/>
                <a:ea typeface="+mn-ea"/>
                <a:cs typeface="Arial" pitchFamily="34" charset="0"/>
              </a:defRPr>
            </a:lvl1pPr>
            <a:lvl2pPr marL="719138" indent="-360000" algn="l" defTabSz="720000" rtl="0" eaLnBrk="1" latinLnBrk="0" hangingPunct="1">
              <a:spcBef>
                <a:spcPts val="0"/>
              </a:spcBef>
              <a:spcAft>
                <a:spcPts val="600"/>
              </a:spcAft>
              <a:buFont typeface="Arial" pitchFamily="34" charset="0"/>
              <a:buChar char="&gt;"/>
              <a:defRPr sz="1700" b="0" kern="1200">
                <a:solidFill>
                  <a:schemeClr val="tx1"/>
                </a:solidFill>
                <a:latin typeface="+mj-lt"/>
                <a:ea typeface="+mn-ea"/>
                <a:cs typeface="Arial" pitchFamily="34" charset="0"/>
              </a:defRPr>
            </a:lvl2pPr>
            <a:lvl3pPr marL="1080000" indent="-360000" algn="l" defTabSz="720000" rtl="0" eaLnBrk="1" latinLnBrk="0" hangingPunct="1">
              <a:spcBef>
                <a:spcPts val="0"/>
              </a:spcBef>
              <a:spcAft>
                <a:spcPts val="600"/>
              </a:spcAft>
              <a:buFont typeface="Arial" pitchFamily="34" charset="0"/>
              <a:buChar char="&gt;"/>
              <a:defRPr sz="1700" b="0" kern="1200">
                <a:solidFill>
                  <a:schemeClr val="tx1"/>
                </a:solidFill>
                <a:latin typeface="+mj-lt"/>
                <a:ea typeface="+mn-ea"/>
                <a:cs typeface="Arial" pitchFamily="34" charset="0"/>
              </a:defRPr>
            </a:lvl3pPr>
            <a:lvl4pPr marL="1438275" indent="-360000" algn="l" defTabSz="720000" rtl="0" eaLnBrk="1" latinLnBrk="0" hangingPunct="1">
              <a:spcBef>
                <a:spcPts val="0"/>
              </a:spcBef>
              <a:spcAft>
                <a:spcPts val="600"/>
              </a:spcAft>
              <a:buFont typeface="Arial" pitchFamily="34" charset="0"/>
              <a:buChar char="&gt;"/>
              <a:defRPr sz="1700" b="0" kern="1200">
                <a:solidFill>
                  <a:schemeClr val="tx1"/>
                </a:solidFill>
                <a:latin typeface="+mj-lt"/>
                <a:ea typeface="+mn-ea"/>
                <a:cs typeface="Arial" pitchFamily="34" charset="0"/>
              </a:defRPr>
            </a:lvl4pPr>
            <a:lvl5pPr marL="1800000" indent="-360000" algn="l" defTabSz="720000" rtl="0" eaLnBrk="1" latinLnBrk="0" hangingPunct="1">
              <a:spcBef>
                <a:spcPts val="0"/>
              </a:spcBef>
              <a:spcAft>
                <a:spcPts val="600"/>
              </a:spcAft>
              <a:buFont typeface="Arial" pitchFamily="34" charset="0"/>
              <a:buChar char="&gt;"/>
              <a:defRPr sz="1700" b="0" kern="1200">
                <a:solidFill>
                  <a:schemeClr val="tx1"/>
                </a:solidFill>
                <a:latin typeface="+mj-lt"/>
                <a:ea typeface="+mn-ea"/>
                <a:cs typeface="Arial" pitchFamily="34" charset="0"/>
              </a:defRPr>
            </a:lvl5pPr>
            <a:lvl6pPr marL="2147888" indent="-360000" algn="l" defTabSz="720000" rtl="0" eaLnBrk="1" latinLnBrk="0" hangingPunct="1">
              <a:spcBef>
                <a:spcPts val="0"/>
              </a:spcBef>
              <a:spcAft>
                <a:spcPts val="600"/>
              </a:spcAft>
              <a:buFont typeface="Arial" pitchFamily="34" charset="0"/>
              <a:buChar char="&gt;"/>
              <a:tabLst/>
              <a:defRPr sz="1700" kern="1200">
                <a:solidFill>
                  <a:schemeClr val="tx1"/>
                </a:solidFill>
                <a:latin typeface="+mj-lt"/>
                <a:ea typeface="+mn-ea"/>
                <a:cs typeface="+mn-cs"/>
              </a:defRPr>
            </a:lvl6pPr>
            <a:lvl7pPr marL="2520000" indent="-360000" algn="l" defTabSz="720000" rtl="0" eaLnBrk="1" latinLnBrk="0" hangingPunct="1">
              <a:spcBef>
                <a:spcPts val="0"/>
              </a:spcBef>
              <a:spcAft>
                <a:spcPts val="600"/>
              </a:spcAft>
              <a:buFont typeface="Arial" pitchFamily="34" charset="0"/>
              <a:buChar char="&gt;"/>
              <a:defRPr sz="1700" kern="1200">
                <a:solidFill>
                  <a:schemeClr val="tx1"/>
                </a:solidFill>
                <a:latin typeface="+mj-lt"/>
                <a:ea typeface="+mn-ea"/>
                <a:cs typeface="+mn-cs"/>
              </a:defRPr>
            </a:lvl7pPr>
            <a:lvl8pPr marL="2880000" indent="-360000" algn="l" defTabSz="720000" rtl="0" eaLnBrk="1" latinLnBrk="0" hangingPunct="1">
              <a:spcBef>
                <a:spcPts val="0"/>
              </a:spcBef>
              <a:spcAft>
                <a:spcPts val="600"/>
              </a:spcAft>
              <a:buFont typeface="Arial" pitchFamily="34" charset="0"/>
              <a:buChar char="&gt;"/>
              <a:defRPr sz="1700" kern="1200">
                <a:solidFill>
                  <a:schemeClr val="tx1"/>
                </a:solidFill>
                <a:latin typeface="+mj-lt"/>
                <a:ea typeface="+mn-ea"/>
                <a:cs typeface="+mn-cs"/>
              </a:defRPr>
            </a:lvl8pPr>
            <a:lvl9pPr marL="3240000" indent="-360000" algn="l" defTabSz="720000" rtl="0" eaLnBrk="1" latinLnBrk="0" hangingPunct="1">
              <a:spcBef>
                <a:spcPts val="0"/>
              </a:spcBef>
              <a:spcAft>
                <a:spcPts val="600"/>
              </a:spcAft>
              <a:buFont typeface="Arial" pitchFamily="34" charset="0"/>
              <a:buChar char="&gt;"/>
              <a:defRPr sz="1700" kern="1200">
                <a:solidFill>
                  <a:schemeClr val="tx1"/>
                </a:solidFill>
                <a:latin typeface="+mj-lt"/>
                <a:ea typeface="+mn-ea"/>
                <a:cs typeface="+mn-cs"/>
              </a:defRPr>
            </a:lvl9pPr>
          </a:lstStyle>
          <a:p>
            <a:pPr marL="0" indent="0" defTabSz="457200" fontAlgn="base">
              <a:spcBef>
                <a:spcPct val="0"/>
              </a:spcBef>
              <a:buFont typeface="Arial" pitchFamily="34" charset="0"/>
              <a:buNone/>
            </a:pPr>
            <a:r>
              <a:rPr lang="de-CH" sz="1600" b="1" dirty="0" smtClean="0">
                <a:solidFill>
                  <a:prstClr val="black"/>
                </a:solidFill>
                <a:latin typeface="Arial" pitchFamily="34" charset="0"/>
                <a:cs typeface="+mn-cs"/>
              </a:rPr>
              <a:t>Entwicklung</a:t>
            </a:r>
          </a:p>
          <a:p>
            <a:pPr marL="269875" lvl="1" indent="-269875" fontAlgn="base">
              <a:buClr>
                <a:schemeClr val="accent1"/>
              </a:buClr>
              <a:buFont typeface="Wingdings" panose="05000000000000000000" pitchFamily="2" charset="2"/>
              <a:buChar char="§"/>
              <a:tabLst>
                <a:tab pos="987425" algn="l"/>
              </a:tabLst>
              <a:defRPr/>
            </a:pPr>
            <a:r>
              <a:rPr lang="de-CH" sz="1600" dirty="0" smtClean="0"/>
              <a:t>2007	  Kontroverse EU - CH: Verstossen kantonale Unternehmenssteuerregimes</a:t>
            </a:r>
            <a:br>
              <a:rPr lang="de-CH" sz="1600" dirty="0" smtClean="0"/>
            </a:br>
            <a:r>
              <a:rPr lang="de-CH" sz="1600" dirty="0" smtClean="0"/>
              <a:t>               gegen Beihilfebestimmung von Freihandelsabkommen CH-EU 1972?</a:t>
            </a:r>
          </a:p>
          <a:p>
            <a:pPr marL="269875" lvl="1" indent="-269875" fontAlgn="base">
              <a:buClr>
                <a:schemeClr val="accent1"/>
              </a:buClr>
              <a:buFont typeface="Wingdings" panose="05000000000000000000" pitchFamily="2" charset="2"/>
              <a:buChar char="§"/>
              <a:tabLst>
                <a:tab pos="987425" algn="l"/>
              </a:tabLst>
              <a:defRPr/>
            </a:pPr>
            <a:r>
              <a:rPr lang="de-CH" sz="1600" dirty="0" smtClean="0"/>
              <a:t>2008	  BR beauftragt EFD zur Reform für Unternehmensbesteuerung</a:t>
            </a:r>
          </a:p>
          <a:p>
            <a:pPr marL="269875" lvl="1" indent="-269875" fontAlgn="base">
              <a:buClr>
                <a:schemeClr val="accent1"/>
              </a:buClr>
              <a:buFont typeface="Wingdings" panose="05000000000000000000" pitchFamily="2" charset="2"/>
              <a:buChar char="§"/>
              <a:tabLst>
                <a:tab pos="987425" algn="l"/>
              </a:tabLst>
              <a:defRPr/>
            </a:pPr>
            <a:r>
              <a:rPr lang="de-CH" sz="1600" dirty="0" smtClean="0"/>
              <a:t>2010	  Vorschlag EU zum Verhaltenskodex für Unternehmensbesteuerung</a:t>
            </a:r>
          </a:p>
          <a:p>
            <a:pPr marL="269875" lvl="1" indent="-269875" fontAlgn="base">
              <a:buClr>
                <a:schemeClr val="accent1"/>
              </a:buClr>
              <a:buFont typeface="Wingdings" panose="05000000000000000000" pitchFamily="2" charset="2"/>
              <a:buChar char="§"/>
              <a:tabLst>
                <a:tab pos="987425" algn="l"/>
              </a:tabLst>
              <a:defRPr/>
            </a:pPr>
            <a:r>
              <a:rPr lang="de-CH" sz="1600" dirty="0" smtClean="0"/>
              <a:t>2012 	  EFD: Projektorganisation für USR lll</a:t>
            </a:r>
          </a:p>
          <a:p>
            <a:pPr marL="269875" lvl="1" indent="-269875" fontAlgn="base">
              <a:buClr>
                <a:schemeClr val="accent1"/>
              </a:buClr>
              <a:buFont typeface="Wingdings" panose="05000000000000000000" pitchFamily="2" charset="2"/>
              <a:buChar char="§"/>
              <a:tabLst>
                <a:tab pos="987425" algn="l"/>
              </a:tabLst>
              <a:defRPr/>
            </a:pPr>
            <a:r>
              <a:rPr lang="de-CH" sz="1600" dirty="0" smtClean="0"/>
              <a:t>2015	  Botschaft BR für USR llI:</a:t>
            </a:r>
            <a:br>
              <a:rPr lang="de-CH" sz="1600" dirty="0" smtClean="0"/>
            </a:br>
            <a:r>
              <a:rPr lang="de-CH" sz="1600" dirty="0" smtClean="0"/>
              <a:t>	  BG über steuerliche Massnahmen zur Stärkung der Wettbewerbsfähigkeit </a:t>
            </a:r>
            <a:br>
              <a:rPr lang="de-CH" sz="1600" dirty="0" smtClean="0"/>
            </a:br>
            <a:r>
              <a:rPr lang="de-CH" sz="1600" dirty="0" smtClean="0"/>
              <a:t>	  des Unternehmensstandortes Schweiz</a:t>
            </a:r>
          </a:p>
          <a:p>
            <a:pPr marL="269875" lvl="1" indent="-269875" fontAlgn="base">
              <a:buClr>
                <a:schemeClr val="accent1"/>
              </a:buClr>
              <a:buFont typeface="Wingdings" panose="05000000000000000000" pitchFamily="2" charset="2"/>
              <a:buChar char="§"/>
              <a:tabLst>
                <a:tab pos="987425" algn="l"/>
              </a:tabLst>
              <a:defRPr/>
            </a:pPr>
            <a:r>
              <a:rPr lang="de-CH" sz="1600" dirty="0" smtClean="0"/>
              <a:t>2016 	  Verabschiedung Gesetz USRlll in eidg. Räten</a:t>
            </a:r>
          </a:p>
          <a:p>
            <a:pPr marL="269875" lvl="1" indent="-269875" fontAlgn="base">
              <a:buClr>
                <a:schemeClr val="accent1"/>
              </a:buClr>
              <a:buFont typeface="Wingdings" panose="05000000000000000000" pitchFamily="2" charset="2"/>
              <a:buChar char="§"/>
              <a:tabLst>
                <a:tab pos="987425" algn="l"/>
              </a:tabLst>
              <a:defRPr/>
            </a:pPr>
            <a:r>
              <a:rPr lang="de-CH" sz="1600" dirty="0" smtClean="0"/>
              <a:t>2017	  Referendum USRlll </a:t>
            </a:r>
          </a:p>
          <a:p>
            <a:pPr marL="269875" lvl="1" indent="-269875" fontAlgn="base">
              <a:buClr>
                <a:schemeClr val="accent1"/>
              </a:buClr>
              <a:buFont typeface="Wingdings" panose="05000000000000000000" pitchFamily="2" charset="2"/>
              <a:buChar char="§"/>
              <a:tabLst>
                <a:tab pos="987425" algn="l"/>
              </a:tabLst>
              <a:defRPr/>
            </a:pPr>
            <a:r>
              <a:rPr lang="de-CH" sz="1600" dirty="0" smtClean="0"/>
              <a:t>2018	  STAF: BG über die Steuerreform und AHV-Finanzierung</a:t>
            </a:r>
          </a:p>
          <a:p>
            <a:pPr marL="269875" lvl="1" indent="-269875" fontAlgn="base">
              <a:buClr>
                <a:schemeClr val="accent1"/>
              </a:buClr>
              <a:buFont typeface="Wingdings" panose="05000000000000000000" pitchFamily="2" charset="2"/>
              <a:buChar char="§"/>
              <a:tabLst>
                <a:tab pos="987425" algn="l"/>
              </a:tabLst>
              <a:defRPr/>
            </a:pPr>
            <a:r>
              <a:rPr lang="de-CH" sz="1600" dirty="0" smtClean="0"/>
              <a:t>2020 	  Inkrafttreten?</a:t>
            </a:r>
          </a:p>
          <a:p>
            <a:pPr marL="0" indent="0" defTabSz="457200" fontAlgn="base">
              <a:spcBef>
                <a:spcPct val="0"/>
              </a:spcBef>
              <a:buFont typeface="Arial" pitchFamily="34" charset="0"/>
              <a:buNone/>
            </a:pPr>
            <a:r>
              <a:rPr lang="de-CH" sz="1600" b="1" dirty="0" smtClean="0">
                <a:solidFill>
                  <a:prstClr val="black"/>
                </a:solidFill>
                <a:latin typeface="Arial" pitchFamily="34" charset="0"/>
                <a:cs typeface="+mn-cs"/>
              </a:rPr>
              <a:t>Ziele STAF</a:t>
            </a:r>
          </a:p>
          <a:p>
            <a:pPr marL="342900" indent="-342900" defTabSz="457200" fontAlgn="base">
              <a:spcBef>
                <a:spcPct val="0"/>
              </a:spcBef>
              <a:buFontTx/>
              <a:buAutoNum type="arabicPeriod"/>
            </a:pPr>
            <a:r>
              <a:rPr lang="de-CH" sz="1600" dirty="0" smtClean="0">
                <a:solidFill>
                  <a:prstClr val="black"/>
                </a:solidFill>
                <a:latin typeface="Arial" pitchFamily="34" charset="0"/>
                <a:cs typeface="+mn-cs"/>
              </a:rPr>
              <a:t>Internationale Akzeptanz schaffen durch Abschaffung von Statusgesellschaften</a:t>
            </a:r>
          </a:p>
          <a:p>
            <a:pPr marL="342900" indent="-342900" defTabSz="457200" fontAlgn="base">
              <a:spcBef>
                <a:spcPct val="0"/>
              </a:spcBef>
              <a:buFontTx/>
              <a:buAutoNum type="arabicPeriod"/>
            </a:pPr>
            <a:r>
              <a:rPr lang="de-CH" sz="1600" dirty="0" smtClean="0">
                <a:solidFill>
                  <a:prstClr val="black"/>
                </a:solidFill>
                <a:latin typeface="Arial" pitchFamily="34" charset="0"/>
                <a:cs typeface="+mn-cs"/>
              </a:rPr>
              <a:t>Fördern der Standortattraktivität</a:t>
            </a:r>
          </a:p>
          <a:p>
            <a:pPr marL="342900" indent="-342900" defTabSz="457200" fontAlgn="base">
              <a:spcBef>
                <a:spcPct val="0"/>
              </a:spcBef>
              <a:buFontTx/>
              <a:buAutoNum type="arabicPeriod"/>
            </a:pPr>
            <a:r>
              <a:rPr lang="de-CH" sz="1600" dirty="0" smtClean="0">
                <a:solidFill>
                  <a:prstClr val="black"/>
                </a:solidFill>
                <a:latin typeface="Arial" pitchFamily="34" charset="0"/>
                <a:cs typeface="+mn-cs"/>
              </a:rPr>
              <a:t>Ergiebigkeit der Gewinnsteuern für Bund, Kantone und Gemeinden</a:t>
            </a:r>
          </a:p>
          <a:p>
            <a:pPr lvl="1" defTabSz="457200" fontAlgn="base">
              <a:spcBef>
                <a:spcPct val="0"/>
              </a:spcBef>
              <a:buFont typeface="Symbol" panose="05050102010706020507" pitchFamily="18" charset="2"/>
              <a:buChar char="-"/>
            </a:pPr>
            <a:r>
              <a:rPr lang="de-CH" sz="1600" dirty="0" smtClean="0">
                <a:solidFill>
                  <a:prstClr val="black"/>
                </a:solidFill>
                <a:latin typeface="Arial" pitchFamily="34" charset="0"/>
                <a:cs typeface="+mn-cs"/>
              </a:rPr>
              <a:t>Föderalismus respektieren, Ausgewogenheit garantieren</a:t>
            </a:r>
            <a:endParaRPr lang="de-CH" sz="1600" dirty="0">
              <a:solidFill>
                <a:prstClr val="black"/>
              </a:solidFill>
              <a:latin typeface="Arial" pitchFamily="34" charset="0"/>
              <a:cs typeface="+mn-cs"/>
            </a:endParaRPr>
          </a:p>
        </p:txBody>
      </p:sp>
    </p:spTree>
    <p:extLst>
      <p:ext uri="{BB962C8B-B14F-4D97-AF65-F5344CB8AC3E}">
        <p14:creationId xmlns:p14="http://schemas.microsoft.com/office/powerpoint/2010/main" val="3464640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900000" y="836712"/>
            <a:ext cx="7560000" cy="612000"/>
          </a:xfrm>
        </p:spPr>
        <p:txBody>
          <a:bodyPr/>
          <a:lstStyle/>
          <a:p>
            <a:r>
              <a:rPr lang="de-CH" dirty="0" smtClean="0"/>
              <a:t>Zinsabzug auf Eigenkapital (1)</a:t>
            </a:r>
            <a:br>
              <a:rPr lang="de-CH" dirty="0" smtClean="0"/>
            </a:br>
            <a:endParaRPr lang="de-CH" dirty="0"/>
          </a:p>
        </p:txBody>
      </p:sp>
      <p:sp>
        <p:nvSpPr>
          <p:cNvPr id="3" name="Inhaltsplatzhalter 2"/>
          <p:cNvSpPr>
            <a:spLocks noGrp="1"/>
          </p:cNvSpPr>
          <p:nvPr>
            <p:ph idx="1"/>
            <p:custDataLst>
              <p:tags r:id="rId2"/>
            </p:custDataLst>
          </p:nvPr>
        </p:nvSpPr>
        <p:spPr>
          <a:xfrm>
            <a:off x="899592" y="1510106"/>
            <a:ext cx="7776864" cy="4279042"/>
          </a:xfrm>
        </p:spPr>
        <p:txBody>
          <a:bodyPr/>
          <a:lstStyle/>
          <a:p>
            <a:pPr marL="0" indent="0">
              <a:buNone/>
            </a:pPr>
            <a:r>
              <a:rPr lang="de-CH" sz="2000" b="1" dirty="0" smtClean="0"/>
              <a:t>Eckwerte </a:t>
            </a:r>
          </a:p>
          <a:p>
            <a:pPr lvl="0">
              <a:buClr>
                <a:srgbClr val="0096DF"/>
              </a:buClr>
              <a:buFont typeface="Wingdings" panose="05000000000000000000" pitchFamily="2" charset="2"/>
              <a:buChar char="§"/>
            </a:pPr>
            <a:r>
              <a:rPr lang="de-CH" sz="2000" dirty="0" smtClean="0">
                <a:solidFill>
                  <a:prstClr val="black"/>
                </a:solidFill>
              </a:rPr>
              <a:t>Für </a:t>
            </a:r>
            <a:r>
              <a:rPr lang="de-CH" sz="2000" dirty="0">
                <a:solidFill>
                  <a:prstClr val="black"/>
                </a:solidFill>
              </a:rPr>
              <a:t>Kantone </a:t>
            </a:r>
            <a:r>
              <a:rPr lang="de-CH" sz="2000" dirty="0" smtClean="0">
                <a:solidFill>
                  <a:prstClr val="black"/>
                </a:solidFill>
              </a:rPr>
              <a:t>mit Steuerbelastung von Hauptort </a:t>
            </a:r>
            <a:r>
              <a:rPr lang="de-CH" sz="2000" dirty="0">
                <a:solidFill>
                  <a:prstClr val="black"/>
                </a:solidFill>
              </a:rPr>
              <a:t>13.5 % </a:t>
            </a:r>
            <a:r>
              <a:rPr lang="de-CH" sz="2000" dirty="0" smtClean="0">
                <a:solidFill>
                  <a:prstClr val="black"/>
                </a:solidFill>
              </a:rPr>
              <a:t>über </a:t>
            </a:r>
            <a:r>
              <a:rPr lang="de-CH" sz="2000" dirty="0">
                <a:solidFill>
                  <a:prstClr val="black"/>
                </a:solidFill>
              </a:rPr>
              <a:t>ganzen Tarifverlauf </a:t>
            </a:r>
            <a:r>
              <a:rPr lang="de-CH" sz="2000" dirty="0" smtClean="0">
                <a:solidFill>
                  <a:prstClr val="black"/>
                </a:solidFill>
              </a:rPr>
              <a:t>(</a:t>
            </a:r>
            <a:r>
              <a:rPr lang="de-CH" sz="2000" dirty="0">
                <a:solidFill>
                  <a:prstClr val="black"/>
                </a:solidFill>
              </a:rPr>
              <a:t>effektiver Gewinnsteuersatz 18 %)</a:t>
            </a:r>
          </a:p>
          <a:p>
            <a:pPr>
              <a:buClr>
                <a:schemeClr val="accent1"/>
              </a:buClr>
              <a:buFont typeface="Wingdings" panose="05000000000000000000" pitchFamily="2" charset="2"/>
              <a:buChar char="§"/>
            </a:pPr>
            <a:r>
              <a:rPr lang="de-CH" sz="2000" dirty="0" smtClean="0"/>
              <a:t>Abzug für kalkulatorischen Zins auf Eigenkapital bei der Gewinnsteuer</a:t>
            </a:r>
          </a:p>
          <a:p>
            <a:pPr>
              <a:buClr>
                <a:schemeClr val="accent1"/>
              </a:buClr>
              <a:buFont typeface="Wingdings" panose="05000000000000000000" pitchFamily="2" charset="2"/>
              <a:buChar char="§"/>
            </a:pPr>
            <a:r>
              <a:rPr lang="de-CH" sz="2000" dirty="0" smtClean="0"/>
              <a:t>Begrenzt auf überdurchschnittliches Eigenkapital (Sicherheitseigenkapital)</a:t>
            </a:r>
          </a:p>
          <a:p>
            <a:pPr>
              <a:buClr>
                <a:schemeClr val="accent1"/>
              </a:buClr>
              <a:buFont typeface="Wingdings" panose="05000000000000000000" pitchFamily="2" charset="2"/>
              <a:buChar char="§"/>
            </a:pPr>
            <a:r>
              <a:rPr lang="de-CH" sz="2000" dirty="0" smtClean="0"/>
              <a:t>Kalkulatorischer Zinssatz = Rendite 10-jährige Bundesanleihen</a:t>
            </a:r>
          </a:p>
          <a:p>
            <a:pPr>
              <a:buClr>
                <a:schemeClr val="accent1"/>
              </a:buClr>
              <a:buFont typeface="Wingdings" panose="05000000000000000000" pitchFamily="2" charset="2"/>
              <a:buChar char="§"/>
            </a:pPr>
            <a:r>
              <a:rPr lang="de-CH" sz="2000" dirty="0" smtClean="0"/>
              <a:t>Soweit Sicherheitseigenkapital anteilsmässig auf Forderungen gegenüber Nahestehenden erfolgt, kann ein dem Drittvergleich entsprechender Zinssatz geltend gemacht werden   </a:t>
            </a:r>
          </a:p>
        </p:txBody>
      </p:sp>
    </p:spTree>
    <p:extLst>
      <p:ext uri="{BB962C8B-B14F-4D97-AF65-F5344CB8AC3E}">
        <p14:creationId xmlns:p14="http://schemas.microsoft.com/office/powerpoint/2010/main" val="3509623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900000" y="836712"/>
            <a:ext cx="7560000" cy="612000"/>
          </a:xfrm>
        </p:spPr>
        <p:txBody>
          <a:bodyPr/>
          <a:lstStyle/>
          <a:p>
            <a:r>
              <a:rPr lang="de-CH" dirty="0" smtClean="0"/>
              <a:t>Zinsabzug auf Eigenkapital (2)</a:t>
            </a:r>
            <a:br>
              <a:rPr lang="de-CH" dirty="0" smtClean="0"/>
            </a:br>
            <a:endParaRPr lang="de-CH" dirty="0"/>
          </a:p>
        </p:txBody>
      </p:sp>
      <p:sp>
        <p:nvSpPr>
          <p:cNvPr id="3" name="Inhaltsplatzhalter 2"/>
          <p:cNvSpPr>
            <a:spLocks noGrp="1"/>
          </p:cNvSpPr>
          <p:nvPr>
            <p:ph idx="1"/>
            <p:custDataLst>
              <p:tags r:id="rId2"/>
            </p:custDataLst>
          </p:nvPr>
        </p:nvSpPr>
        <p:spPr>
          <a:xfrm>
            <a:off x="899592" y="1539843"/>
            <a:ext cx="7472363" cy="4279042"/>
          </a:xfrm>
        </p:spPr>
        <p:txBody>
          <a:bodyPr/>
          <a:lstStyle/>
          <a:p>
            <a:pPr marL="0" indent="0">
              <a:buNone/>
            </a:pPr>
            <a:r>
              <a:rPr lang="de-CH" sz="2000" b="1" dirty="0" smtClean="0"/>
              <a:t>Berechnung Sicherheitseigenkapital (1/2)</a:t>
            </a:r>
          </a:p>
          <a:p>
            <a:pPr marL="0" indent="0">
              <a:buNone/>
            </a:pPr>
            <a:endParaRPr lang="de-CH" dirty="0" smtClean="0"/>
          </a:p>
          <a:p>
            <a:pPr>
              <a:buClr>
                <a:schemeClr val="accent1"/>
              </a:buClr>
              <a:buFont typeface="Wingdings" panose="05000000000000000000" pitchFamily="2" charset="2"/>
              <a:buChar char="§"/>
            </a:pPr>
            <a:r>
              <a:rPr lang="de-CH" sz="2000" dirty="0" smtClean="0"/>
              <a:t>Aufspaltung des Eigenkapitals in</a:t>
            </a:r>
          </a:p>
          <a:p>
            <a:pPr lvl="1">
              <a:buClr>
                <a:srgbClr val="0096DF"/>
              </a:buClr>
              <a:buFont typeface="Symbol" panose="05050102010706020507" pitchFamily="18" charset="2"/>
              <a:buChar char="-"/>
            </a:pPr>
            <a:r>
              <a:rPr lang="de-CH" sz="2000" dirty="0" smtClean="0"/>
              <a:t>Kerneigenkapital</a:t>
            </a:r>
          </a:p>
          <a:p>
            <a:pPr lvl="1">
              <a:buClr>
                <a:srgbClr val="0096DF"/>
              </a:buClr>
              <a:buFont typeface="Symbol" panose="05050102010706020507" pitchFamily="18" charset="2"/>
              <a:buChar char="-"/>
            </a:pPr>
            <a:r>
              <a:rPr lang="de-CH" sz="2000" dirty="0" smtClean="0"/>
              <a:t>Sicherheitseigenkapital</a:t>
            </a:r>
          </a:p>
          <a:p>
            <a:pPr marL="383812" indent="-342900">
              <a:buClr>
                <a:schemeClr val="accent1"/>
              </a:buClr>
              <a:buFont typeface="Wingdings" panose="05000000000000000000" pitchFamily="2" charset="2"/>
              <a:buChar char="§"/>
            </a:pPr>
            <a:r>
              <a:rPr lang="de-CH" sz="2000" dirty="0" smtClean="0"/>
              <a:t>Mittels risikogewichteter </a:t>
            </a:r>
            <a:r>
              <a:rPr lang="de-CH" sz="2000" dirty="0"/>
              <a:t>Eigenkapitalunterlegungssätze in Bezug auf einzelne </a:t>
            </a:r>
            <a:r>
              <a:rPr lang="de-CH" sz="2000" dirty="0" smtClean="0"/>
              <a:t>Aktiven</a:t>
            </a:r>
            <a:endParaRPr lang="de-CH" sz="2000" dirty="0"/>
          </a:p>
          <a:p>
            <a:pPr marL="400050" lvl="1" indent="0">
              <a:buNone/>
            </a:pPr>
            <a:r>
              <a:rPr lang="de-CH" sz="2000" dirty="0" smtClean="0"/>
              <a:t>  </a:t>
            </a:r>
          </a:p>
        </p:txBody>
      </p:sp>
    </p:spTree>
    <p:extLst>
      <p:ext uri="{BB962C8B-B14F-4D97-AF65-F5344CB8AC3E}">
        <p14:creationId xmlns:p14="http://schemas.microsoft.com/office/powerpoint/2010/main" val="14652800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900000" y="836712"/>
            <a:ext cx="7560000" cy="612000"/>
          </a:xfrm>
        </p:spPr>
        <p:txBody>
          <a:bodyPr/>
          <a:lstStyle/>
          <a:p>
            <a:r>
              <a:rPr lang="de-CH" dirty="0" smtClean="0"/>
              <a:t>Zinsabzug auf Eigenkapital (3)</a:t>
            </a:r>
            <a:br>
              <a:rPr lang="de-CH" dirty="0" smtClean="0"/>
            </a:br>
            <a:endParaRPr lang="de-CH" dirty="0"/>
          </a:p>
        </p:txBody>
      </p:sp>
      <p:sp>
        <p:nvSpPr>
          <p:cNvPr id="3" name="Inhaltsplatzhalter 2"/>
          <p:cNvSpPr>
            <a:spLocks noGrp="1"/>
          </p:cNvSpPr>
          <p:nvPr>
            <p:ph idx="1"/>
            <p:custDataLst>
              <p:tags r:id="rId2"/>
            </p:custDataLst>
          </p:nvPr>
        </p:nvSpPr>
        <p:spPr>
          <a:xfrm>
            <a:off x="899592" y="1532409"/>
            <a:ext cx="8064896" cy="4279042"/>
          </a:xfrm>
        </p:spPr>
        <p:txBody>
          <a:bodyPr/>
          <a:lstStyle/>
          <a:p>
            <a:pPr marL="0" indent="0">
              <a:buNone/>
            </a:pPr>
            <a:r>
              <a:rPr lang="de-CH" sz="2000" b="1" dirty="0" smtClean="0"/>
              <a:t>Berechnung Sicherheitseigenkapital (2/2)</a:t>
            </a:r>
            <a:endParaRPr lang="de-CH" sz="2000" dirty="0" smtClean="0"/>
          </a:p>
          <a:p>
            <a:pPr>
              <a:buClr>
                <a:schemeClr val="accent1"/>
              </a:buClr>
              <a:buFont typeface="Wingdings" panose="05000000000000000000" pitchFamily="2" charset="2"/>
              <a:buChar char="§"/>
            </a:pPr>
            <a:r>
              <a:rPr lang="de-CH" sz="2000" dirty="0" smtClean="0"/>
              <a:t>Grundregel: Eigenkapitalunterlegungssätze KS Nr. 6 plus 25 Prozentpunkte?</a:t>
            </a:r>
          </a:p>
          <a:p>
            <a:pPr>
              <a:buClr>
                <a:schemeClr val="accent1"/>
              </a:buClr>
              <a:buFont typeface="Wingdings" panose="05000000000000000000" pitchFamily="2" charset="2"/>
              <a:buChar char="§"/>
            </a:pPr>
            <a:r>
              <a:rPr lang="de-CH" sz="2000" dirty="0" smtClean="0"/>
              <a:t>Liquidität 0%, konzerninterne Darlehen 15%</a:t>
            </a:r>
          </a:p>
          <a:p>
            <a:pPr>
              <a:buClr>
                <a:schemeClr val="accent1"/>
              </a:buClr>
              <a:buFont typeface="Wingdings" panose="05000000000000000000" pitchFamily="2" charset="2"/>
              <a:buChar char="§"/>
            </a:pPr>
            <a:r>
              <a:rPr lang="de-CH" sz="2000" dirty="0" smtClean="0"/>
              <a:t>Ausgeschlossen ist ein Abzug für:</a:t>
            </a:r>
          </a:p>
          <a:p>
            <a:pPr lvl="1">
              <a:buClr>
                <a:srgbClr val="0096DF"/>
              </a:buClr>
              <a:buFont typeface="Symbol" panose="05050102010706020507" pitchFamily="18" charset="2"/>
              <a:buChar char="-"/>
            </a:pPr>
            <a:r>
              <a:rPr lang="de-CH" sz="2000" dirty="0" smtClean="0"/>
              <a:t>Beteiligungen</a:t>
            </a:r>
          </a:p>
          <a:p>
            <a:pPr lvl="1">
              <a:buClr>
                <a:srgbClr val="0096DF"/>
              </a:buClr>
              <a:buFont typeface="Symbol" panose="05050102010706020507" pitchFamily="18" charset="2"/>
              <a:buChar char="-"/>
            </a:pPr>
            <a:r>
              <a:rPr lang="de-CH" sz="2000" dirty="0" smtClean="0"/>
              <a:t>Nicht betriebsnotwendige Aktiven</a:t>
            </a:r>
          </a:p>
          <a:p>
            <a:pPr lvl="1">
              <a:buClr>
                <a:srgbClr val="0096DF"/>
              </a:buClr>
              <a:buFont typeface="Symbol" panose="05050102010706020507" pitchFamily="18" charset="2"/>
              <a:buChar char="-"/>
            </a:pPr>
            <a:r>
              <a:rPr lang="de-CH" sz="2000" dirty="0" smtClean="0"/>
              <a:t>Patente und vergleichbare Rechte</a:t>
            </a:r>
          </a:p>
          <a:p>
            <a:pPr lvl="1">
              <a:buClr>
                <a:srgbClr val="0096DF"/>
              </a:buClr>
              <a:buFont typeface="Symbol" panose="05050102010706020507" pitchFamily="18" charset="2"/>
              <a:buChar char="-"/>
            </a:pPr>
            <a:r>
              <a:rPr lang="de-CH" sz="2000" dirty="0" smtClean="0"/>
              <a:t>Aufdeckung stiller Reserven bei Eintritt in die Steuerpflicht </a:t>
            </a:r>
          </a:p>
          <a:p>
            <a:pPr lvl="1">
              <a:buClr>
                <a:srgbClr val="0096DF"/>
              </a:buClr>
              <a:buFont typeface="Symbol" panose="05050102010706020507" pitchFamily="18" charset="2"/>
              <a:buChar char="-"/>
            </a:pPr>
            <a:r>
              <a:rPr lang="de-CH" sz="2000" dirty="0" smtClean="0"/>
              <a:t>Unversteuert aufgedeckte stille Reserven</a:t>
            </a:r>
            <a:endParaRPr lang="de-CH" sz="2000" dirty="0"/>
          </a:p>
          <a:p>
            <a:pPr lvl="1">
              <a:buClr>
                <a:srgbClr val="0096DF"/>
              </a:buClr>
              <a:buFont typeface="Symbol" panose="05050102010706020507" pitchFamily="18" charset="2"/>
              <a:buChar char="-"/>
            </a:pPr>
            <a:r>
              <a:rPr lang="de-CH" sz="2000" dirty="0"/>
              <a:t>Aktiven bei Transaktionen, die ungerechtfertigte Steuerersparnis bewirken, insb. Forderungen </a:t>
            </a:r>
            <a:r>
              <a:rPr lang="de-CH" sz="2000" dirty="0" err="1"/>
              <a:t>ggü</a:t>
            </a:r>
            <a:r>
              <a:rPr lang="de-CH" sz="2000" dirty="0"/>
              <a:t> Nahestehenden und aus Veräusserungen von Beteiligungen oder aus Ausschüttungen </a:t>
            </a:r>
            <a:r>
              <a:rPr lang="de-CH" sz="2000" dirty="0" smtClean="0"/>
              <a:t>  </a:t>
            </a:r>
            <a:endParaRPr lang="de-CH" sz="2000" dirty="0"/>
          </a:p>
        </p:txBody>
      </p:sp>
    </p:spTree>
    <p:extLst>
      <p:ext uri="{BB962C8B-B14F-4D97-AF65-F5344CB8AC3E}">
        <p14:creationId xmlns:p14="http://schemas.microsoft.com/office/powerpoint/2010/main" val="18514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a:spLocks noGrp="1"/>
          </p:cNvSpPr>
          <p:nvPr>
            <p:ph type="title"/>
            <p:custDataLst>
              <p:tags r:id="rId1"/>
            </p:custDataLst>
          </p:nvPr>
        </p:nvSpPr>
        <p:spPr>
          <a:xfrm>
            <a:off x="900000" y="836712"/>
            <a:ext cx="7560000" cy="612000"/>
          </a:xfrm>
        </p:spPr>
        <p:txBody>
          <a:bodyPr/>
          <a:lstStyle/>
          <a:p>
            <a:r>
              <a:rPr lang="de-CH" dirty="0" smtClean="0"/>
              <a:t>Entlastungsbegrenzung</a:t>
            </a:r>
            <a:br>
              <a:rPr lang="de-CH" dirty="0" smtClean="0"/>
            </a:br>
            <a:endParaRPr lang="de-CH" dirty="0"/>
          </a:p>
        </p:txBody>
      </p:sp>
      <p:sp>
        <p:nvSpPr>
          <p:cNvPr id="8" name="Inhaltsplatzhalter 2"/>
          <p:cNvSpPr>
            <a:spLocks noGrp="1"/>
          </p:cNvSpPr>
          <p:nvPr>
            <p:ph idx="1"/>
            <p:custDataLst>
              <p:tags r:id="rId2"/>
            </p:custDataLst>
          </p:nvPr>
        </p:nvSpPr>
        <p:spPr>
          <a:xfrm>
            <a:off x="899592" y="1510106"/>
            <a:ext cx="7992888" cy="4279042"/>
          </a:xfrm>
        </p:spPr>
        <p:txBody>
          <a:bodyPr/>
          <a:lstStyle/>
          <a:p>
            <a:pPr marL="0" indent="0">
              <a:buNone/>
            </a:pPr>
            <a:r>
              <a:rPr lang="de-CH" sz="2000" b="1" dirty="0" smtClean="0"/>
              <a:t>Eckwerte </a:t>
            </a:r>
          </a:p>
          <a:p>
            <a:pPr lvl="0">
              <a:buClr>
                <a:srgbClr val="0096DF"/>
              </a:buClr>
              <a:buFont typeface="Wingdings" panose="05000000000000000000" pitchFamily="2" charset="2"/>
              <a:buChar char="§"/>
            </a:pPr>
            <a:r>
              <a:rPr lang="de-CH" sz="2000" dirty="0" smtClean="0">
                <a:solidFill>
                  <a:prstClr val="black"/>
                </a:solidFill>
              </a:rPr>
              <a:t>Obligatorisch für Kantone</a:t>
            </a:r>
          </a:p>
          <a:p>
            <a:pPr>
              <a:buClr>
                <a:srgbClr val="0096DF"/>
              </a:buClr>
              <a:buFont typeface="Wingdings" panose="05000000000000000000" pitchFamily="2" charset="2"/>
              <a:buChar char="§"/>
            </a:pPr>
            <a:r>
              <a:rPr lang="de-CH" sz="2000" dirty="0">
                <a:solidFill>
                  <a:prstClr val="black"/>
                </a:solidFill>
              </a:rPr>
              <a:t>Für juristische </a:t>
            </a:r>
            <a:r>
              <a:rPr lang="de-CH" sz="2000" dirty="0" smtClean="0">
                <a:solidFill>
                  <a:prstClr val="black"/>
                </a:solidFill>
              </a:rPr>
              <a:t>Personen und </a:t>
            </a:r>
            <a:r>
              <a:rPr lang="de-CH" sz="2000" dirty="0">
                <a:solidFill>
                  <a:prstClr val="black"/>
                </a:solidFill>
              </a:rPr>
              <a:t>nat. </a:t>
            </a:r>
            <a:r>
              <a:rPr lang="de-CH" sz="2000" dirty="0" smtClean="0">
                <a:solidFill>
                  <a:prstClr val="black"/>
                </a:solidFill>
              </a:rPr>
              <a:t>Personen</a:t>
            </a:r>
            <a:endParaRPr lang="de-CH" sz="2000" dirty="0">
              <a:solidFill>
                <a:prstClr val="black"/>
              </a:solidFill>
            </a:endParaRPr>
          </a:p>
          <a:p>
            <a:pPr lvl="0">
              <a:buClr>
                <a:srgbClr val="0096DF"/>
              </a:buClr>
              <a:buFont typeface="Wingdings" panose="05000000000000000000" pitchFamily="2" charset="2"/>
              <a:buChar char="§"/>
            </a:pPr>
            <a:r>
              <a:rPr lang="de-CH" sz="2000" dirty="0" smtClean="0">
                <a:solidFill>
                  <a:prstClr val="black"/>
                </a:solidFill>
              </a:rPr>
              <a:t>Mindestens 30 % des Gewinnes vor Entlastungen muss steuerbar sein</a:t>
            </a:r>
          </a:p>
          <a:p>
            <a:pPr lvl="0">
              <a:buClr>
                <a:srgbClr val="0096DF"/>
              </a:buClr>
              <a:buFont typeface="Wingdings" panose="05000000000000000000" pitchFamily="2" charset="2"/>
              <a:buChar char="§"/>
            </a:pPr>
            <a:r>
              <a:rPr lang="de-CH" sz="2000" dirty="0" smtClean="0">
                <a:solidFill>
                  <a:prstClr val="black"/>
                </a:solidFill>
              </a:rPr>
              <a:t>Kantone können engere Begrenzung vorsehen</a:t>
            </a:r>
          </a:p>
          <a:p>
            <a:pPr lvl="0">
              <a:buClr>
                <a:srgbClr val="0096DF"/>
              </a:buClr>
              <a:buFont typeface="Wingdings" panose="05000000000000000000" pitchFamily="2" charset="2"/>
              <a:buChar char="§"/>
            </a:pPr>
            <a:r>
              <a:rPr lang="de-CH" sz="2000" dirty="0" smtClean="0">
                <a:solidFill>
                  <a:prstClr val="black"/>
                </a:solidFill>
              </a:rPr>
              <a:t>Begrenzung auf: Patentbox, F&amp;E-Abzug, altrechtlicher step up, Übergangsrecht stille Reserven (Sondersatzverfahren), Zinsabzug auf Eigenkapital</a:t>
            </a:r>
          </a:p>
          <a:p>
            <a:pPr lvl="0">
              <a:buClr>
                <a:srgbClr val="0096DF"/>
              </a:buClr>
              <a:buFont typeface="Wingdings" panose="05000000000000000000" pitchFamily="2" charset="2"/>
              <a:buChar char="§"/>
            </a:pPr>
            <a:r>
              <a:rPr lang="de-CH" sz="2000" dirty="0" smtClean="0">
                <a:solidFill>
                  <a:prstClr val="black"/>
                </a:solidFill>
              </a:rPr>
              <a:t>Aus Sonderregelungen dürfen keine Verlustvorträge entstehen</a:t>
            </a:r>
          </a:p>
          <a:p>
            <a:pPr lvl="0">
              <a:buClr>
                <a:srgbClr val="0096DF"/>
              </a:buClr>
              <a:buFont typeface="Wingdings" panose="05000000000000000000" pitchFamily="2" charset="2"/>
              <a:buChar char="§"/>
            </a:pPr>
            <a:endParaRPr lang="de-CH" sz="2000" dirty="0" smtClean="0">
              <a:solidFill>
                <a:prstClr val="black"/>
              </a:solidFill>
            </a:endParaRPr>
          </a:p>
        </p:txBody>
      </p:sp>
    </p:spTree>
    <p:extLst>
      <p:ext uri="{BB962C8B-B14F-4D97-AF65-F5344CB8AC3E}">
        <p14:creationId xmlns:p14="http://schemas.microsoft.com/office/powerpoint/2010/main" val="15653886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custDataLst>
              <p:tags r:id="rId1"/>
            </p:custDataLst>
          </p:nvPr>
        </p:nvSpPr>
        <p:spPr>
          <a:xfrm>
            <a:off x="900000" y="836712"/>
            <a:ext cx="7560000" cy="612000"/>
          </a:xfrm>
        </p:spPr>
        <p:txBody>
          <a:bodyPr/>
          <a:lstStyle/>
          <a:p>
            <a:r>
              <a:rPr lang="de-CH" dirty="0" smtClean="0"/>
              <a:t>Aufdeckung stiller Reserven (1)</a:t>
            </a:r>
            <a:br>
              <a:rPr lang="de-CH" dirty="0" smtClean="0"/>
            </a:br>
            <a:endParaRPr lang="de-CH" dirty="0"/>
          </a:p>
        </p:txBody>
      </p:sp>
      <p:sp>
        <p:nvSpPr>
          <p:cNvPr id="3" name="Inhaltsplatzhalter 2"/>
          <p:cNvSpPr>
            <a:spLocks noGrp="1"/>
          </p:cNvSpPr>
          <p:nvPr>
            <p:ph idx="1"/>
            <p:custDataLst>
              <p:tags r:id="rId2"/>
            </p:custDataLst>
          </p:nvPr>
        </p:nvSpPr>
        <p:spPr>
          <a:xfrm>
            <a:off x="899592" y="1484313"/>
            <a:ext cx="8064896" cy="4572000"/>
          </a:xfrm>
        </p:spPr>
        <p:txBody>
          <a:bodyPr/>
          <a:lstStyle/>
          <a:p>
            <a:pPr marL="0" indent="0">
              <a:buNone/>
            </a:pPr>
            <a:r>
              <a:rPr lang="de-CH" sz="2000" b="1" dirty="0" smtClean="0"/>
              <a:t>Eckwerte</a:t>
            </a:r>
            <a:endParaRPr lang="de-CH" sz="2000" b="1" dirty="0"/>
          </a:p>
          <a:p>
            <a:pPr>
              <a:buClr>
                <a:schemeClr val="accent1"/>
              </a:buClr>
              <a:buFont typeface="Wingdings" panose="05000000000000000000" pitchFamily="2" charset="2"/>
              <a:buChar char="§"/>
            </a:pPr>
            <a:r>
              <a:rPr lang="de-CH" sz="2000" dirty="0" smtClean="0"/>
              <a:t>Für Bund und Kantone obligatorisch</a:t>
            </a:r>
          </a:p>
          <a:p>
            <a:pPr>
              <a:buClr>
                <a:schemeClr val="accent1"/>
              </a:buClr>
              <a:buFont typeface="Wingdings" panose="05000000000000000000" pitchFamily="2" charset="2"/>
              <a:buChar char="§"/>
            </a:pPr>
            <a:r>
              <a:rPr lang="de-CH" sz="2000" dirty="0" smtClean="0"/>
              <a:t>Juristische Personen</a:t>
            </a:r>
          </a:p>
          <a:p>
            <a:pPr>
              <a:buClr>
                <a:schemeClr val="accent1"/>
              </a:buClr>
              <a:buFont typeface="Wingdings" panose="05000000000000000000" pitchFamily="2" charset="2"/>
              <a:buChar char="§"/>
            </a:pPr>
            <a:r>
              <a:rPr lang="de-CH" sz="2000" dirty="0" smtClean="0"/>
              <a:t>Bei Zuzug/Eintritt in Steuerpflicht nur in Steuerbilanz</a:t>
            </a:r>
          </a:p>
          <a:p>
            <a:pPr>
              <a:buClr>
                <a:schemeClr val="accent1"/>
              </a:buClr>
              <a:buFont typeface="Wingdings" panose="05000000000000000000" pitchFamily="2" charset="2"/>
              <a:buChar char="§"/>
            </a:pPr>
            <a:r>
              <a:rPr lang="de-CH" sz="2000" dirty="0" smtClean="0"/>
              <a:t>Steuerfreie Aufdeckung stiller Reserven und selbsterschaffener Mehrwert </a:t>
            </a:r>
          </a:p>
          <a:p>
            <a:pPr>
              <a:buClr>
                <a:schemeClr val="accent1"/>
              </a:buClr>
              <a:buFont typeface="Wingdings" panose="05000000000000000000" pitchFamily="2" charset="2"/>
              <a:buChar char="§"/>
            </a:pPr>
            <a:r>
              <a:rPr lang="de-CH" sz="2000" dirty="0" smtClean="0"/>
              <a:t>Abschreibung: ordentliche Abschreibungssätze / Goodwill 10 Jahre</a:t>
            </a:r>
          </a:p>
          <a:p>
            <a:pPr>
              <a:buClr>
                <a:schemeClr val="accent1"/>
              </a:buClr>
              <a:buFont typeface="Wingdings" panose="05000000000000000000" pitchFamily="2" charset="2"/>
              <a:buChar char="§"/>
            </a:pPr>
            <a:r>
              <a:rPr lang="de-CH" sz="2000" dirty="0" smtClean="0"/>
              <a:t>Steuerliche Abrechnung bei Wegzug oder Eintritt in Steuerbefreiung</a:t>
            </a:r>
            <a:endParaRPr lang="de-CH" sz="2000" dirty="0"/>
          </a:p>
        </p:txBody>
      </p:sp>
    </p:spTree>
    <p:extLst>
      <p:ext uri="{BB962C8B-B14F-4D97-AF65-F5344CB8AC3E}">
        <p14:creationId xmlns:p14="http://schemas.microsoft.com/office/powerpoint/2010/main" val="25924925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custDataLst>
              <p:tags r:id="rId1"/>
            </p:custDataLst>
          </p:nvPr>
        </p:nvSpPr>
        <p:spPr>
          <a:xfrm>
            <a:off x="900000" y="836712"/>
            <a:ext cx="7560000" cy="612000"/>
          </a:xfrm>
        </p:spPr>
        <p:txBody>
          <a:bodyPr/>
          <a:lstStyle/>
          <a:p>
            <a:r>
              <a:rPr lang="de-CH" dirty="0" smtClean="0"/>
              <a:t>Aufdeckung stiller Reserven (2)</a:t>
            </a:r>
            <a:br>
              <a:rPr lang="de-CH" dirty="0" smtClean="0"/>
            </a:br>
            <a:endParaRPr lang="de-CH" dirty="0"/>
          </a:p>
        </p:txBody>
      </p:sp>
      <p:sp>
        <p:nvSpPr>
          <p:cNvPr id="3" name="Inhaltsplatzhalter 2"/>
          <p:cNvSpPr>
            <a:spLocks noGrp="1"/>
          </p:cNvSpPr>
          <p:nvPr>
            <p:ph idx="1"/>
            <p:custDataLst>
              <p:tags r:id="rId2"/>
            </p:custDataLst>
          </p:nvPr>
        </p:nvSpPr>
        <p:spPr>
          <a:xfrm>
            <a:off x="899592" y="1484313"/>
            <a:ext cx="7707310" cy="4572000"/>
          </a:xfrm>
        </p:spPr>
        <p:txBody>
          <a:bodyPr/>
          <a:lstStyle/>
          <a:p>
            <a:pPr marL="0" indent="0">
              <a:buNone/>
            </a:pPr>
            <a:r>
              <a:rPr lang="de-CH" sz="2000" b="1" dirty="0" smtClean="0"/>
              <a:t>Aufdeckung </a:t>
            </a:r>
            <a:r>
              <a:rPr lang="de-CH" sz="2000" b="1" dirty="0"/>
              <a:t>stille Reserven </a:t>
            </a:r>
            <a:r>
              <a:rPr lang="de-CH" sz="2000" b="1" dirty="0" smtClean="0"/>
              <a:t>und </a:t>
            </a:r>
            <a:r>
              <a:rPr lang="de-CH" sz="2000" b="1" dirty="0"/>
              <a:t>Goodwill nur in </a:t>
            </a:r>
            <a:r>
              <a:rPr lang="de-CH" sz="2000" b="1" dirty="0" smtClean="0"/>
              <a:t>Steuerbilanz </a:t>
            </a:r>
          </a:p>
          <a:p>
            <a:pPr marL="0" indent="0">
              <a:buNone/>
            </a:pPr>
            <a:endParaRPr lang="de-CH" sz="1000" b="1" dirty="0" smtClean="0"/>
          </a:p>
          <a:p>
            <a:pPr marL="0" indent="0">
              <a:buNone/>
            </a:pPr>
            <a:r>
              <a:rPr lang="de-CH" sz="2000" b="1" dirty="0" smtClean="0"/>
              <a:t>Zuzug</a:t>
            </a:r>
            <a:endParaRPr lang="de-CH" sz="2000" b="1" dirty="0"/>
          </a:p>
          <a:p>
            <a:pPr>
              <a:buClr>
                <a:schemeClr val="accent1"/>
              </a:buClr>
              <a:buFont typeface="Wingdings" panose="05000000000000000000" pitchFamily="2" charset="2"/>
              <a:buChar char="§"/>
            </a:pPr>
            <a:r>
              <a:rPr lang="de-CH" sz="2000" dirty="0" smtClean="0"/>
              <a:t>Bei </a:t>
            </a:r>
            <a:r>
              <a:rPr lang="de-CH" sz="2000" dirty="0"/>
              <a:t>Verlegung des Sitzes oder der tatsächlichen Verwaltung in die </a:t>
            </a:r>
            <a:r>
              <a:rPr lang="de-CH" sz="2000" dirty="0" smtClean="0"/>
              <a:t>CH</a:t>
            </a:r>
          </a:p>
          <a:p>
            <a:pPr>
              <a:buClr>
                <a:schemeClr val="accent1"/>
              </a:buClr>
              <a:buFont typeface="Wingdings" panose="05000000000000000000" pitchFamily="2" charset="2"/>
              <a:buChar char="§"/>
            </a:pPr>
            <a:r>
              <a:rPr lang="de-CH" sz="2000" dirty="0" smtClean="0"/>
              <a:t>Bei </a:t>
            </a:r>
            <a:r>
              <a:rPr lang="de-CH" sz="2000" dirty="0"/>
              <a:t>Verlegung von </a:t>
            </a:r>
            <a:r>
              <a:rPr lang="de-CH" sz="2000" dirty="0" smtClean="0"/>
              <a:t>Vermögenswerten, Betrieben, Teilbetrieben </a:t>
            </a:r>
            <a:r>
              <a:rPr lang="de-CH" sz="2000" dirty="0"/>
              <a:t>oder Funktionen in die </a:t>
            </a:r>
            <a:r>
              <a:rPr lang="de-CH" sz="2000" dirty="0" smtClean="0"/>
              <a:t>CH (inkl. in Betriebsstätten)</a:t>
            </a:r>
            <a:endParaRPr lang="de-CH" sz="2000" dirty="0"/>
          </a:p>
          <a:p>
            <a:pPr marL="0" indent="0">
              <a:buNone/>
            </a:pPr>
            <a:r>
              <a:rPr lang="de-CH" sz="2000" b="1" dirty="0" smtClean="0"/>
              <a:t>Eintritt</a:t>
            </a:r>
            <a:endParaRPr lang="de-CH" sz="2000" b="1" dirty="0"/>
          </a:p>
          <a:p>
            <a:pPr>
              <a:buClr>
                <a:schemeClr val="accent1"/>
              </a:buClr>
              <a:buFont typeface="Wingdings" panose="05000000000000000000" pitchFamily="2" charset="2"/>
              <a:buChar char="§"/>
            </a:pPr>
            <a:r>
              <a:rPr lang="de-CH" sz="2000" dirty="0" smtClean="0"/>
              <a:t>Bei </a:t>
            </a:r>
            <a:r>
              <a:rPr lang="de-CH" sz="2000" dirty="0"/>
              <a:t>Beendigung der Steuerbefreiung</a:t>
            </a:r>
          </a:p>
          <a:p>
            <a:pPr marL="0" indent="0">
              <a:buNone/>
            </a:pPr>
            <a:endParaRPr lang="de-CH" sz="1000" b="1" dirty="0" smtClean="0"/>
          </a:p>
          <a:p>
            <a:pPr marL="0" indent="0">
              <a:buNone/>
            </a:pPr>
            <a:r>
              <a:rPr lang="de-CH" sz="2000" b="1" dirty="0" smtClean="0"/>
              <a:t>Wegzug/Austritt</a:t>
            </a:r>
            <a:endParaRPr lang="de-CH" sz="2000" b="1" dirty="0"/>
          </a:p>
          <a:p>
            <a:pPr>
              <a:buClr>
                <a:schemeClr val="accent1"/>
              </a:buClr>
              <a:buFont typeface="Wingdings" panose="05000000000000000000" pitchFamily="2" charset="2"/>
              <a:buChar char="§"/>
            </a:pPr>
            <a:r>
              <a:rPr lang="de-CH" sz="2000" dirty="0" smtClean="0"/>
              <a:t>Volle </a:t>
            </a:r>
            <a:r>
              <a:rPr lang="de-CH" sz="2000" dirty="0"/>
              <a:t>steuerliche </a:t>
            </a:r>
            <a:r>
              <a:rPr lang="de-CH" sz="2000" dirty="0" smtClean="0"/>
              <a:t>Abrechnung bei Wegzug ins Ausland mit Betrieben und Teilbetrieben, Funktionsverlagerung aus </a:t>
            </a:r>
            <a:r>
              <a:rPr lang="de-CH" sz="2000" dirty="0"/>
              <a:t>der </a:t>
            </a:r>
            <a:r>
              <a:rPr lang="de-CH" sz="2000" dirty="0" smtClean="0"/>
              <a:t>CH, auch für Übertragung auf ausl. Betriebsstätte </a:t>
            </a:r>
            <a:r>
              <a:rPr lang="de-CH" sz="2000" dirty="0"/>
              <a:t>und Beginn </a:t>
            </a:r>
            <a:r>
              <a:rPr lang="de-CH" sz="2000" dirty="0" smtClean="0"/>
              <a:t>Steuerbefreiung</a:t>
            </a:r>
            <a:endParaRPr lang="de-CH" sz="2000" dirty="0"/>
          </a:p>
        </p:txBody>
      </p:sp>
    </p:spTree>
    <p:extLst>
      <p:ext uri="{BB962C8B-B14F-4D97-AF65-F5344CB8AC3E}">
        <p14:creationId xmlns:p14="http://schemas.microsoft.com/office/powerpoint/2010/main" val="16032070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900000" y="836712"/>
            <a:ext cx="7560000" cy="612000"/>
          </a:xfrm>
        </p:spPr>
        <p:txBody>
          <a:bodyPr/>
          <a:lstStyle/>
          <a:p>
            <a:r>
              <a:rPr lang="de-CH" dirty="0" smtClean="0"/>
              <a:t>Aufdeckung stiller Reserven (3)</a:t>
            </a:r>
            <a:br>
              <a:rPr lang="de-CH" dirty="0" smtClean="0"/>
            </a:br>
            <a:endParaRPr lang="de-CH" dirty="0"/>
          </a:p>
        </p:txBody>
      </p:sp>
      <p:sp>
        <p:nvSpPr>
          <p:cNvPr id="3" name="Inhaltsplatzhalter 2"/>
          <p:cNvSpPr>
            <a:spLocks noGrp="1"/>
          </p:cNvSpPr>
          <p:nvPr>
            <p:ph idx="1"/>
            <p:custDataLst>
              <p:tags r:id="rId2"/>
            </p:custDataLst>
          </p:nvPr>
        </p:nvSpPr>
        <p:spPr>
          <a:xfrm>
            <a:off x="899592" y="1484313"/>
            <a:ext cx="7886700" cy="4572000"/>
          </a:xfrm>
        </p:spPr>
        <p:txBody>
          <a:bodyPr/>
          <a:lstStyle/>
          <a:p>
            <a:pPr marL="0" indent="0">
              <a:buNone/>
            </a:pPr>
            <a:r>
              <a:rPr lang="de-CH" sz="2000" b="1" dirty="0" smtClean="0"/>
              <a:t>Aufdeckung </a:t>
            </a:r>
            <a:r>
              <a:rPr lang="de-CH" sz="2000" b="1" dirty="0"/>
              <a:t>stille Reserven </a:t>
            </a:r>
            <a:r>
              <a:rPr lang="de-CH" sz="2000" b="1" dirty="0" smtClean="0"/>
              <a:t>und </a:t>
            </a:r>
            <a:r>
              <a:rPr lang="de-CH" sz="2000" b="1" dirty="0"/>
              <a:t>Goodwill nur in der </a:t>
            </a:r>
            <a:r>
              <a:rPr lang="de-CH" sz="2000" b="1" dirty="0" smtClean="0"/>
              <a:t>Steuerbilanz </a:t>
            </a:r>
            <a:endParaRPr lang="de-CH" sz="2000" b="1" dirty="0"/>
          </a:p>
          <a:p>
            <a:pPr marL="0" indent="0">
              <a:buNone/>
            </a:pPr>
            <a:endParaRPr lang="de-CH" sz="2000" b="1" dirty="0" smtClean="0"/>
          </a:p>
          <a:p>
            <a:pPr marL="0" indent="0">
              <a:buNone/>
            </a:pPr>
            <a:r>
              <a:rPr lang="de-CH" sz="2000" b="1" dirty="0" smtClean="0"/>
              <a:t>Einschränkungen</a:t>
            </a:r>
            <a:endParaRPr lang="de-CH" sz="2000" b="1" dirty="0"/>
          </a:p>
          <a:p>
            <a:pPr>
              <a:buClr>
                <a:schemeClr val="accent1"/>
              </a:buClr>
              <a:buFont typeface="Wingdings" panose="05000000000000000000" pitchFamily="2" charset="2"/>
              <a:buChar char="§"/>
            </a:pPr>
            <a:r>
              <a:rPr lang="de-CH" sz="2000" dirty="0" smtClean="0"/>
              <a:t>Goodwill </a:t>
            </a:r>
            <a:r>
              <a:rPr lang="de-CH" sz="2000" dirty="0"/>
              <a:t>ist innert 10 Jahren </a:t>
            </a:r>
            <a:r>
              <a:rPr lang="de-CH" sz="2000" dirty="0" smtClean="0"/>
              <a:t>abzuschreiben</a:t>
            </a:r>
          </a:p>
          <a:p>
            <a:pPr>
              <a:buClr>
                <a:schemeClr val="accent1"/>
              </a:buClr>
              <a:buFont typeface="Wingdings" panose="05000000000000000000" pitchFamily="2" charset="2"/>
              <a:buChar char="§"/>
            </a:pPr>
            <a:r>
              <a:rPr lang="de-CH" sz="2000" dirty="0" smtClean="0"/>
              <a:t>Abschreibung </a:t>
            </a:r>
            <a:r>
              <a:rPr lang="de-CH" sz="2000" dirty="0"/>
              <a:t>zurechenbare Aktiven gemäss </a:t>
            </a:r>
            <a:r>
              <a:rPr lang="de-CH" sz="2000" dirty="0" smtClean="0"/>
              <a:t>MB Abschreibungen</a:t>
            </a:r>
            <a:endParaRPr lang="de-CH" sz="2000" dirty="0"/>
          </a:p>
          <a:p>
            <a:pPr>
              <a:buClr>
                <a:schemeClr val="accent1"/>
              </a:buClr>
              <a:buFont typeface="Wingdings" panose="05000000000000000000" pitchFamily="2" charset="2"/>
              <a:buChar char="§"/>
            </a:pPr>
            <a:r>
              <a:rPr lang="de-CH" sz="2000" dirty="0" smtClean="0"/>
              <a:t>Keine </a:t>
            </a:r>
            <a:r>
              <a:rPr lang="de-CH" sz="2000" dirty="0"/>
              <a:t>Aufdeckung von stillen Reserven aus </a:t>
            </a:r>
            <a:r>
              <a:rPr lang="de-CH" sz="2000" dirty="0" smtClean="0"/>
              <a:t>Beteiligungen (10 %)</a:t>
            </a:r>
            <a:endParaRPr lang="de-CH" sz="2000" dirty="0"/>
          </a:p>
          <a:p>
            <a:pPr marL="0" indent="0">
              <a:buNone/>
            </a:pPr>
            <a:endParaRPr lang="de-CH" dirty="0" smtClean="0"/>
          </a:p>
          <a:p>
            <a:pPr marL="0" indent="0">
              <a:buNone/>
            </a:pPr>
            <a:r>
              <a:rPr lang="de-CH" sz="2000" b="1" dirty="0" smtClean="0"/>
              <a:t>Keine Entlastungsbegrenzung</a:t>
            </a:r>
          </a:p>
          <a:p>
            <a:pPr>
              <a:buClr>
                <a:schemeClr val="accent1"/>
              </a:buClr>
              <a:buFont typeface="Wingdings" panose="05000000000000000000" pitchFamily="2" charset="2"/>
              <a:buChar char="§"/>
            </a:pPr>
            <a:r>
              <a:rPr lang="de-CH" sz="2000" dirty="0" smtClean="0"/>
              <a:t>Die direkte Bundessteuer kennt keine Entlastungsbegrenzung</a:t>
            </a:r>
          </a:p>
          <a:p>
            <a:pPr>
              <a:buClr>
                <a:schemeClr val="accent1"/>
              </a:buClr>
              <a:buFont typeface="Wingdings" panose="05000000000000000000" pitchFamily="2" charset="2"/>
              <a:buChar char="§"/>
            </a:pPr>
            <a:r>
              <a:rPr lang="de-CH" sz="2000" dirty="0" smtClean="0"/>
              <a:t>Weder der Zuzug aus dem Ausland noch der Eintritt in die Steuerpflicht aus einem steuerbefreiten Bereich in der Schweiz unterliegen der Entlastungsbegrenzung</a:t>
            </a:r>
          </a:p>
        </p:txBody>
      </p:sp>
    </p:spTree>
    <p:extLst>
      <p:ext uri="{BB962C8B-B14F-4D97-AF65-F5344CB8AC3E}">
        <p14:creationId xmlns:p14="http://schemas.microsoft.com/office/powerpoint/2010/main" val="30556163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custDataLst>
              <p:tags r:id="rId1"/>
            </p:custDataLst>
          </p:nvPr>
        </p:nvSpPr>
        <p:spPr bwMode="auto">
          <a:xfrm>
            <a:off x="2087563" y="2490309"/>
            <a:ext cx="3060501" cy="63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66616"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CH"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3"/>
          <p:cNvSpPr>
            <a:spLocks noChangeArrowheads="1"/>
          </p:cNvSpPr>
          <p:nvPr>
            <p:custDataLst>
              <p:tags r:id="rId2"/>
            </p:custDataLst>
          </p:nvPr>
        </p:nvSpPr>
        <p:spPr bwMode="auto">
          <a:xfrm>
            <a:off x="755576" y="1556792"/>
            <a:ext cx="7992888"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Clr>
                <a:srgbClr val="00A1F2"/>
              </a:buClr>
              <a:buNone/>
            </a:pPr>
            <a:endParaRPr lang="de-CH" sz="2000" dirty="0"/>
          </a:p>
          <a:p>
            <a:pPr marL="0" indent="0">
              <a:buClr>
                <a:srgbClr val="00A1F2"/>
              </a:buClr>
              <a:buNone/>
            </a:pPr>
            <a:endParaRPr lang="de-CH" sz="2000" u="sng" dirty="0" smtClean="0"/>
          </a:p>
          <a:p>
            <a:pPr marL="0" indent="0">
              <a:buClr>
                <a:srgbClr val="00A1F2"/>
              </a:buClr>
              <a:buNone/>
            </a:pPr>
            <a:endParaRPr lang="de-CH" sz="2000" u="sng" dirty="0"/>
          </a:p>
          <a:p>
            <a:pPr marL="0" indent="0">
              <a:buClr>
                <a:srgbClr val="00A1F2"/>
              </a:buClr>
              <a:buNone/>
            </a:pPr>
            <a:endParaRPr lang="de-CH" sz="2000" u="sng" dirty="0" smtClean="0"/>
          </a:p>
          <a:p>
            <a:pPr marL="0" indent="0">
              <a:buClr>
                <a:srgbClr val="00A1F2"/>
              </a:buClr>
              <a:buNone/>
            </a:pPr>
            <a:endParaRPr lang="de-CH" sz="2000" u="sng" dirty="0"/>
          </a:p>
          <a:p>
            <a:pPr marL="0" indent="0">
              <a:buClr>
                <a:srgbClr val="00A1F2"/>
              </a:buClr>
              <a:buNone/>
            </a:pPr>
            <a:endParaRPr lang="de-CH" sz="2000" u="sng" dirty="0" smtClean="0"/>
          </a:p>
          <a:p>
            <a:pPr marL="0" indent="0">
              <a:buClr>
                <a:srgbClr val="00A1F2"/>
              </a:buClr>
              <a:buNone/>
            </a:pPr>
            <a:endParaRPr lang="de-CH" sz="2000" u="sng" dirty="0"/>
          </a:p>
          <a:p>
            <a:pPr marL="0" indent="0">
              <a:buClr>
                <a:srgbClr val="00A1F2"/>
              </a:buClr>
              <a:buNone/>
            </a:pPr>
            <a:endParaRPr lang="de-CH" sz="2000" u="sng" dirty="0" smtClean="0"/>
          </a:p>
          <a:p>
            <a:pPr marL="0" indent="0">
              <a:buClr>
                <a:srgbClr val="00A1F2"/>
              </a:buClr>
              <a:buNone/>
            </a:pPr>
            <a:endParaRPr lang="de-CH" sz="2000" u="sng" dirty="0"/>
          </a:p>
          <a:p>
            <a:pPr marL="0" indent="0">
              <a:buClr>
                <a:srgbClr val="00A1F2"/>
              </a:buClr>
              <a:buNone/>
            </a:pPr>
            <a:endParaRPr lang="de-CH" sz="2000" u="sng" dirty="0" smtClean="0"/>
          </a:p>
          <a:p>
            <a:pPr marL="0" indent="0">
              <a:buClr>
                <a:srgbClr val="00A1F2"/>
              </a:buClr>
              <a:buNone/>
            </a:pPr>
            <a:endParaRPr lang="de-CH" sz="2000" u="sng" dirty="0" smtClean="0"/>
          </a:p>
          <a:p>
            <a:pPr marL="0" indent="0">
              <a:buClr>
                <a:srgbClr val="00A1F2"/>
              </a:buClr>
              <a:buNone/>
            </a:pPr>
            <a:endParaRPr lang="de-CH" sz="2000" u="sng" dirty="0"/>
          </a:p>
          <a:p>
            <a:pPr marL="0" indent="0">
              <a:buClr>
                <a:srgbClr val="00A1F2"/>
              </a:buClr>
              <a:buNone/>
            </a:pPr>
            <a:r>
              <a:rPr lang="de-CH" sz="2000" u="sng" dirty="0" smtClean="0"/>
              <a:t>www.ag.ch/anhoerungen</a:t>
            </a:r>
            <a:r>
              <a:rPr lang="de-CH" sz="2000" dirty="0" smtClean="0"/>
              <a:t>  &gt; </a:t>
            </a:r>
            <a:r>
              <a:rPr lang="de-CH" sz="2000" u="sng" dirty="0" smtClean="0"/>
              <a:t>Laufende Anhörungen</a:t>
            </a:r>
            <a:endParaRPr lang="de-CH" sz="2000" u="sng" dirty="0">
              <a:hlinkClick r:id="rId5"/>
            </a:endParaRPr>
          </a:p>
          <a:p>
            <a:pPr marL="0" indent="0">
              <a:buClr>
                <a:srgbClr val="00A1F2"/>
              </a:buClr>
              <a:buNone/>
            </a:pPr>
            <a:endParaRPr lang="de-CH" sz="2000" dirty="0" smtClean="0">
              <a:hlinkClick r:id="rId5"/>
            </a:endParaRPr>
          </a:p>
        </p:txBody>
      </p:sp>
      <p:sp>
        <p:nvSpPr>
          <p:cNvPr id="8" name="Rectangle 2"/>
          <p:cNvSpPr>
            <a:spLocks noChangeArrowheads="1"/>
          </p:cNvSpPr>
          <p:nvPr>
            <p:custDataLst>
              <p:tags r:id="rId3"/>
            </p:custDataLst>
          </p:nvPr>
        </p:nvSpPr>
        <p:spPr bwMode="auto">
          <a:xfrm>
            <a:off x="827584" y="908720"/>
            <a:ext cx="746922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Anhörungsvorlage des Kantons Aargau</a:t>
            </a:r>
          </a:p>
          <a:p>
            <a:pPr marL="0"/>
            <a:r>
              <a:rPr lang="de-CH" altLang="de-DE" sz="2700" b="1" dirty="0" smtClean="0">
                <a:solidFill>
                  <a:srgbClr val="00A1F2"/>
                </a:solidFill>
              </a:rPr>
              <a:t>Umsetzung der Steuerreform                    </a:t>
            </a:r>
            <a:endParaRPr lang="de-CH" altLang="de-DE" sz="2700" b="1" dirty="0">
              <a:solidFill>
                <a:srgbClr val="00A1F2"/>
              </a:solidFill>
            </a:endParaRPr>
          </a:p>
        </p:txBody>
      </p:sp>
    </p:spTree>
    <p:extLst>
      <p:ext uri="{BB962C8B-B14F-4D97-AF65-F5344CB8AC3E}">
        <p14:creationId xmlns:p14="http://schemas.microsoft.com/office/powerpoint/2010/main" val="7976084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custDataLst>
              <p:tags r:id="rId1"/>
            </p:custDataLst>
          </p:nvPr>
        </p:nvSpPr>
        <p:spPr bwMode="auto">
          <a:xfrm>
            <a:off x="2087563" y="2490309"/>
            <a:ext cx="184731" cy="63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66616"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CH"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3"/>
          <p:cNvSpPr>
            <a:spLocks noChangeArrowheads="1"/>
          </p:cNvSpPr>
          <p:nvPr>
            <p:custDataLst>
              <p:tags r:id="rId2"/>
            </p:custDataLst>
          </p:nvPr>
        </p:nvSpPr>
        <p:spPr bwMode="auto">
          <a:xfrm>
            <a:off x="755576" y="1556792"/>
            <a:ext cx="8280920"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Clr>
                <a:srgbClr val="00A1F2"/>
              </a:buClr>
              <a:buNone/>
            </a:pPr>
            <a:r>
              <a:rPr lang="de-CH" sz="2000" b="1" dirty="0" smtClean="0"/>
              <a:t>Grundsätze</a:t>
            </a:r>
          </a:p>
          <a:p>
            <a:pPr>
              <a:buClr>
                <a:srgbClr val="00A1F2"/>
              </a:buClr>
              <a:buFont typeface="Wingdings" panose="05000000000000000000" pitchFamily="2" charset="2"/>
              <a:buChar char="§"/>
            </a:pPr>
            <a:r>
              <a:rPr lang="de-CH" sz="2000" dirty="0" smtClean="0"/>
              <a:t>Internationale Akzeptanz (Umsetzung Bundesrecht)</a:t>
            </a:r>
          </a:p>
          <a:p>
            <a:pPr>
              <a:buClr>
                <a:srgbClr val="00A1F2"/>
              </a:buClr>
              <a:buFont typeface="Wingdings" panose="05000000000000000000" pitchFamily="2" charset="2"/>
              <a:buChar char="§"/>
            </a:pPr>
            <a:r>
              <a:rPr lang="de-CH" sz="2000" dirty="0" smtClean="0"/>
              <a:t>Erhalt Standortattraktivität vs. finanzielle Tragbarkeit</a:t>
            </a:r>
          </a:p>
          <a:p>
            <a:pPr>
              <a:buClr>
                <a:srgbClr val="00A1F2"/>
              </a:buClr>
              <a:buFont typeface="Wingdings" panose="05000000000000000000" pitchFamily="2" charset="2"/>
              <a:buChar char="§"/>
            </a:pPr>
            <a:r>
              <a:rPr lang="de-CH" sz="2000" dirty="0" smtClean="0"/>
              <a:t>Gegenfinanzierung innerhalb Unternehmenssteuerrecht</a:t>
            </a:r>
          </a:p>
          <a:p>
            <a:pPr>
              <a:buClr>
                <a:srgbClr val="00A1F2"/>
              </a:buClr>
              <a:buFont typeface="Wingdings" panose="05000000000000000000" pitchFamily="2" charset="2"/>
              <a:buChar char="§"/>
            </a:pPr>
            <a:r>
              <a:rPr lang="de-CH" sz="2000" dirty="0" smtClean="0"/>
              <a:t>Saldoneutrale Umsetzung der Steuerreform bei den Gemeinden</a:t>
            </a:r>
          </a:p>
        </p:txBody>
      </p:sp>
      <p:sp>
        <p:nvSpPr>
          <p:cNvPr id="8" name="Rectangle 2"/>
          <p:cNvSpPr>
            <a:spLocks noChangeArrowheads="1"/>
          </p:cNvSpPr>
          <p:nvPr>
            <p:custDataLst>
              <p:tags r:id="rId3"/>
            </p:custDataLst>
          </p:nvPr>
        </p:nvSpPr>
        <p:spPr bwMode="auto">
          <a:xfrm>
            <a:off x="827584" y="620688"/>
            <a:ext cx="746922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Zielsetzung                     </a:t>
            </a:r>
            <a:endParaRPr lang="de-CH" altLang="de-DE" sz="2700" b="1" dirty="0">
              <a:solidFill>
                <a:srgbClr val="00A1F2"/>
              </a:solidFill>
            </a:endParaRPr>
          </a:p>
        </p:txBody>
      </p:sp>
    </p:spTree>
    <p:extLst>
      <p:ext uri="{BB962C8B-B14F-4D97-AF65-F5344CB8AC3E}">
        <p14:creationId xmlns:p14="http://schemas.microsoft.com/office/powerpoint/2010/main" val="19345447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45839" y="1412776"/>
            <a:ext cx="8434673"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a:buClr>
                <a:srgbClr val="00A1F2"/>
              </a:buClr>
              <a:buFont typeface="Wingdings" panose="05000000000000000000" pitchFamily="2" charset="2"/>
              <a:buChar char="§"/>
            </a:pPr>
            <a:r>
              <a:rPr lang="de-CH" sz="2000" b="1" dirty="0" smtClean="0"/>
              <a:t>Variante 1 – Mindereinnahmen CHF 42 Mio.</a:t>
            </a:r>
          </a:p>
          <a:p>
            <a:pPr lvl="1">
              <a:buClr>
                <a:srgbClr val="00A1F2"/>
              </a:buClr>
              <a:buFont typeface="Symbol" panose="05050102010706020507" pitchFamily="18" charset="2"/>
              <a:buChar char="-"/>
            </a:pPr>
            <a:r>
              <a:rPr lang="de-CH" sz="1600" dirty="0" smtClean="0"/>
              <a:t>Förderung innovative Unternehmen</a:t>
            </a:r>
          </a:p>
          <a:p>
            <a:pPr lvl="1">
              <a:buClr>
                <a:srgbClr val="00A1F2"/>
              </a:buClr>
              <a:buFont typeface="Symbol" panose="05050102010706020507" pitchFamily="18" charset="2"/>
              <a:buChar char="-"/>
            </a:pPr>
            <a:r>
              <a:rPr lang="de-CH" sz="1600" dirty="0" smtClean="0"/>
              <a:t>Attraktive Ausgestaltung neuer Sonderregelungen</a:t>
            </a:r>
          </a:p>
          <a:p>
            <a:pPr lvl="1">
              <a:buClr>
                <a:srgbClr val="00A1F2"/>
              </a:buClr>
              <a:buFont typeface="Symbol" panose="05050102010706020507" pitchFamily="18" charset="2"/>
              <a:buChar char="-"/>
            </a:pPr>
            <a:r>
              <a:rPr lang="de-CH" sz="1600" dirty="0" smtClean="0"/>
              <a:t>Unveränderter Gewinnsteuertarif</a:t>
            </a:r>
          </a:p>
          <a:p>
            <a:pPr lvl="1">
              <a:buClr>
                <a:srgbClr val="00A1F2"/>
              </a:buClr>
              <a:buFont typeface="Symbol" panose="05050102010706020507" pitchFamily="18" charset="2"/>
              <a:buChar char="-"/>
            </a:pPr>
            <a:r>
              <a:rPr lang="de-CH" sz="1600" dirty="0" smtClean="0"/>
              <a:t>Teilbesteuerung Dividenden neu 60 %</a:t>
            </a:r>
            <a:endParaRPr lang="de-CH" sz="1600" dirty="0"/>
          </a:p>
          <a:p>
            <a:pPr>
              <a:buClr>
                <a:srgbClr val="00A1F2"/>
              </a:buClr>
              <a:buFont typeface="Wingdings" panose="05000000000000000000" pitchFamily="2" charset="2"/>
              <a:buChar char="§"/>
            </a:pPr>
            <a:endParaRPr lang="de-CH" sz="800" dirty="0" smtClean="0"/>
          </a:p>
          <a:p>
            <a:pPr>
              <a:buClr>
                <a:srgbClr val="00A1F2"/>
              </a:buClr>
              <a:buFont typeface="Wingdings" panose="05000000000000000000" pitchFamily="2" charset="2"/>
              <a:buChar char="§"/>
            </a:pPr>
            <a:r>
              <a:rPr lang="de-CH" sz="2000" b="1" dirty="0" smtClean="0"/>
              <a:t>Variante 2 – Mindereinnahmen CHF 53 Mio.</a:t>
            </a:r>
          </a:p>
          <a:p>
            <a:pPr lvl="1">
              <a:buClr>
                <a:srgbClr val="00A1F2"/>
              </a:buClr>
              <a:buFont typeface="Symbol" panose="05050102010706020507" pitchFamily="18" charset="2"/>
              <a:buChar char="-"/>
            </a:pPr>
            <a:r>
              <a:rPr lang="de-CH" sz="1600" dirty="0" smtClean="0"/>
              <a:t>Wie Variante 1, aber Teilbesteuerung Dividenden 50 %</a:t>
            </a:r>
            <a:endParaRPr lang="de-CH" sz="1600" dirty="0"/>
          </a:p>
          <a:p>
            <a:pPr>
              <a:buClr>
                <a:srgbClr val="00A1F2"/>
              </a:buClr>
              <a:buFont typeface="Wingdings" panose="05000000000000000000" pitchFamily="2" charset="2"/>
              <a:buChar char="§"/>
            </a:pPr>
            <a:endParaRPr lang="de-CH" sz="800" dirty="0" smtClean="0"/>
          </a:p>
          <a:p>
            <a:pPr>
              <a:buClr>
                <a:srgbClr val="00A1F2"/>
              </a:buClr>
              <a:buFont typeface="Wingdings" panose="05000000000000000000" pitchFamily="2" charset="2"/>
              <a:buChar char="§"/>
            </a:pPr>
            <a:r>
              <a:rPr lang="de-CH" sz="2000" b="1" dirty="0" smtClean="0"/>
              <a:t>Variante 3 – Mindereinnahmen CHF 20 bis 110 Mio.</a:t>
            </a:r>
          </a:p>
          <a:p>
            <a:pPr marL="854076" lvl="2" indent="-446088">
              <a:lnSpc>
                <a:spcPct val="90000"/>
              </a:lnSpc>
              <a:buClr>
                <a:srgbClr val="00A1F2"/>
              </a:buClr>
              <a:buFont typeface="Symbol" panose="05050102010706020507" pitchFamily="18" charset="2"/>
              <a:buChar char="-"/>
            </a:pPr>
            <a:r>
              <a:rPr lang="de-CH" sz="1600" dirty="0"/>
              <a:t>Förderung innovative </a:t>
            </a:r>
            <a:r>
              <a:rPr lang="de-CH" sz="1600" dirty="0" smtClean="0"/>
              <a:t>Unternehmen</a:t>
            </a:r>
          </a:p>
          <a:p>
            <a:pPr marL="854076" lvl="2" indent="-446088">
              <a:lnSpc>
                <a:spcPct val="90000"/>
              </a:lnSpc>
              <a:buClr>
                <a:srgbClr val="00A1F2"/>
              </a:buClr>
              <a:buFont typeface="Symbol" panose="05050102010706020507" pitchFamily="18" charset="2"/>
              <a:buChar char="-"/>
            </a:pPr>
            <a:r>
              <a:rPr lang="de-CH" sz="1600" dirty="0" smtClean="0"/>
              <a:t>Teilweise Ausschöpfung von Sonderregelungen</a:t>
            </a:r>
          </a:p>
          <a:p>
            <a:pPr marL="854076" lvl="2" indent="-446088">
              <a:lnSpc>
                <a:spcPct val="90000"/>
              </a:lnSpc>
              <a:buClr>
                <a:srgbClr val="00A1F2"/>
              </a:buClr>
              <a:buFont typeface="Symbol" panose="05050102010706020507" pitchFamily="18" charset="2"/>
              <a:buChar char="-"/>
            </a:pPr>
            <a:r>
              <a:rPr lang="de-CH" sz="1600" dirty="0" smtClean="0"/>
              <a:t>Senkung Gewinnsteuertarif</a:t>
            </a:r>
            <a:endParaRPr lang="de-CH" sz="2000" dirty="0"/>
          </a:p>
          <a:p>
            <a:pPr>
              <a:buClr>
                <a:srgbClr val="00A1F2"/>
              </a:buClr>
              <a:buFont typeface="Wingdings" panose="05000000000000000000" pitchFamily="2" charset="2"/>
              <a:buChar char="§"/>
            </a:pPr>
            <a:endParaRPr lang="de-CH" sz="800" dirty="0" smtClean="0"/>
          </a:p>
          <a:p>
            <a:pPr>
              <a:buClr>
                <a:srgbClr val="00A1F2"/>
              </a:buClr>
              <a:buFont typeface="Wingdings" panose="05000000000000000000" pitchFamily="2" charset="2"/>
              <a:buChar char="§"/>
            </a:pPr>
            <a:r>
              <a:rPr lang="de-CH" sz="2000" b="1" dirty="0" smtClean="0"/>
              <a:t>Variante 4 – Mindereinnahmen CHF 100 Mio.</a:t>
            </a:r>
          </a:p>
          <a:p>
            <a:pPr lvl="1">
              <a:buClr>
                <a:srgbClr val="00A1F2"/>
              </a:buClr>
              <a:buFont typeface="Symbol" panose="05050102010706020507" pitchFamily="18" charset="2"/>
              <a:buChar char="-"/>
            </a:pPr>
            <a:r>
              <a:rPr lang="de-CH" sz="1600" dirty="0" smtClean="0"/>
              <a:t>Keine spezielle Förderung von innovativen Unternehmen</a:t>
            </a:r>
          </a:p>
          <a:p>
            <a:pPr lvl="1">
              <a:buClr>
                <a:srgbClr val="00A1F2"/>
              </a:buClr>
              <a:buFont typeface="Symbol" panose="05050102010706020507" pitchFamily="18" charset="2"/>
              <a:buChar char="-"/>
            </a:pPr>
            <a:r>
              <a:rPr lang="de-CH" sz="1600" dirty="0" smtClean="0"/>
              <a:t>Weitgehend Gewinnsteuerentlastung – Maximalsatz 15.1 %</a:t>
            </a:r>
          </a:p>
          <a:p>
            <a:pPr lvl="1">
              <a:buClr>
                <a:srgbClr val="00A1F2"/>
              </a:buClr>
              <a:buFont typeface="Symbol" panose="05050102010706020507" pitchFamily="18" charset="2"/>
              <a:buChar char="-"/>
            </a:pPr>
            <a:endParaRPr lang="de-CH" sz="1600" dirty="0" smtClean="0"/>
          </a:p>
          <a:p>
            <a:pPr marL="0" indent="0">
              <a:buClr>
                <a:srgbClr val="00A1F2"/>
              </a:buClr>
              <a:buNone/>
            </a:pPr>
            <a:endParaRPr lang="de-CH" sz="2000" dirty="0"/>
          </a:p>
        </p:txBody>
      </p:sp>
      <p:sp>
        <p:nvSpPr>
          <p:cNvPr id="6" name="Rectangle 2"/>
          <p:cNvSpPr>
            <a:spLocks noChangeArrowheads="1"/>
          </p:cNvSpPr>
          <p:nvPr>
            <p:custDataLst>
              <p:tags r:id="rId2"/>
            </p:custDataLst>
          </p:nvPr>
        </p:nvSpPr>
        <p:spPr bwMode="auto">
          <a:xfrm>
            <a:off x="827584" y="620688"/>
            <a:ext cx="746922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Mögliche Strategien                     </a:t>
            </a:r>
            <a:endParaRPr lang="de-CH" altLang="de-DE" sz="2700" b="1" dirty="0">
              <a:solidFill>
                <a:srgbClr val="00A1F2"/>
              </a:solidFill>
            </a:endParaRPr>
          </a:p>
        </p:txBody>
      </p:sp>
    </p:spTree>
    <p:extLst>
      <p:ext uri="{BB962C8B-B14F-4D97-AF65-F5344CB8AC3E}">
        <p14:creationId xmlns:p14="http://schemas.microsoft.com/office/powerpoint/2010/main" val="442386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683568" y="404664"/>
            <a:ext cx="8352928" cy="612000"/>
          </a:xfrm>
        </p:spPr>
        <p:txBody>
          <a:bodyPr/>
          <a:lstStyle/>
          <a:p>
            <a:r>
              <a:rPr lang="de-CH" sz="2400" dirty="0" smtClean="0"/>
              <a:t>Vergleich USRlll – STAF</a:t>
            </a:r>
            <a:endParaRPr lang="de-CH" sz="2400" dirty="0"/>
          </a:p>
        </p:txBody>
      </p:sp>
      <p:sp>
        <p:nvSpPr>
          <p:cNvPr id="3" name="Inhaltsplatzhalter 2"/>
          <p:cNvSpPr>
            <a:spLocks noGrp="1"/>
          </p:cNvSpPr>
          <p:nvPr>
            <p:ph idx="1"/>
            <p:custDataLst>
              <p:tags r:id="rId2"/>
            </p:custDataLst>
          </p:nvPr>
        </p:nvSpPr>
        <p:spPr/>
        <p:txBody>
          <a:bodyPr/>
          <a:lstStyle/>
          <a:p>
            <a:pPr marL="0" indent="0">
              <a:buNone/>
            </a:pPr>
            <a:endParaRPr lang="de-CH" sz="2000" dirty="0" smtClean="0"/>
          </a:p>
          <a:p>
            <a:pPr marL="0" indent="0">
              <a:buNone/>
            </a:pPr>
            <a:endParaRPr lang="de-CH" sz="2000" dirty="0"/>
          </a:p>
        </p:txBody>
      </p:sp>
      <p:sp>
        <p:nvSpPr>
          <p:cNvPr id="5" name="Rectangle 1"/>
          <p:cNvSpPr>
            <a:spLocks noChangeArrowheads="1"/>
          </p:cNvSpPr>
          <p:nvPr>
            <p:custDataLst>
              <p:tags r:id="rId3"/>
            </p:custDataLst>
          </p:nvPr>
        </p:nvSpPr>
        <p:spPr bwMode="auto">
          <a:xfrm>
            <a:off x="2087563" y="2490309"/>
            <a:ext cx="184731" cy="63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66616"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CH" altLang="de-DE"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elle 5"/>
          <p:cNvGraphicFramePr>
            <a:graphicFrameLocks noGrp="1"/>
          </p:cNvGraphicFramePr>
          <p:nvPr>
            <p:custDataLst>
              <p:tags r:id="rId4"/>
            </p:custDataLst>
            <p:extLst>
              <p:ext uri="{D42A27DB-BD31-4B8C-83A1-F6EECF244321}">
                <p14:modId xmlns:p14="http://schemas.microsoft.com/office/powerpoint/2010/main" val="3818957670"/>
              </p:ext>
            </p:extLst>
          </p:nvPr>
        </p:nvGraphicFramePr>
        <p:xfrm>
          <a:off x="683568" y="1067282"/>
          <a:ext cx="8280920" cy="5320942"/>
        </p:xfrm>
        <a:graphic>
          <a:graphicData uri="http://schemas.openxmlformats.org/drawingml/2006/table">
            <a:tbl>
              <a:tblPr firstRow="1" bandRow="1">
                <a:tableStyleId>{5C22544A-7EE6-4342-B048-85BDC9FD1C3A}</a:tableStyleId>
              </a:tblPr>
              <a:tblGrid>
                <a:gridCol w="3600400"/>
                <a:gridCol w="2160240"/>
                <a:gridCol w="2520280"/>
              </a:tblGrid>
              <a:tr h="617462">
                <a:tc>
                  <a:txBody>
                    <a:bodyPr/>
                    <a:lstStyle/>
                    <a:p>
                      <a:r>
                        <a:rPr lang="de-CH" dirty="0" smtClean="0">
                          <a:solidFill>
                            <a:schemeClr val="tx1"/>
                          </a:solidFill>
                        </a:rPr>
                        <a:t>BG über die Steuerreform und AHV-Finanzierung</a:t>
                      </a:r>
                      <a:endParaRPr lang="de-CH" dirty="0">
                        <a:solidFill>
                          <a:schemeClr val="tx1"/>
                        </a:solidFill>
                      </a:endParaRPr>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i="0" dirty="0" smtClean="0">
                          <a:solidFill>
                            <a:schemeClr val="tx1"/>
                          </a:solidFill>
                        </a:rPr>
                        <a:t>USRlll</a:t>
                      </a:r>
                      <a:endParaRPr lang="de-CH" i="0" dirty="0">
                        <a:solidFill>
                          <a:schemeClr val="tx1"/>
                        </a:solidFill>
                      </a:endParaRPr>
                    </a:p>
                  </a:txBody>
                  <a:tcPr>
                    <a:solidFill>
                      <a:schemeClr val="accent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solidFill>
                            <a:schemeClr val="tx1"/>
                          </a:solidFill>
                        </a:rPr>
                        <a:t>STAF</a:t>
                      </a:r>
                      <a:endParaRPr lang="de-CH" dirty="0">
                        <a:solidFill>
                          <a:schemeClr val="tx1"/>
                        </a:solidFill>
                      </a:endParaRPr>
                    </a:p>
                  </a:txBody>
                  <a:tcPr>
                    <a:solidFill>
                      <a:schemeClr val="accent2"/>
                    </a:solidFill>
                  </a:tcPr>
                </a:tc>
              </a:tr>
              <a:tr h="6301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t>Aufhebung Statusgesellschaften</a:t>
                      </a:r>
                    </a:p>
                    <a:p>
                      <a:endParaRPr lang="de-CH" sz="1800" dirty="0"/>
                    </a:p>
                  </a:txBody>
                  <a:tcPr>
                    <a:solidFill>
                      <a:schemeClr val="tx2">
                        <a:lumMod val="60000"/>
                        <a:lumOff val="40000"/>
                      </a:schemeClr>
                    </a:solidFill>
                  </a:tcPr>
                </a:tc>
                <a:tc>
                  <a:txBody>
                    <a:bodyPr/>
                    <a:lstStyle/>
                    <a:p>
                      <a:pPr marL="0" indent="0">
                        <a:buFontTx/>
                        <a:buNone/>
                      </a:pPr>
                      <a:r>
                        <a:rPr lang="de-CH" sz="1800" i="0" baseline="0" dirty="0" smtClean="0">
                          <a:solidFill>
                            <a:schemeClr val="tx1"/>
                          </a:solidFill>
                        </a:rPr>
                        <a:t>Ja</a:t>
                      </a:r>
                    </a:p>
                  </a:txBody>
                  <a:tcPr>
                    <a:solidFill>
                      <a:schemeClr val="accent2">
                        <a:lumMod val="90000"/>
                      </a:schemeClr>
                    </a:solidFill>
                  </a:tcPr>
                </a:tc>
                <a:tc>
                  <a:txBody>
                    <a:bodyPr/>
                    <a:lstStyle/>
                    <a:p>
                      <a:pPr marL="0" indent="0">
                        <a:buFontTx/>
                        <a:buNone/>
                      </a:pPr>
                      <a:r>
                        <a:rPr lang="de-CH" sz="1800" baseline="0" dirty="0" smtClean="0">
                          <a:solidFill>
                            <a:schemeClr val="tx1"/>
                          </a:solidFill>
                        </a:rPr>
                        <a:t>Ja</a:t>
                      </a:r>
                    </a:p>
                  </a:txBody>
                  <a:tcPr>
                    <a:solidFill>
                      <a:schemeClr val="accent2"/>
                    </a:solidFill>
                  </a:tcPr>
                </a:tc>
              </a:tr>
              <a:tr h="630199">
                <a:tc>
                  <a:txBody>
                    <a:bodyPr/>
                    <a:lstStyle/>
                    <a:p>
                      <a:pPr marL="0" indent="0">
                        <a:buFontTx/>
                        <a:buNone/>
                      </a:pPr>
                      <a:r>
                        <a:rPr lang="de-CH" sz="1800" baseline="0" dirty="0" smtClean="0">
                          <a:solidFill>
                            <a:schemeClr val="tx1"/>
                          </a:solidFill>
                        </a:rPr>
                        <a:t>Zwingende kantonale Patentbox Entlastung 1% – 90%</a:t>
                      </a:r>
                    </a:p>
                  </a:txBody>
                  <a:tcPr>
                    <a:solidFill>
                      <a:schemeClr val="tx2">
                        <a:lumMod val="60000"/>
                        <a:lumOff val="40000"/>
                      </a:schemeClr>
                    </a:solidFill>
                  </a:tcPr>
                </a:tc>
                <a:tc>
                  <a:txBody>
                    <a:bodyPr/>
                    <a:lstStyle/>
                    <a:p>
                      <a:pPr marL="0" indent="0">
                        <a:buFontTx/>
                        <a:buNone/>
                      </a:pPr>
                      <a:r>
                        <a:rPr lang="de-CH" sz="1800" i="0" baseline="0" dirty="0" smtClean="0">
                          <a:solidFill>
                            <a:schemeClr val="tx1"/>
                          </a:solidFill>
                        </a:rPr>
                        <a:t>Inkl. Software/nicht patentgeschützte</a:t>
                      </a:r>
                    </a:p>
                    <a:p>
                      <a:pPr marL="0" indent="0">
                        <a:buFontTx/>
                        <a:buNone/>
                      </a:pPr>
                      <a:r>
                        <a:rPr lang="de-CH" sz="1800" i="0" baseline="0" dirty="0" smtClean="0">
                          <a:solidFill>
                            <a:schemeClr val="tx1"/>
                          </a:solidFill>
                        </a:rPr>
                        <a:t>Erfindungen KMU </a:t>
                      </a:r>
                    </a:p>
                  </a:txBody>
                  <a:tcPr>
                    <a:solidFill>
                      <a:schemeClr val="accent2">
                        <a:lumMod val="90000"/>
                      </a:schemeClr>
                    </a:solidFill>
                  </a:tcPr>
                </a:tc>
                <a:tc>
                  <a:txBody>
                    <a:bodyPr/>
                    <a:lstStyle/>
                    <a:p>
                      <a:pPr marL="0" indent="0">
                        <a:buFontTx/>
                        <a:buNone/>
                      </a:pPr>
                      <a:r>
                        <a:rPr lang="de-CH" sz="1800" baseline="0" dirty="0" smtClean="0">
                          <a:solidFill>
                            <a:schemeClr val="tx1"/>
                          </a:solidFill>
                        </a:rPr>
                        <a:t>Ohne Software/nicht patentgeschützte Erfindungen KMU</a:t>
                      </a:r>
                    </a:p>
                  </a:txBody>
                  <a:tcPr>
                    <a:solidFill>
                      <a:schemeClr val="accent2"/>
                    </a:solidFill>
                  </a:tcPr>
                </a:tc>
              </a:tr>
              <a:tr h="657502">
                <a:tc>
                  <a:txBody>
                    <a:bodyPr/>
                    <a:lstStyle/>
                    <a:p>
                      <a:pPr marL="0" indent="0">
                        <a:buFontTx/>
                        <a:buNone/>
                      </a:pPr>
                      <a:r>
                        <a:rPr lang="de-CH" sz="1800" dirty="0" smtClean="0">
                          <a:solidFill>
                            <a:schemeClr val="tx1"/>
                          </a:solidFill>
                        </a:rPr>
                        <a:t>Fakultativer kantonaler Zusatz- abzug für inländ. F</a:t>
                      </a:r>
                      <a:r>
                        <a:rPr lang="de-CH" sz="1800" baseline="0" dirty="0" smtClean="0">
                          <a:solidFill>
                            <a:schemeClr val="tx1"/>
                          </a:solidFill>
                        </a:rPr>
                        <a:t>&amp;E 1% - 50%</a:t>
                      </a:r>
                      <a:endParaRPr lang="de-CH" sz="1800" dirty="0" smtClean="0">
                        <a:solidFill>
                          <a:schemeClr val="tx1"/>
                        </a:solidFill>
                      </a:endParaRPr>
                    </a:p>
                  </a:txBody>
                  <a:tcPr>
                    <a:solidFill>
                      <a:schemeClr val="tx2">
                        <a:lumMod val="60000"/>
                        <a:lumOff val="40000"/>
                      </a:schemeClr>
                    </a:solidFill>
                  </a:tcPr>
                </a:tc>
                <a:tc>
                  <a:txBody>
                    <a:bodyPr/>
                    <a:lstStyle/>
                    <a:p>
                      <a:pPr marL="0" indent="0">
                        <a:buFontTx/>
                        <a:buNone/>
                      </a:pPr>
                      <a:r>
                        <a:rPr lang="de-CH" sz="1800" i="0" dirty="0" smtClean="0">
                          <a:solidFill>
                            <a:schemeClr val="tx1"/>
                          </a:solidFill>
                        </a:rPr>
                        <a:t>Max. 50 %</a:t>
                      </a:r>
                      <a:endParaRPr lang="de-CH" sz="1800" i="0" dirty="0">
                        <a:solidFill>
                          <a:schemeClr val="tx1"/>
                        </a:solidFill>
                      </a:endParaRPr>
                    </a:p>
                  </a:txBody>
                  <a:tcPr>
                    <a:solidFill>
                      <a:schemeClr val="accent2">
                        <a:lumMod val="90000"/>
                      </a:schemeClr>
                    </a:solidFill>
                  </a:tcPr>
                </a:tc>
                <a:tc>
                  <a:txBody>
                    <a:bodyPr/>
                    <a:lstStyle/>
                    <a:p>
                      <a:pPr marL="0" indent="0">
                        <a:buFontTx/>
                        <a:buNone/>
                      </a:pPr>
                      <a:r>
                        <a:rPr lang="de-CH" sz="1800" dirty="0" smtClean="0">
                          <a:solidFill>
                            <a:schemeClr val="tx1"/>
                          </a:solidFill>
                        </a:rPr>
                        <a:t>Max. 50 % </a:t>
                      </a:r>
                    </a:p>
                    <a:p>
                      <a:pPr marL="0" indent="0">
                        <a:buFontTx/>
                        <a:buNone/>
                      </a:pPr>
                      <a:r>
                        <a:rPr lang="de-CH" sz="1800" dirty="0" smtClean="0">
                          <a:solidFill>
                            <a:schemeClr val="tx1"/>
                          </a:solidFill>
                        </a:rPr>
                        <a:t>Basis Löhne plus 35 % </a:t>
                      </a:r>
                      <a:endParaRPr lang="de-CH" sz="1800" dirty="0">
                        <a:solidFill>
                          <a:schemeClr val="tx1"/>
                        </a:solidFill>
                      </a:endParaRPr>
                    </a:p>
                  </a:txBody>
                  <a:tcPr>
                    <a:solidFill>
                      <a:schemeClr val="accent2"/>
                    </a:solidFill>
                  </a:tcPr>
                </a:tc>
              </a:tr>
              <a:tr h="3549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t>Abzug für Eigenfinanzierung</a:t>
                      </a:r>
                    </a:p>
                  </a:txBody>
                  <a:tcPr>
                    <a:solidFill>
                      <a:schemeClr val="tx2">
                        <a:lumMod val="60000"/>
                        <a:lumOff val="40000"/>
                      </a:schemeClr>
                    </a:solidFill>
                  </a:tcPr>
                </a:tc>
                <a:tc>
                  <a:txBody>
                    <a:bodyPr/>
                    <a:lstStyle/>
                    <a:p>
                      <a:pPr marL="0" indent="0">
                        <a:buFontTx/>
                        <a:buNone/>
                      </a:pPr>
                      <a:r>
                        <a:rPr lang="de-CH" sz="1800" i="0" dirty="0" smtClean="0">
                          <a:solidFill>
                            <a:schemeClr val="tx1"/>
                          </a:solidFill>
                        </a:rPr>
                        <a:t>Bund ja </a:t>
                      </a:r>
                    </a:p>
                    <a:p>
                      <a:pPr marL="0" indent="0">
                        <a:buFontTx/>
                        <a:buNone/>
                      </a:pPr>
                      <a:r>
                        <a:rPr lang="de-CH" sz="1800" i="0" baseline="0" dirty="0" smtClean="0">
                          <a:solidFill>
                            <a:schemeClr val="tx1"/>
                          </a:solidFill>
                        </a:rPr>
                        <a:t>Kantone fakultativ</a:t>
                      </a:r>
                      <a:endParaRPr lang="de-CH" sz="1800" i="0" dirty="0">
                        <a:solidFill>
                          <a:schemeClr val="tx1"/>
                        </a:solidFill>
                      </a:endParaRPr>
                    </a:p>
                  </a:txBody>
                  <a:tcPr>
                    <a:solidFill>
                      <a:schemeClr val="accent2">
                        <a:lumMod val="90000"/>
                      </a:schemeClr>
                    </a:solidFill>
                  </a:tcPr>
                </a:tc>
                <a:tc>
                  <a:txBody>
                    <a:bodyPr/>
                    <a:lstStyle/>
                    <a:p>
                      <a:pPr marL="0" indent="0">
                        <a:buFontTx/>
                        <a:buNone/>
                      </a:pPr>
                      <a:r>
                        <a:rPr lang="de-CH" sz="1800" dirty="0" smtClean="0">
                          <a:solidFill>
                            <a:schemeClr val="tx1"/>
                          </a:solidFill>
                        </a:rPr>
                        <a:t>Bund nein</a:t>
                      </a:r>
                    </a:p>
                    <a:p>
                      <a:pPr marL="0" indent="0">
                        <a:buFontTx/>
                        <a:buNone/>
                      </a:pPr>
                      <a:r>
                        <a:rPr lang="de-CH" sz="1800" dirty="0" smtClean="0">
                          <a:solidFill>
                            <a:schemeClr val="tx1"/>
                          </a:solidFill>
                        </a:rPr>
                        <a:t>Fakultativ</a:t>
                      </a:r>
                      <a:r>
                        <a:rPr lang="de-CH" sz="1800" baseline="0" dirty="0" smtClean="0">
                          <a:solidFill>
                            <a:schemeClr val="tx1"/>
                          </a:solidFill>
                        </a:rPr>
                        <a:t> für </a:t>
                      </a:r>
                      <a:r>
                        <a:rPr lang="de-CH" sz="1800" dirty="0" smtClean="0">
                          <a:solidFill>
                            <a:schemeClr val="tx1"/>
                          </a:solidFill>
                        </a:rPr>
                        <a:t>Kantone</a:t>
                      </a:r>
                      <a:r>
                        <a:rPr lang="de-CH" sz="1800" baseline="0" dirty="0" smtClean="0">
                          <a:solidFill>
                            <a:schemeClr val="tx1"/>
                          </a:solidFill>
                        </a:rPr>
                        <a:t> mind. 13.5% Satz über ganzem Tarifverlauf am Hauptort </a:t>
                      </a:r>
                      <a:endParaRPr lang="de-CH" sz="1800" dirty="0">
                        <a:solidFill>
                          <a:schemeClr val="tx1"/>
                        </a:solidFill>
                      </a:endParaRPr>
                    </a:p>
                  </a:txBody>
                  <a:tcPr>
                    <a:solidFill>
                      <a:schemeClr val="accent2"/>
                    </a:solidFill>
                  </a:tcPr>
                </a:tc>
              </a:tr>
              <a:tr h="3549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t>Zwingende Kantonale Entlastungbegrenzung</a:t>
                      </a:r>
                    </a:p>
                  </a:txBody>
                  <a:tcPr>
                    <a:solidFill>
                      <a:schemeClr val="tx2">
                        <a:lumMod val="60000"/>
                        <a:lumOff val="40000"/>
                      </a:schemeClr>
                    </a:solidFill>
                  </a:tcPr>
                </a:tc>
                <a:tc>
                  <a:txBody>
                    <a:bodyPr/>
                    <a:lstStyle/>
                    <a:p>
                      <a:pPr marL="0" indent="0">
                        <a:buFontTx/>
                        <a:buNone/>
                      </a:pPr>
                      <a:r>
                        <a:rPr lang="de-CH" sz="1800" i="0" dirty="0" smtClean="0">
                          <a:solidFill>
                            <a:schemeClr val="tx1"/>
                          </a:solidFill>
                        </a:rPr>
                        <a:t>80 % oder weniger</a:t>
                      </a:r>
                      <a:endParaRPr lang="de-CH" sz="1800" i="0" dirty="0">
                        <a:solidFill>
                          <a:schemeClr val="tx1"/>
                        </a:solidFill>
                      </a:endParaRPr>
                    </a:p>
                  </a:txBody>
                  <a:tcPr>
                    <a:solidFill>
                      <a:schemeClr val="accent2">
                        <a:lumMod val="90000"/>
                      </a:schemeClr>
                    </a:solidFill>
                  </a:tcPr>
                </a:tc>
                <a:tc>
                  <a:txBody>
                    <a:bodyPr/>
                    <a:lstStyle/>
                    <a:p>
                      <a:pPr marL="0" indent="0">
                        <a:buFontTx/>
                        <a:buNone/>
                      </a:pPr>
                      <a:r>
                        <a:rPr lang="de-CH" sz="1800" dirty="0" smtClean="0">
                          <a:solidFill>
                            <a:schemeClr val="tx1"/>
                          </a:solidFill>
                        </a:rPr>
                        <a:t>70 % oder</a:t>
                      </a:r>
                      <a:r>
                        <a:rPr lang="de-CH" sz="1800" baseline="0" dirty="0" smtClean="0">
                          <a:solidFill>
                            <a:schemeClr val="tx1"/>
                          </a:solidFill>
                        </a:rPr>
                        <a:t> weniger</a:t>
                      </a:r>
                      <a:endParaRPr lang="de-CH" sz="1800" dirty="0">
                        <a:solidFill>
                          <a:schemeClr val="tx1"/>
                        </a:solidFill>
                      </a:endParaRPr>
                    </a:p>
                  </a:txBody>
                  <a:tcPr>
                    <a:solidFill>
                      <a:schemeClr val="accent2"/>
                    </a:solidFill>
                  </a:tcPr>
                </a:tc>
              </a:tr>
              <a:tr h="3549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t>Aufdeckung stiller Reserven</a:t>
                      </a:r>
                    </a:p>
                  </a:txBody>
                  <a:tcPr>
                    <a:solidFill>
                      <a:schemeClr val="tx2">
                        <a:lumMod val="60000"/>
                        <a:lumOff val="40000"/>
                      </a:schemeClr>
                    </a:solidFill>
                  </a:tcPr>
                </a:tc>
                <a:tc>
                  <a:txBody>
                    <a:bodyPr/>
                    <a:lstStyle/>
                    <a:p>
                      <a:pPr marL="0" indent="0">
                        <a:buFontTx/>
                        <a:buNone/>
                      </a:pPr>
                      <a:r>
                        <a:rPr lang="de-CH" sz="1800" i="0" dirty="0" smtClean="0">
                          <a:solidFill>
                            <a:schemeClr val="tx1"/>
                          </a:solidFill>
                        </a:rPr>
                        <a:t>Ja</a:t>
                      </a:r>
                      <a:endParaRPr lang="de-CH" sz="1800" i="0" dirty="0">
                        <a:solidFill>
                          <a:schemeClr val="tx1"/>
                        </a:solidFill>
                      </a:endParaRPr>
                    </a:p>
                  </a:txBody>
                  <a:tcPr>
                    <a:solidFill>
                      <a:schemeClr val="accent2">
                        <a:lumMod val="90000"/>
                      </a:schemeClr>
                    </a:solidFill>
                  </a:tcPr>
                </a:tc>
                <a:tc>
                  <a:txBody>
                    <a:bodyPr/>
                    <a:lstStyle/>
                    <a:p>
                      <a:pPr marL="0" indent="0">
                        <a:buFontTx/>
                        <a:buNone/>
                      </a:pPr>
                      <a:r>
                        <a:rPr lang="de-CH" sz="1800" dirty="0" smtClean="0">
                          <a:solidFill>
                            <a:schemeClr val="tx1"/>
                          </a:solidFill>
                        </a:rPr>
                        <a:t>Ja </a:t>
                      </a:r>
                      <a:endParaRPr lang="de-CH" sz="1800" dirty="0">
                        <a:solidFill>
                          <a:schemeClr val="tx1"/>
                        </a:solidFill>
                      </a:endParaRPr>
                    </a:p>
                  </a:txBody>
                  <a:tcPr>
                    <a:solidFill>
                      <a:schemeClr val="accent2"/>
                    </a:solidFill>
                  </a:tcPr>
                </a:tc>
              </a:tr>
            </a:tbl>
          </a:graphicData>
        </a:graphic>
      </p:graphicFrame>
    </p:spTree>
    <p:extLst>
      <p:ext uri="{BB962C8B-B14F-4D97-AF65-F5344CB8AC3E}">
        <p14:creationId xmlns:p14="http://schemas.microsoft.com/office/powerpoint/2010/main" val="1166619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45839" y="1412776"/>
            <a:ext cx="8434673"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None/>
            </a:pPr>
            <a:r>
              <a:rPr lang="de-CH" sz="2000" b="1" dirty="0" smtClean="0"/>
              <a:t>Kriterien</a:t>
            </a:r>
          </a:p>
          <a:p>
            <a:pPr>
              <a:buClr>
                <a:srgbClr val="00A1F2"/>
              </a:buClr>
              <a:buFont typeface="Wingdings" panose="05000000000000000000" pitchFamily="2" charset="2"/>
              <a:buChar char="§"/>
            </a:pPr>
            <a:r>
              <a:rPr lang="de-CH" sz="2000" dirty="0" smtClean="0"/>
              <a:t>Variante 1 in Verbindung mit 3</a:t>
            </a:r>
          </a:p>
          <a:p>
            <a:pPr>
              <a:buClr>
                <a:srgbClr val="00A1F2"/>
              </a:buClr>
              <a:buFont typeface="Wingdings" panose="05000000000000000000" pitchFamily="2" charset="2"/>
              <a:buChar char="§"/>
            </a:pPr>
            <a:r>
              <a:rPr lang="de-CH" sz="2000" dirty="0" smtClean="0"/>
              <a:t>Gegenfinanzierung innerhalb des Unternehmenssteuerrechtes</a:t>
            </a:r>
          </a:p>
          <a:p>
            <a:pPr>
              <a:buClr>
                <a:srgbClr val="00A1F2"/>
              </a:buClr>
              <a:buFont typeface="Wingdings" panose="05000000000000000000" pitchFamily="2" charset="2"/>
              <a:buChar char="§"/>
            </a:pPr>
            <a:r>
              <a:rPr lang="de-CH" sz="2000" dirty="0" smtClean="0"/>
              <a:t>Maximale steuerliche Förderung der Forschung und Innovation</a:t>
            </a:r>
          </a:p>
          <a:p>
            <a:pPr lvl="1">
              <a:buClr>
                <a:srgbClr val="00A1F2"/>
              </a:buClr>
              <a:buFont typeface="Symbol" panose="05050102010706020507" pitchFamily="18" charset="2"/>
              <a:buChar char="-"/>
            </a:pPr>
            <a:r>
              <a:rPr lang="de-CH" sz="1600" dirty="0" smtClean="0"/>
              <a:t>Unterstützung von kantonaler </a:t>
            </a:r>
            <a:r>
              <a:rPr lang="de-CH" sz="1600" dirty="0"/>
              <a:t> </a:t>
            </a:r>
            <a:r>
              <a:rPr lang="de-CH" sz="1600" dirty="0" smtClean="0"/>
              <a:t>Hightech-Strategie </a:t>
            </a:r>
          </a:p>
          <a:p>
            <a:pPr lvl="1">
              <a:buClr>
                <a:srgbClr val="00A1F2"/>
              </a:buClr>
              <a:buFont typeface="Symbol" panose="05050102010706020507" pitchFamily="18" charset="2"/>
              <a:buChar char="-"/>
            </a:pPr>
            <a:r>
              <a:rPr lang="de-CH" sz="1600" dirty="0" smtClean="0"/>
              <a:t>Hightech Zentrum Aargau, Brugg</a:t>
            </a:r>
          </a:p>
          <a:p>
            <a:pPr lvl="1">
              <a:buClr>
                <a:srgbClr val="00A1F2"/>
              </a:buClr>
              <a:buFont typeface="Symbol" panose="05050102010706020507" pitchFamily="18" charset="2"/>
              <a:buChar char="-"/>
            </a:pPr>
            <a:r>
              <a:rPr lang="de-CH" sz="1600" dirty="0" smtClean="0"/>
              <a:t>Park innovaare, Villigen</a:t>
            </a:r>
            <a:endParaRPr lang="de-CH" sz="1600" dirty="0"/>
          </a:p>
          <a:p>
            <a:pPr lvl="1">
              <a:buClr>
                <a:srgbClr val="00A1F2"/>
              </a:buClr>
              <a:buFont typeface="Symbol" panose="05050102010706020507" pitchFamily="18" charset="2"/>
              <a:buChar char="-"/>
            </a:pPr>
            <a:r>
              <a:rPr lang="de-CH" sz="1600" dirty="0" smtClean="0"/>
              <a:t>Paul </a:t>
            </a:r>
            <a:r>
              <a:rPr lang="de-CH" sz="1600" dirty="0"/>
              <a:t>Scherrer Institut </a:t>
            </a:r>
            <a:r>
              <a:rPr lang="de-CH" sz="1600" dirty="0" smtClean="0"/>
              <a:t>PSI, Villigen</a:t>
            </a:r>
            <a:endParaRPr lang="de-CH" sz="1600" dirty="0"/>
          </a:p>
          <a:p>
            <a:pPr lvl="1">
              <a:buClr>
                <a:srgbClr val="00A1F2"/>
              </a:buClr>
              <a:buFont typeface="Symbol" panose="05050102010706020507" pitchFamily="18" charset="2"/>
              <a:buChar char="-"/>
            </a:pPr>
            <a:r>
              <a:rPr lang="de-CH" sz="1600" dirty="0" smtClean="0"/>
              <a:t>Kunststoff </a:t>
            </a:r>
            <a:r>
              <a:rPr lang="de-CH" sz="1600" dirty="0"/>
              <a:t>Ausbildungs- und Technolgiezentrum </a:t>
            </a:r>
            <a:r>
              <a:rPr lang="de-CH" sz="1600" dirty="0" smtClean="0"/>
              <a:t>KATZ, Aarau</a:t>
            </a:r>
            <a:endParaRPr lang="de-CH" sz="1600" dirty="0"/>
          </a:p>
          <a:p>
            <a:pPr lvl="1">
              <a:buClr>
                <a:srgbClr val="00A1F2"/>
              </a:buClr>
              <a:buFont typeface="Symbol" panose="05050102010706020507" pitchFamily="18" charset="2"/>
              <a:buChar char="-"/>
            </a:pPr>
            <a:r>
              <a:rPr lang="de-CH" sz="1600" dirty="0" smtClean="0"/>
              <a:t>Swiss </a:t>
            </a:r>
            <a:r>
              <a:rPr lang="de-CH" sz="1600" dirty="0"/>
              <a:t>Nanoscience Institute </a:t>
            </a:r>
            <a:r>
              <a:rPr lang="de-CH" sz="1600" dirty="0" smtClean="0"/>
              <a:t>SNI</a:t>
            </a:r>
          </a:p>
          <a:p>
            <a:pPr>
              <a:buClr>
                <a:srgbClr val="00A1F2"/>
              </a:buClr>
              <a:buFont typeface="Wingdings" panose="05000000000000000000" pitchFamily="2" charset="2"/>
              <a:buChar char="§"/>
            </a:pPr>
            <a:r>
              <a:rPr lang="de-CH" sz="2000" dirty="0" smtClean="0"/>
              <a:t>Moderate Senkung von Gewinnsteuersätzen</a:t>
            </a:r>
          </a:p>
          <a:p>
            <a:pPr>
              <a:buClr>
                <a:srgbClr val="00A1F2"/>
              </a:buClr>
              <a:buFont typeface="Wingdings" panose="05000000000000000000" pitchFamily="2" charset="2"/>
              <a:buChar char="§"/>
            </a:pPr>
            <a:r>
              <a:rPr lang="de-CH" sz="2000" dirty="0" smtClean="0"/>
              <a:t>Ausserfiskalische Standortvorteile</a:t>
            </a:r>
          </a:p>
          <a:p>
            <a:pPr lvl="1">
              <a:buClr>
                <a:srgbClr val="00A1F2"/>
              </a:buClr>
              <a:buFont typeface="Symbol" panose="05050102010706020507" pitchFamily="18" charset="2"/>
              <a:buChar char="-"/>
            </a:pPr>
            <a:r>
              <a:rPr lang="de-CH" sz="1600" dirty="0" smtClean="0"/>
              <a:t>Geografische Lage, Verkehrsanbindung, Nähe zu Zentren Basel und Zürich sowie zu Flughäfen, städtische und ländliche Durchmischung</a:t>
            </a:r>
          </a:p>
        </p:txBody>
      </p:sp>
      <p:sp>
        <p:nvSpPr>
          <p:cNvPr id="5"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Gewählte Strategie                        </a:t>
            </a: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1863670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5" y="1556792"/>
            <a:ext cx="7848873"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a:buClr>
                <a:srgbClr val="00A1F2"/>
              </a:buClr>
              <a:buFont typeface="Wingdings" panose="05000000000000000000" pitchFamily="2" charset="2"/>
              <a:buChar char="§"/>
            </a:pPr>
            <a:endParaRPr lang="de-CH" sz="2000" dirty="0" smtClean="0"/>
          </a:p>
          <a:p>
            <a:pPr>
              <a:buClr>
                <a:schemeClr val="accent1"/>
              </a:buClr>
              <a:buFont typeface="Wingdings" panose="05000000000000000000" pitchFamily="2" charset="2"/>
              <a:buChar char="§"/>
            </a:pPr>
            <a:r>
              <a:rPr lang="de-CH" sz="2000" dirty="0"/>
              <a:t>Holdingprivileg, Domizil- und gemischte Gesellschaften</a:t>
            </a:r>
          </a:p>
          <a:p>
            <a:pPr>
              <a:buClr>
                <a:schemeClr val="accent1"/>
              </a:buClr>
              <a:buFont typeface="Wingdings" panose="05000000000000000000" pitchFamily="2" charset="2"/>
              <a:buChar char="§"/>
            </a:pPr>
            <a:r>
              <a:rPr lang="de-CH" sz="2000" dirty="0" smtClean="0"/>
              <a:t>Prinzipalgesellschaften</a:t>
            </a:r>
            <a:endParaRPr lang="de-CH" sz="2000" dirty="0"/>
          </a:p>
          <a:p>
            <a:pPr>
              <a:buClr>
                <a:schemeClr val="accent1"/>
              </a:buClr>
              <a:buFont typeface="Wingdings" panose="05000000000000000000" pitchFamily="2" charset="2"/>
              <a:buChar char="§"/>
            </a:pPr>
            <a:r>
              <a:rPr lang="de-CH" sz="2000" dirty="0"/>
              <a:t>Swiss Finance </a:t>
            </a:r>
            <a:r>
              <a:rPr lang="de-CH" sz="2000" dirty="0" smtClean="0"/>
              <a:t>Branch</a:t>
            </a:r>
          </a:p>
          <a:p>
            <a:pPr>
              <a:buClr>
                <a:schemeClr val="accent1"/>
              </a:buClr>
              <a:buFont typeface="Wingdings" panose="05000000000000000000" pitchFamily="2" charset="2"/>
              <a:buChar char="§"/>
            </a:pPr>
            <a:r>
              <a:rPr lang="de-CH" sz="2000" dirty="0" smtClean="0"/>
              <a:t>Konzernkoordinationszentrale</a:t>
            </a:r>
          </a:p>
          <a:p>
            <a:pPr>
              <a:buClr>
                <a:srgbClr val="00A1F2"/>
              </a:buClr>
              <a:buFont typeface="Wingdings" panose="05000000000000000000" pitchFamily="2" charset="2"/>
              <a:buChar char="§"/>
            </a:pPr>
            <a:endParaRPr lang="de-CH" sz="2000" b="1" dirty="0" smtClean="0"/>
          </a:p>
        </p:txBody>
      </p:sp>
      <p:sp>
        <p:nvSpPr>
          <p:cNvPr id="5" name="Rectangle 2"/>
          <p:cNvSpPr>
            <a:spLocks noChangeArrowheads="1"/>
          </p:cNvSpPr>
          <p:nvPr>
            <p:custDataLst>
              <p:tags r:id="rId2"/>
            </p:custDataLst>
          </p:nvPr>
        </p:nvSpPr>
        <p:spPr bwMode="auto">
          <a:xfrm>
            <a:off x="827584" y="620688"/>
            <a:ext cx="9073008"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Aufhebung Statusregimes                  </a:t>
            </a:r>
            <a:endParaRPr lang="de-CH" altLang="de-DE" sz="2700" b="1" dirty="0">
              <a:solidFill>
                <a:srgbClr val="00A1F2"/>
              </a:solidFill>
            </a:endParaRPr>
          </a:p>
        </p:txBody>
      </p:sp>
    </p:spTree>
    <p:extLst>
      <p:ext uri="{BB962C8B-B14F-4D97-AF65-F5344CB8AC3E}">
        <p14:creationId xmlns:p14="http://schemas.microsoft.com/office/powerpoint/2010/main" val="16342915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5" y="1556792"/>
            <a:ext cx="8208913"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a:buClr>
                <a:srgbClr val="00A1F2"/>
              </a:buClr>
              <a:buFont typeface="Wingdings" panose="05000000000000000000" pitchFamily="2" charset="2"/>
              <a:buChar char="§"/>
            </a:pPr>
            <a:endParaRPr lang="de-CH" sz="2000" dirty="0" smtClean="0"/>
          </a:p>
          <a:p>
            <a:pPr>
              <a:buClr>
                <a:srgbClr val="00A1F2"/>
              </a:buClr>
              <a:buFont typeface="Wingdings" panose="05000000000000000000" pitchFamily="2" charset="2"/>
              <a:buChar char="§"/>
            </a:pPr>
            <a:r>
              <a:rPr lang="de-CH" sz="2000" dirty="0" smtClean="0"/>
              <a:t>Effektiver Maximalgewinnsteuersatz 17.9 % (bisher 18.6 %)</a:t>
            </a:r>
          </a:p>
          <a:p>
            <a:pPr lvl="1">
              <a:buClr>
                <a:srgbClr val="00A1F2"/>
              </a:buClr>
              <a:buFont typeface="Symbol" panose="05050102010706020507" pitchFamily="18" charset="2"/>
              <a:buChar char="-"/>
            </a:pPr>
            <a:r>
              <a:rPr lang="de-CH" sz="2000" dirty="0" smtClean="0"/>
              <a:t>Statut. Gewinnsteuersatz 2. Stufe neu 7.9 % anstelle 8.5 %</a:t>
            </a:r>
          </a:p>
          <a:p>
            <a:pPr>
              <a:buClr>
                <a:srgbClr val="00A1F2"/>
              </a:buClr>
              <a:buFont typeface="Wingdings" panose="05000000000000000000" pitchFamily="2" charset="2"/>
              <a:buChar char="§"/>
            </a:pPr>
            <a:endParaRPr lang="de-CH" sz="2000" dirty="0" smtClean="0"/>
          </a:p>
          <a:p>
            <a:pPr>
              <a:buClr>
                <a:srgbClr val="00A1F2"/>
              </a:buClr>
              <a:buFont typeface="Wingdings" panose="05000000000000000000" pitchFamily="2" charset="2"/>
              <a:buChar char="§"/>
            </a:pPr>
            <a:r>
              <a:rPr lang="de-CH" sz="2000" dirty="0" smtClean="0"/>
              <a:t>Effektiver Gewinnsteuersatz bis CHF 250’000 Reingewinn 14.7 % (bisher 15.1 %)</a:t>
            </a:r>
          </a:p>
          <a:p>
            <a:pPr lvl="1">
              <a:buClr>
                <a:srgbClr val="00A1F2"/>
              </a:buClr>
              <a:buFont typeface="Symbol" panose="05050102010706020507" pitchFamily="18" charset="2"/>
              <a:buChar char="-"/>
            </a:pPr>
            <a:r>
              <a:rPr lang="de-CH" sz="2000" dirty="0" smtClean="0"/>
              <a:t>Statut. Gewinnsteuersatz 1. Stufe neu 5.2 % anstelle 5.5 %</a:t>
            </a:r>
          </a:p>
          <a:p>
            <a:pPr marL="0" indent="0">
              <a:buClr>
                <a:srgbClr val="00A1F2"/>
              </a:buClr>
              <a:buNone/>
            </a:pPr>
            <a:endParaRPr lang="de-CH" sz="2000" dirty="0"/>
          </a:p>
        </p:txBody>
      </p:sp>
      <p:sp>
        <p:nvSpPr>
          <p:cNvPr id="5" name="Rectangle 2"/>
          <p:cNvSpPr>
            <a:spLocks noChangeArrowheads="1"/>
          </p:cNvSpPr>
          <p:nvPr>
            <p:custDataLst>
              <p:tags r:id="rId2"/>
            </p:custDataLst>
          </p:nvPr>
        </p:nvSpPr>
        <p:spPr bwMode="auto">
          <a:xfrm>
            <a:off x="827584" y="620688"/>
            <a:ext cx="9073008"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Senkung Gewinnsteuertarif (1)                </a:t>
            </a:r>
            <a:endParaRPr lang="de-CH" altLang="de-DE" sz="2700" b="1" dirty="0">
              <a:solidFill>
                <a:srgbClr val="00A1F2"/>
              </a:solidFill>
            </a:endParaRPr>
          </a:p>
        </p:txBody>
      </p:sp>
    </p:spTree>
    <p:extLst>
      <p:ext uri="{BB962C8B-B14F-4D97-AF65-F5344CB8AC3E}">
        <p14:creationId xmlns:p14="http://schemas.microsoft.com/office/powerpoint/2010/main" val="7036584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custDataLst>
              <p:tags r:id="rId1"/>
            </p:custDataLst>
          </p:nvPr>
        </p:nvSpPr>
        <p:spPr>
          <a:xfrm>
            <a:off x="611560" y="1052736"/>
            <a:ext cx="7704448" cy="4797232"/>
          </a:xfrm>
        </p:spPr>
        <p:txBody>
          <a:bodyPr/>
          <a:lstStyle/>
          <a:p>
            <a:pPr marL="359138" lvl="1" indent="0">
              <a:spcAft>
                <a:spcPts val="300"/>
              </a:spcAft>
              <a:buClr>
                <a:srgbClr val="0096DF"/>
              </a:buClr>
              <a:buNone/>
            </a:pPr>
            <a:endParaRPr lang="de-CH" sz="400" b="1" dirty="0" smtClean="0"/>
          </a:p>
          <a:p>
            <a:pPr marL="359138" lvl="1" indent="0">
              <a:spcAft>
                <a:spcPts val="300"/>
              </a:spcAft>
              <a:buClr>
                <a:srgbClr val="0096DF"/>
              </a:buClr>
              <a:buNone/>
            </a:pPr>
            <a:r>
              <a:rPr lang="de-CH" sz="1400" b="1" dirty="0" smtClean="0"/>
              <a:t>Berechnungsgrössen</a:t>
            </a:r>
          </a:p>
          <a:p>
            <a:pPr lvl="1">
              <a:spcAft>
                <a:spcPts val="300"/>
              </a:spcAft>
              <a:buClr>
                <a:srgbClr val="0096DF"/>
              </a:buClr>
              <a:buFont typeface="Wingdings" panose="05000000000000000000" pitchFamily="2" charset="2"/>
              <a:buChar char="§"/>
            </a:pPr>
            <a:r>
              <a:rPr lang="de-CH" sz="1400" dirty="0" smtClean="0"/>
              <a:t>Reingewinn bis CHF 250’000</a:t>
            </a:r>
          </a:p>
          <a:p>
            <a:pPr lvl="1">
              <a:spcAft>
                <a:spcPts val="300"/>
              </a:spcAft>
              <a:buClr>
                <a:srgbClr val="0096DF"/>
              </a:buClr>
              <a:buFont typeface="Wingdings" panose="05000000000000000000" pitchFamily="2" charset="2"/>
              <a:buChar char="§"/>
            </a:pPr>
            <a:r>
              <a:rPr lang="de-CH" sz="1400" dirty="0" smtClean="0"/>
              <a:t>Reingewinn CHF 1 Mio.</a:t>
            </a:r>
          </a:p>
          <a:p>
            <a:pPr lvl="1">
              <a:spcAft>
                <a:spcPts val="300"/>
              </a:spcAft>
              <a:buClr>
                <a:srgbClr val="0096DF"/>
              </a:buClr>
              <a:buFont typeface="Wingdings" panose="05000000000000000000" pitchFamily="2" charset="2"/>
              <a:buChar char="§"/>
            </a:pPr>
            <a:r>
              <a:rPr lang="de-CH" sz="1400" dirty="0" smtClean="0"/>
              <a:t>Reingewinn CHF 20 Mio.</a:t>
            </a:r>
          </a:p>
          <a:p>
            <a:pPr>
              <a:buFont typeface="Wingdings" panose="05000000000000000000" pitchFamily="2" charset="2"/>
              <a:buChar char="§"/>
            </a:pPr>
            <a:endParaRPr lang="de-CH" sz="2000" dirty="0" smtClean="0">
              <a:sym typeface="Wingdings" panose="05000000000000000000" pitchFamily="2" charset="2"/>
            </a:endParaRPr>
          </a:p>
          <a:p>
            <a:pPr marL="0" indent="0">
              <a:buNone/>
            </a:pPr>
            <a:endParaRPr lang="de-CH" sz="2000" dirty="0"/>
          </a:p>
          <a:p>
            <a:pPr marL="0" indent="0">
              <a:buNone/>
            </a:pPr>
            <a:endParaRPr lang="de-CH" sz="2000" dirty="0" smtClean="0"/>
          </a:p>
          <a:p>
            <a:pPr marL="0" indent="0">
              <a:buNone/>
            </a:pPr>
            <a:endParaRPr lang="de-CH" sz="2000" dirty="0"/>
          </a:p>
          <a:p>
            <a:pPr marL="0" indent="0">
              <a:buNone/>
            </a:pPr>
            <a:endParaRPr lang="de-CH" sz="2000" dirty="0"/>
          </a:p>
          <a:p>
            <a:pPr marL="0" indent="0">
              <a:buNone/>
            </a:pPr>
            <a:endParaRPr lang="de-CH" sz="2000" dirty="0" smtClean="0"/>
          </a:p>
          <a:p>
            <a:pPr marL="0" indent="0">
              <a:buNone/>
            </a:pPr>
            <a:endParaRPr lang="de-CH" sz="2000" dirty="0"/>
          </a:p>
        </p:txBody>
      </p:sp>
      <p:graphicFrame>
        <p:nvGraphicFramePr>
          <p:cNvPr id="11" name="Diagramm 10"/>
          <p:cNvGraphicFramePr/>
          <p:nvPr>
            <p:custDataLst>
              <p:tags r:id="rId2"/>
            </p:custDataLst>
            <p:extLst>
              <p:ext uri="{D42A27DB-BD31-4B8C-83A1-F6EECF244321}">
                <p14:modId xmlns:p14="http://schemas.microsoft.com/office/powerpoint/2010/main" val="2576838479"/>
              </p:ext>
            </p:extLst>
          </p:nvPr>
        </p:nvGraphicFramePr>
        <p:xfrm>
          <a:off x="971600" y="2337846"/>
          <a:ext cx="7920880" cy="3755449"/>
        </p:xfrm>
        <a:graphic>
          <a:graphicData uri="http://schemas.openxmlformats.org/drawingml/2006/chart">
            <c:chart xmlns:c="http://schemas.openxmlformats.org/drawingml/2006/chart" xmlns:r="http://schemas.openxmlformats.org/officeDocument/2006/relationships" r:id="rId13"/>
          </a:graphicData>
        </a:graphic>
      </p:graphicFrame>
      <p:sp>
        <p:nvSpPr>
          <p:cNvPr id="4" name="Textfeld 3"/>
          <p:cNvSpPr txBox="1"/>
          <p:nvPr>
            <p:custDataLst>
              <p:tags r:id="rId3"/>
            </p:custDataLst>
          </p:nvPr>
        </p:nvSpPr>
        <p:spPr>
          <a:xfrm>
            <a:off x="5955927" y="3404871"/>
            <a:ext cx="2736304" cy="276999"/>
          </a:xfrm>
          <a:prstGeom prst="rect">
            <a:avLst/>
          </a:prstGeom>
          <a:noFill/>
        </p:spPr>
        <p:txBody>
          <a:bodyPr wrap="square" rtlCol="0">
            <a:spAutoFit/>
          </a:bodyPr>
          <a:lstStyle/>
          <a:p>
            <a:r>
              <a:rPr lang="de-CH" sz="1200" b="1" dirty="0" smtClean="0"/>
              <a:t>Mit 70 % Entlastungsbegrenzung</a:t>
            </a:r>
            <a:endParaRPr lang="de-CH" sz="1200" b="1" dirty="0"/>
          </a:p>
        </p:txBody>
      </p:sp>
      <p:sp>
        <p:nvSpPr>
          <p:cNvPr id="10" name="Textfeld 3"/>
          <p:cNvSpPr txBox="1"/>
          <p:nvPr>
            <p:custDataLst>
              <p:tags r:id="rId4"/>
            </p:custDataLst>
          </p:nvPr>
        </p:nvSpPr>
        <p:spPr>
          <a:xfrm>
            <a:off x="1547664" y="2215897"/>
            <a:ext cx="3096344" cy="276999"/>
          </a:xfrm>
          <a:prstGeom prst="rect">
            <a:avLst/>
          </a:prstGeom>
          <a:solidFill>
            <a:srgbClr val="FF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CH" sz="1200" b="1" dirty="0" smtClean="0"/>
              <a:t>Heutiges Recht</a:t>
            </a:r>
            <a:endParaRPr lang="de-CH" sz="1200" b="1" dirty="0"/>
          </a:p>
        </p:txBody>
      </p:sp>
      <p:sp>
        <p:nvSpPr>
          <p:cNvPr id="12" name="Textfeld 3"/>
          <p:cNvSpPr txBox="1"/>
          <p:nvPr>
            <p:custDataLst>
              <p:tags r:id="rId5"/>
            </p:custDataLst>
          </p:nvPr>
        </p:nvSpPr>
        <p:spPr>
          <a:xfrm rot="10800000" flipV="1">
            <a:off x="4630506" y="2215897"/>
            <a:ext cx="4117958" cy="276999"/>
          </a:xfrm>
          <a:prstGeom prst="rect">
            <a:avLst/>
          </a:prstGeom>
          <a:solidFill>
            <a:srgbClr val="92D05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CH" sz="1200" b="1" dirty="0" smtClean="0"/>
              <a:t>SV17</a:t>
            </a:r>
            <a:endParaRPr lang="de-CH" sz="1200" b="1" dirty="0"/>
          </a:p>
        </p:txBody>
      </p:sp>
      <p:cxnSp>
        <p:nvCxnSpPr>
          <p:cNvPr id="5" name="Gerade Verbindung 4"/>
          <p:cNvCxnSpPr/>
          <p:nvPr>
            <p:custDataLst>
              <p:tags r:id="rId6"/>
            </p:custDataLst>
          </p:nvPr>
        </p:nvCxnSpPr>
        <p:spPr>
          <a:xfrm>
            <a:off x="1547664" y="2215896"/>
            <a:ext cx="13502" cy="3589368"/>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custDataLst>
              <p:tags r:id="rId7"/>
            </p:custDataLst>
          </p:nvPr>
        </p:nvCxnSpPr>
        <p:spPr>
          <a:xfrm>
            <a:off x="4630506" y="2204864"/>
            <a:ext cx="13502" cy="3589368"/>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custDataLst>
              <p:tags r:id="rId8"/>
            </p:custDataLst>
          </p:nvPr>
        </p:nvCxnSpPr>
        <p:spPr>
          <a:xfrm>
            <a:off x="8734962" y="2204864"/>
            <a:ext cx="13502" cy="3589368"/>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Textfeld 6"/>
          <p:cNvSpPr txBox="1"/>
          <p:nvPr>
            <p:custDataLst>
              <p:tags r:id="rId9"/>
            </p:custDataLst>
          </p:nvPr>
        </p:nvSpPr>
        <p:spPr>
          <a:xfrm>
            <a:off x="1043608" y="6093296"/>
            <a:ext cx="7704856" cy="400110"/>
          </a:xfrm>
          <a:prstGeom prst="rect">
            <a:avLst/>
          </a:prstGeom>
          <a:noFill/>
        </p:spPr>
        <p:txBody>
          <a:bodyPr wrap="square" rtlCol="0">
            <a:spAutoFit/>
          </a:bodyPr>
          <a:lstStyle/>
          <a:p>
            <a:r>
              <a:rPr lang="de-CH" sz="1000" dirty="0" smtClean="0"/>
              <a:t>Annahmen: Gemischte Gesellschaft: Anteil CH 10 %/ Ausland 90 %; Sockelsatz 20 %</a:t>
            </a:r>
          </a:p>
          <a:p>
            <a:r>
              <a:rPr lang="de-CH" sz="1000" dirty="0"/>
              <a:t> </a:t>
            </a:r>
            <a:r>
              <a:rPr lang="de-CH" sz="1000" dirty="0" smtClean="0"/>
              <a:t>                   Domizilgesellschaft: Anteil CH 5 % / Ausland 95 %; Sockelsatz 10 %</a:t>
            </a:r>
            <a:endParaRPr lang="de-CH" sz="1000" dirty="0"/>
          </a:p>
        </p:txBody>
      </p:sp>
      <p:sp>
        <p:nvSpPr>
          <p:cNvPr id="14" name="Rectangle 2"/>
          <p:cNvSpPr>
            <a:spLocks noChangeArrowheads="1"/>
          </p:cNvSpPr>
          <p:nvPr>
            <p:custDataLst>
              <p:tags r:id="rId10"/>
            </p:custDataLst>
          </p:nvPr>
        </p:nvSpPr>
        <p:spPr bwMode="auto">
          <a:xfrm>
            <a:off x="827584" y="620688"/>
            <a:ext cx="746922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Senkung Gewinntarif (2)           </a:t>
            </a:r>
            <a:endParaRPr lang="de-CH" altLang="de-DE" sz="2700" b="1" dirty="0">
              <a:solidFill>
                <a:srgbClr val="00A1F2"/>
              </a:solidFill>
            </a:endParaRPr>
          </a:p>
        </p:txBody>
      </p:sp>
    </p:spTree>
    <p:extLst>
      <p:ext uri="{BB962C8B-B14F-4D97-AF65-F5344CB8AC3E}">
        <p14:creationId xmlns:p14="http://schemas.microsoft.com/office/powerpoint/2010/main" val="39661187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p:cNvSpPr>
            <a:spLocks noGrp="1"/>
          </p:cNvSpPr>
          <p:nvPr>
            <p:ph type="title"/>
            <p:custDataLst>
              <p:tags r:id="rId1"/>
            </p:custDataLst>
          </p:nvPr>
        </p:nvSpPr>
        <p:spPr>
          <a:xfrm>
            <a:off x="467544" y="692696"/>
            <a:ext cx="7415984" cy="612000"/>
          </a:xfrm>
        </p:spPr>
        <p:txBody>
          <a:bodyPr/>
          <a:lstStyle/>
          <a:p>
            <a:pPr marL="358775" indent="-358775"/>
            <a:r>
              <a:rPr lang="de-CH" dirty="0" smtClean="0"/>
              <a:t>    Senkung Gewinnsteuertarif </a:t>
            </a:r>
            <a:br>
              <a:rPr lang="de-CH" dirty="0" smtClean="0"/>
            </a:br>
            <a:r>
              <a:rPr lang="de-CH" dirty="0" smtClean="0"/>
              <a:t>Durchschnittliche Gewinnsteuersätze (3)</a:t>
            </a:r>
            <a:r>
              <a:rPr lang="de-CH" dirty="0"/>
              <a:t/>
            </a:r>
            <a:br>
              <a:rPr lang="de-CH" dirty="0"/>
            </a:br>
            <a:endParaRPr lang="de-CH" dirty="0"/>
          </a:p>
        </p:txBody>
      </p:sp>
      <p:sp>
        <p:nvSpPr>
          <p:cNvPr id="3" name="Inhaltsplatzhalter 2"/>
          <p:cNvSpPr>
            <a:spLocks noGrp="1"/>
          </p:cNvSpPr>
          <p:nvPr>
            <p:ph idx="1"/>
            <p:custDataLst>
              <p:tags r:id="rId2"/>
            </p:custDataLst>
          </p:nvPr>
        </p:nvSpPr>
        <p:spPr>
          <a:xfrm>
            <a:off x="900000" y="1395248"/>
            <a:ext cx="7992480" cy="4266000"/>
          </a:xfrm>
        </p:spPr>
        <p:txBody>
          <a:bodyPr/>
          <a:lstStyle/>
          <a:p>
            <a:pPr>
              <a:buFont typeface="Wingdings" panose="05000000000000000000" pitchFamily="2" charset="2"/>
              <a:buChar char="§"/>
            </a:pPr>
            <a:endParaRPr lang="de-CH" sz="2000" dirty="0" smtClean="0"/>
          </a:p>
          <a:p>
            <a:pPr>
              <a:buClr>
                <a:srgbClr val="0096DF"/>
              </a:buClr>
              <a:buFont typeface="Wingdings" panose="05000000000000000000" pitchFamily="2" charset="2"/>
              <a:buChar char="§"/>
            </a:pPr>
            <a:r>
              <a:rPr lang="de-CH" sz="2000" dirty="0" smtClean="0">
                <a:sym typeface="Wingdings" panose="05000000000000000000" pitchFamily="2" charset="2"/>
              </a:rPr>
              <a:t>Gewinnsteuersätze: Noch grössere Unterschiede in den Kantonen</a:t>
            </a:r>
          </a:p>
          <a:p>
            <a:pPr lvl="1">
              <a:buClr>
                <a:srgbClr val="0096DF"/>
              </a:buClr>
              <a:buFont typeface="Symbol" panose="05050102010706020507" pitchFamily="18" charset="2"/>
              <a:buChar char="-"/>
            </a:pPr>
            <a:r>
              <a:rPr lang="de-CH" sz="2000" dirty="0" smtClean="0">
                <a:sym typeface="Wingdings" panose="05000000000000000000" pitchFamily="2" charset="2"/>
              </a:rPr>
              <a:t>Bei Patentbox- und F&amp;E-Abzügen bleiben Differenzen gering</a:t>
            </a:r>
          </a:p>
          <a:p>
            <a:pPr>
              <a:buClr>
                <a:srgbClr val="0096DF"/>
              </a:buClr>
              <a:buFont typeface="Wingdings" panose="05000000000000000000" pitchFamily="2" charset="2"/>
              <a:buChar char="§"/>
            </a:pPr>
            <a:r>
              <a:rPr lang="de-CH" sz="2000" dirty="0" smtClean="0">
                <a:sym typeface="Wingdings" panose="05000000000000000000" pitchFamily="2" charset="2"/>
              </a:rPr>
              <a:t>Effektive gewichtete Gewinnsteuersätze sinken ca.1.3 % in CH</a:t>
            </a:r>
          </a:p>
          <a:p>
            <a:pPr marL="0" indent="0">
              <a:buClr>
                <a:srgbClr val="0096DF"/>
              </a:buClr>
              <a:buNone/>
            </a:pPr>
            <a:r>
              <a:rPr lang="de-CH" sz="2000" dirty="0">
                <a:sym typeface="Wingdings" panose="05000000000000000000" pitchFamily="2" charset="2"/>
              </a:rPr>
              <a:t>	</a:t>
            </a:r>
            <a:r>
              <a:rPr lang="de-CH" sz="2000" dirty="0" smtClean="0">
                <a:sym typeface="Wingdings" panose="05000000000000000000" pitchFamily="2" charset="2"/>
              </a:rPr>
              <a:t>	</a:t>
            </a:r>
          </a:p>
          <a:p>
            <a:pPr marL="0" indent="0">
              <a:buClr>
                <a:srgbClr val="0096DF"/>
              </a:buClr>
              <a:buNone/>
            </a:pPr>
            <a:r>
              <a:rPr lang="de-CH" sz="2000" dirty="0">
                <a:sym typeface="Wingdings" panose="05000000000000000000" pitchFamily="2" charset="2"/>
              </a:rPr>
              <a:t>	 </a:t>
            </a:r>
            <a:r>
              <a:rPr lang="de-CH" sz="2000" dirty="0" smtClean="0">
                <a:sym typeface="Wingdings" panose="05000000000000000000" pitchFamily="2" charset="2"/>
              </a:rPr>
              <a:t>	</a:t>
            </a:r>
            <a:endParaRPr lang="de-CH" sz="2000" dirty="0"/>
          </a:p>
          <a:p>
            <a:pPr marL="0" indent="0">
              <a:buNone/>
            </a:pPr>
            <a:endParaRPr lang="de-CH" sz="2000" dirty="0"/>
          </a:p>
          <a:p>
            <a:pPr marL="0" indent="0">
              <a:buNone/>
            </a:pPr>
            <a:endParaRPr lang="de-CH" sz="2000" dirty="0" smtClean="0"/>
          </a:p>
          <a:p>
            <a:pPr marL="0" indent="0">
              <a:buNone/>
            </a:pPr>
            <a:endParaRPr lang="de-CH" sz="2000" dirty="0"/>
          </a:p>
        </p:txBody>
      </p:sp>
      <p:graphicFrame>
        <p:nvGraphicFramePr>
          <p:cNvPr id="5" name="Tabelle 4"/>
          <p:cNvGraphicFramePr>
            <a:graphicFrameLocks noGrp="1"/>
          </p:cNvGraphicFramePr>
          <p:nvPr>
            <p:custDataLst>
              <p:tags r:id="rId3"/>
            </p:custDataLst>
            <p:extLst>
              <p:ext uri="{D42A27DB-BD31-4B8C-83A1-F6EECF244321}">
                <p14:modId xmlns:p14="http://schemas.microsoft.com/office/powerpoint/2010/main" val="1078774769"/>
              </p:ext>
            </p:extLst>
          </p:nvPr>
        </p:nvGraphicFramePr>
        <p:xfrm>
          <a:off x="900112" y="3045189"/>
          <a:ext cx="5112048" cy="1319915"/>
        </p:xfrm>
        <a:graphic>
          <a:graphicData uri="http://schemas.openxmlformats.org/drawingml/2006/table">
            <a:tbl>
              <a:tblPr/>
              <a:tblGrid>
                <a:gridCol w="1367632"/>
                <a:gridCol w="1224136"/>
                <a:gridCol w="1224136"/>
                <a:gridCol w="1296144"/>
              </a:tblGrid>
              <a:tr h="632803">
                <a:tc>
                  <a:txBody>
                    <a:bodyPr/>
                    <a:lstStyle/>
                    <a:p>
                      <a:pPr algn="l" fontAlgn="b"/>
                      <a:r>
                        <a:rPr lang="de-CH" sz="1400" b="1" i="0" u="none" strike="noStrike" dirty="0" smtClean="0">
                          <a:solidFill>
                            <a:schemeClr val="tx1"/>
                          </a:solidFill>
                          <a:effectLst/>
                          <a:latin typeface="Arial" panose="020B0604020202020204" pitchFamily="34" charset="0"/>
                          <a:cs typeface="Arial" panose="020B0604020202020204" pitchFamily="34" charset="0"/>
                        </a:rPr>
                        <a:t>Effektiver Gewinnsteuer-satz (Kantone)</a:t>
                      </a:r>
                      <a:endParaRPr lang="de-CH"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l" fontAlgn="b"/>
                      <a:r>
                        <a:rPr lang="de-CH" sz="1400" b="1" i="0" u="none" strike="noStrike" dirty="0" smtClean="0">
                          <a:solidFill>
                            <a:schemeClr val="tx1"/>
                          </a:solidFill>
                          <a:effectLst/>
                          <a:latin typeface="Arial" panose="020B0604020202020204" pitchFamily="34" charset="0"/>
                          <a:cs typeface="Arial" panose="020B0604020202020204" pitchFamily="34" charset="0"/>
                        </a:rPr>
                        <a:t>Ordentlich besteuerte</a:t>
                      </a:r>
                      <a:r>
                        <a:rPr lang="de-CH" sz="1400" b="1" i="0" u="none" strike="noStrike" baseline="0" dirty="0" smtClean="0">
                          <a:solidFill>
                            <a:schemeClr val="tx1"/>
                          </a:solidFill>
                          <a:effectLst/>
                          <a:latin typeface="Arial" panose="020B0604020202020204" pitchFamily="34" charset="0"/>
                          <a:cs typeface="Arial" panose="020B0604020202020204" pitchFamily="34" charset="0"/>
                        </a:rPr>
                        <a:t> Unternehmen</a:t>
                      </a:r>
                      <a:endParaRPr lang="de-CH"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l" fontAlgn="b"/>
                      <a:r>
                        <a:rPr lang="de-CH" sz="1400" b="1" i="0" u="none" strike="noStrike" dirty="0" smtClean="0">
                          <a:solidFill>
                            <a:schemeClr val="tx1"/>
                          </a:solidFill>
                          <a:effectLst/>
                          <a:latin typeface="Arial" panose="020B0604020202020204" pitchFamily="34" charset="0"/>
                          <a:cs typeface="Arial" panose="020B0604020202020204" pitchFamily="34" charset="0"/>
                        </a:rPr>
                        <a:t>Statusgesell-schaften</a:t>
                      </a:r>
                      <a:r>
                        <a:rPr lang="de-CH" sz="1400" b="1" i="0" u="none" strike="noStrike" baseline="0" dirty="0" smtClean="0">
                          <a:solidFill>
                            <a:schemeClr val="tx1"/>
                          </a:solidFill>
                          <a:effectLst/>
                          <a:latin typeface="Arial" panose="020B0604020202020204" pitchFamily="34" charset="0"/>
                          <a:cs typeface="Arial" panose="020B0604020202020204" pitchFamily="34" charset="0"/>
                        </a:rPr>
                        <a:t> </a:t>
                      </a:r>
                      <a:endParaRPr lang="de-CH"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l" fontAlgn="b"/>
                      <a:r>
                        <a:rPr lang="de-CH" sz="1400" b="1" i="0" u="none" strike="noStrike" baseline="0" dirty="0" smtClean="0">
                          <a:solidFill>
                            <a:schemeClr val="tx1"/>
                          </a:solidFill>
                          <a:effectLst/>
                          <a:latin typeface="Arial" panose="020B0604020202020204" pitchFamily="34" charset="0"/>
                          <a:cs typeface="Arial" panose="020B0604020202020204" pitchFamily="34" charset="0"/>
                        </a:rPr>
                        <a:t> Alle Kantone im </a:t>
                      </a:r>
                      <a:r>
                        <a:rPr lang="de-CH" sz="1400" u="none" dirty="0" smtClean="0"/>
                        <a:t>Ø</a:t>
                      </a:r>
                      <a:endParaRPr lang="de-CH"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chemeClr val="accent2">
                        <a:lumMod val="75000"/>
                      </a:schemeClr>
                    </a:solidFill>
                  </a:tcPr>
                </a:tc>
              </a:tr>
              <a:tr h="355265">
                <a:tc>
                  <a:txBody>
                    <a:bodyPr/>
                    <a:lstStyle/>
                    <a:p>
                      <a:pPr algn="l" fontAlgn="b"/>
                      <a:r>
                        <a:rPr lang="de-CH" sz="1400" b="0" i="0" u="none" strike="noStrike" dirty="0" smtClean="0">
                          <a:solidFill>
                            <a:srgbClr val="000000"/>
                          </a:solidFill>
                          <a:effectLst/>
                          <a:latin typeface="Arial" panose="020B0604020202020204" pitchFamily="34" charset="0"/>
                          <a:cs typeface="Arial" panose="020B0604020202020204" pitchFamily="34" charset="0"/>
                        </a:rPr>
                        <a:t>CH – heute</a:t>
                      </a:r>
                      <a:endParaRPr lang="de-CH"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ctr" fontAlgn="b"/>
                      <a:r>
                        <a:rPr lang="de-CH" sz="1400" b="0" i="0" u="none" strike="noStrike" dirty="0" smtClean="0">
                          <a:solidFill>
                            <a:srgbClr val="000000"/>
                          </a:solidFill>
                          <a:effectLst/>
                          <a:latin typeface="Arial" panose="020B0604020202020204" pitchFamily="34" charset="0"/>
                          <a:cs typeface="Arial" panose="020B0604020202020204" pitchFamily="34" charset="0"/>
                        </a:rPr>
                        <a:t>19.</a:t>
                      </a:r>
                      <a:r>
                        <a:rPr lang="de-CH" sz="1400" b="0" i="0" u="none" strike="noStrike" baseline="0" dirty="0" smtClean="0">
                          <a:solidFill>
                            <a:srgbClr val="000000"/>
                          </a:solidFill>
                          <a:effectLst/>
                          <a:latin typeface="Arial" panose="020B0604020202020204" pitchFamily="34" charset="0"/>
                          <a:cs typeface="Arial" panose="020B0604020202020204" pitchFamily="34" charset="0"/>
                        </a:rPr>
                        <a:t>5 %</a:t>
                      </a:r>
                      <a:endParaRPr lang="de-CH"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ctr" fontAlgn="b"/>
                      <a:r>
                        <a:rPr lang="de-CH" sz="1400" b="0" i="0" u="none" strike="noStrike" dirty="0" smtClean="0">
                          <a:solidFill>
                            <a:srgbClr val="000000"/>
                          </a:solidFill>
                          <a:effectLst/>
                          <a:latin typeface="Arial" panose="020B0604020202020204" pitchFamily="34" charset="0"/>
                          <a:cs typeface="Arial" panose="020B0604020202020204" pitchFamily="34" charset="0"/>
                        </a:rPr>
                        <a:t>8.8 %</a:t>
                      </a:r>
                      <a:endParaRPr lang="de-CH"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c>
                  <a:txBody>
                    <a:bodyPr/>
                    <a:lstStyle/>
                    <a:p>
                      <a:pPr algn="ctr" fontAlgn="b"/>
                      <a:r>
                        <a:rPr lang="de-CH" sz="1400" b="0" i="0" u="none" strike="noStrike" dirty="0" smtClean="0">
                          <a:solidFill>
                            <a:srgbClr val="000000"/>
                          </a:solidFill>
                          <a:effectLst/>
                          <a:latin typeface="Arial" panose="020B0604020202020204" pitchFamily="34" charset="0"/>
                          <a:cs typeface="Arial" panose="020B0604020202020204" pitchFamily="34" charset="0"/>
                        </a:rPr>
                        <a:t>14.1 %</a:t>
                      </a:r>
                      <a:endParaRPr lang="de-CH"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lumMod val="90000"/>
                      </a:schemeClr>
                    </a:solidFill>
                  </a:tcPr>
                </a:tc>
              </a:tr>
              <a:tr h="315045">
                <a:tc>
                  <a:txBody>
                    <a:bodyPr/>
                    <a:lstStyle/>
                    <a:p>
                      <a:pPr algn="l" fontAlgn="b"/>
                      <a:r>
                        <a:rPr lang="de-CH" sz="1400" b="0" i="0" u="none" strike="noStrike" dirty="0" smtClean="0">
                          <a:solidFill>
                            <a:srgbClr val="000000"/>
                          </a:solidFill>
                          <a:effectLst/>
                          <a:latin typeface="Arial" panose="020B0604020202020204" pitchFamily="34" charset="0"/>
                          <a:cs typeface="Arial" panose="020B0604020202020204" pitchFamily="34" charset="0"/>
                        </a:rPr>
                        <a:t>CH – STAF</a:t>
                      </a:r>
                      <a:endParaRPr lang="de-CH"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b"/>
                      <a:endParaRPr lang="de-CH"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b"/>
                      <a:endParaRPr lang="de-CH"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b"/>
                      <a:r>
                        <a:rPr lang="de-CH" sz="1400" b="0" i="0" u="none" strike="noStrike" dirty="0" smtClean="0">
                          <a:solidFill>
                            <a:srgbClr val="000000"/>
                          </a:solidFill>
                          <a:effectLst/>
                          <a:latin typeface="Arial" panose="020B0604020202020204" pitchFamily="34" charset="0"/>
                          <a:cs typeface="Arial" panose="020B0604020202020204" pitchFamily="34" charset="0"/>
                        </a:rPr>
                        <a:t>12.8 %</a:t>
                      </a:r>
                      <a:endParaRPr lang="de-CH"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r>
            </a:tbl>
          </a:graphicData>
        </a:graphic>
      </p:graphicFrame>
      <p:graphicFrame>
        <p:nvGraphicFramePr>
          <p:cNvPr id="6" name="Tabelle 5"/>
          <p:cNvGraphicFramePr>
            <a:graphicFrameLocks noGrp="1"/>
          </p:cNvGraphicFramePr>
          <p:nvPr>
            <p:custDataLst>
              <p:tags r:id="rId4"/>
            </p:custDataLst>
            <p:extLst>
              <p:ext uri="{D42A27DB-BD31-4B8C-83A1-F6EECF244321}">
                <p14:modId xmlns:p14="http://schemas.microsoft.com/office/powerpoint/2010/main" val="3656397356"/>
              </p:ext>
            </p:extLst>
          </p:nvPr>
        </p:nvGraphicFramePr>
        <p:xfrm>
          <a:off x="900112" y="4658572"/>
          <a:ext cx="5112048" cy="1290708"/>
        </p:xfrm>
        <a:graphic>
          <a:graphicData uri="http://schemas.openxmlformats.org/drawingml/2006/table">
            <a:tbl>
              <a:tblPr/>
              <a:tblGrid>
                <a:gridCol w="1367632"/>
                <a:gridCol w="1224136"/>
                <a:gridCol w="1224136"/>
                <a:gridCol w="1296144"/>
              </a:tblGrid>
              <a:tr h="632803">
                <a:tc>
                  <a:txBody>
                    <a:bodyPr/>
                    <a:lstStyle/>
                    <a:p>
                      <a:pPr algn="l" fontAlgn="b"/>
                      <a:r>
                        <a:rPr lang="de-CH" sz="1400" b="1" i="0" u="none" strike="noStrike" dirty="0" smtClean="0">
                          <a:solidFill>
                            <a:schemeClr val="tx1"/>
                          </a:solidFill>
                          <a:effectLst/>
                          <a:latin typeface="Arial" panose="020B0604020202020204" pitchFamily="34" charset="0"/>
                          <a:cs typeface="Arial" panose="020B0604020202020204" pitchFamily="34" charset="0"/>
                        </a:rPr>
                        <a:t>Effektiver Gewinnsteuer-satz Aargau</a:t>
                      </a:r>
                      <a:endParaRPr lang="de-CH"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l" fontAlgn="b"/>
                      <a:r>
                        <a:rPr lang="de-CH" sz="1400" b="1" i="0" u="none" strike="noStrike" dirty="0" smtClean="0">
                          <a:solidFill>
                            <a:schemeClr val="tx1"/>
                          </a:solidFill>
                          <a:effectLst/>
                          <a:latin typeface="Arial" panose="020B0604020202020204" pitchFamily="34" charset="0"/>
                          <a:cs typeface="Arial" panose="020B0604020202020204" pitchFamily="34" charset="0"/>
                        </a:rPr>
                        <a:t>Ordentlich besteuerte</a:t>
                      </a:r>
                      <a:r>
                        <a:rPr lang="de-CH" sz="1400" b="1" i="0" u="none" strike="noStrike" baseline="0" dirty="0" smtClean="0">
                          <a:solidFill>
                            <a:schemeClr val="tx1"/>
                          </a:solidFill>
                          <a:effectLst/>
                          <a:latin typeface="Arial" panose="020B0604020202020204" pitchFamily="34" charset="0"/>
                          <a:cs typeface="Arial" panose="020B0604020202020204" pitchFamily="34" charset="0"/>
                        </a:rPr>
                        <a:t> Unternehmen</a:t>
                      </a:r>
                      <a:endParaRPr lang="de-CH"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l" fontAlgn="b"/>
                      <a:r>
                        <a:rPr lang="de-CH" sz="1400" b="1" i="0" u="none" strike="noStrike" dirty="0" smtClean="0">
                          <a:solidFill>
                            <a:schemeClr val="tx1"/>
                          </a:solidFill>
                          <a:effectLst/>
                          <a:latin typeface="Arial" panose="020B0604020202020204" pitchFamily="34" charset="0"/>
                          <a:cs typeface="Arial" panose="020B0604020202020204" pitchFamily="34" charset="0"/>
                        </a:rPr>
                        <a:t>Statusgesell-schaften</a:t>
                      </a:r>
                      <a:r>
                        <a:rPr lang="de-CH" sz="1400" b="1" i="0" u="none" strike="noStrike" baseline="0" dirty="0" smtClean="0">
                          <a:solidFill>
                            <a:schemeClr val="tx1"/>
                          </a:solidFill>
                          <a:effectLst/>
                          <a:latin typeface="Arial" panose="020B0604020202020204" pitchFamily="34" charset="0"/>
                          <a:cs typeface="Arial" panose="020B0604020202020204" pitchFamily="34" charset="0"/>
                        </a:rPr>
                        <a:t> </a:t>
                      </a:r>
                      <a:endParaRPr lang="de-CH"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l" fontAlgn="b"/>
                      <a:r>
                        <a:rPr lang="de-CH" sz="1400" b="1" i="0" u="none" strike="noStrike" baseline="0" dirty="0" smtClean="0">
                          <a:solidFill>
                            <a:schemeClr val="tx1"/>
                          </a:solidFill>
                          <a:effectLst/>
                          <a:latin typeface="Arial" panose="020B0604020202020204" pitchFamily="34" charset="0"/>
                          <a:cs typeface="Arial" panose="020B0604020202020204" pitchFamily="34" charset="0"/>
                        </a:rPr>
                        <a:t> Aargau im </a:t>
                      </a:r>
                      <a:r>
                        <a:rPr lang="de-CH" sz="1400" u="none" dirty="0" smtClean="0"/>
                        <a:t>Ø</a:t>
                      </a:r>
                      <a:endParaRPr lang="de-CH"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chemeClr val="accent2">
                        <a:lumMod val="75000"/>
                      </a:schemeClr>
                    </a:solidFill>
                  </a:tcPr>
                </a:tc>
              </a:tr>
              <a:tr h="326058">
                <a:tc>
                  <a:txBody>
                    <a:bodyPr/>
                    <a:lstStyle/>
                    <a:p>
                      <a:pPr algn="l" fontAlgn="b"/>
                      <a:r>
                        <a:rPr lang="de-CH" sz="1400" b="0" i="0" u="none" strike="noStrike" dirty="0" smtClean="0">
                          <a:solidFill>
                            <a:srgbClr val="FF0000"/>
                          </a:solidFill>
                          <a:effectLst/>
                          <a:latin typeface="Arial" panose="020B0604020202020204" pitchFamily="34" charset="0"/>
                          <a:cs typeface="Arial" panose="020B0604020202020204" pitchFamily="34" charset="0"/>
                        </a:rPr>
                        <a:t>Kt.</a:t>
                      </a:r>
                      <a:r>
                        <a:rPr lang="de-CH" sz="1400" b="0" i="0" u="none" strike="noStrike" baseline="0" dirty="0" smtClean="0">
                          <a:solidFill>
                            <a:srgbClr val="FF0000"/>
                          </a:solidFill>
                          <a:effectLst/>
                          <a:latin typeface="Arial" panose="020B0604020202020204" pitchFamily="34" charset="0"/>
                          <a:cs typeface="Arial" panose="020B0604020202020204" pitchFamily="34" charset="0"/>
                        </a:rPr>
                        <a:t> AG</a:t>
                      </a:r>
                      <a:r>
                        <a:rPr lang="de-CH" sz="1400" b="0" i="0" u="none" strike="noStrike" dirty="0" smtClean="0">
                          <a:solidFill>
                            <a:srgbClr val="FF0000"/>
                          </a:solidFill>
                          <a:effectLst/>
                          <a:latin typeface="Arial" panose="020B0604020202020204" pitchFamily="34" charset="0"/>
                          <a:cs typeface="Arial" panose="020B0604020202020204" pitchFamily="34" charset="0"/>
                        </a:rPr>
                        <a:t> – heute</a:t>
                      </a:r>
                      <a:endParaRPr lang="de-CH" sz="14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b"/>
                      <a:r>
                        <a:rPr lang="de-CH" sz="1400" b="0" i="0" u="none" strike="noStrike" dirty="0" smtClean="0">
                          <a:solidFill>
                            <a:srgbClr val="FF0000"/>
                          </a:solidFill>
                          <a:effectLst/>
                          <a:latin typeface="Arial" panose="020B0604020202020204" pitchFamily="34" charset="0"/>
                          <a:cs typeface="Arial" panose="020B0604020202020204" pitchFamily="34" charset="0"/>
                        </a:rPr>
                        <a:t>17.7 %</a:t>
                      </a:r>
                      <a:endParaRPr lang="de-CH" sz="14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b"/>
                      <a:r>
                        <a:rPr lang="de-CH" sz="1400" b="0" i="0" u="none" strike="noStrike" dirty="0" smtClean="0">
                          <a:solidFill>
                            <a:srgbClr val="FF0000"/>
                          </a:solidFill>
                          <a:effectLst/>
                          <a:latin typeface="Arial" panose="020B0604020202020204" pitchFamily="34" charset="0"/>
                          <a:cs typeface="Arial" panose="020B0604020202020204" pitchFamily="34" charset="0"/>
                        </a:rPr>
                        <a:t>11.1</a:t>
                      </a:r>
                      <a:r>
                        <a:rPr lang="de-CH" sz="1400" b="0" i="0" u="none" strike="noStrike" baseline="0" dirty="0" smtClean="0">
                          <a:solidFill>
                            <a:srgbClr val="FF0000"/>
                          </a:solidFill>
                          <a:effectLst/>
                          <a:latin typeface="Arial" panose="020B0604020202020204" pitchFamily="34" charset="0"/>
                          <a:cs typeface="Arial" panose="020B0604020202020204" pitchFamily="34" charset="0"/>
                        </a:rPr>
                        <a:t> %</a:t>
                      </a:r>
                      <a:endParaRPr lang="de-CH" sz="14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b"/>
                      <a:r>
                        <a:rPr lang="de-CH" sz="1400" b="0" i="0" u="none" strike="noStrike" dirty="0" smtClean="0">
                          <a:solidFill>
                            <a:srgbClr val="FF0000"/>
                          </a:solidFill>
                          <a:effectLst/>
                          <a:latin typeface="Arial" panose="020B0604020202020204" pitchFamily="34" charset="0"/>
                          <a:cs typeface="Arial" panose="020B0604020202020204" pitchFamily="34" charset="0"/>
                        </a:rPr>
                        <a:t>     17.4 %</a:t>
                      </a:r>
                      <a:endParaRPr lang="de-CH" sz="14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r>
              <a:tr h="315045">
                <a:tc>
                  <a:txBody>
                    <a:bodyPr/>
                    <a:lstStyle/>
                    <a:p>
                      <a:pPr algn="l" fontAlgn="b"/>
                      <a:r>
                        <a:rPr lang="de-CH" sz="1400" b="0" i="0" u="none" strike="noStrike" dirty="0" smtClean="0">
                          <a:solidFill>
                            <a:srgbClr val="FF0000"/>
                          </a:solidFill>
                          <a:effectLst/>
                          <a:latin typeface="Arial" panose="020B0604020202020204" pitchFamily="34" charset="0"/>
                          <a:cs typeface="Arial" panose="020B0604020202020204" pitchFamily="34" charset="0"/>
                        </a:rPr>
                        <a:t>Kt. AG –</a:t>
                      </a:r>
                      <a:r>
                        <a:rPr lang="de-CH" sz="1400" b="0" i="0" u="none" strike="noStrike" baseline="0" dirty="0" smtClean="0">
                          <a:solidFill>
                            <a:srgbClr val="FF0000"/>
                          </a:solidFill>
                          <a:effectLst/>
                          <a:latin typeface="Arial" panose="020B0604020202020204" pitchFamily="34" charset="0"/>
                          <a:cs typeface="Arial" panose="020B0604020202020204" pitchFamily="34" charset="0"/>
                        </a:rPr>
                        <a:t> STAG</a:t>
                      </a:r>
                      <a:endParaRPr lang="de-CH" sz="14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0CEF0"/>
                    </a:solidFill>
                  </a:tcPr>
                </a:tc>
                <a:tc>
                  <a:txBody>
                    <a:bodyPr/>
                    <a:lstStyle/>
                    <a:p>
                      <a:pPr algn="ctr" fontAlgn="b"/>
                      <a:endParaRPr lang="de-CH" sz="14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0CEF0"/>
                    </a:solidFill>
                  </a:tcPr>
                </a:tc>
                <a:tc>
                  <a:txBody>
                    <a:bodyPr/>
                    <a:lstStyle/>
                    <a:p>
                      <a:pPr algn="ctr" fontAlgn="b"/>
                      <a:r>
                        <a:rPr lang="de-CH" sz="1400" b="0" i="0" u="none" strike="noStrike" dirty="0" smtClean="0">
                          <a:solidFill>
                            <a:srgbClr val="FF0000"/>
                          </a:solidFill>
                          <a:effectLst/>
                          <a:latin typeface="Arial" panose="020B0604020202020204" pitchFamily="34" charset="0"/>
                          <a:cs typeface="Arial" panose="020B0604020202020204" pitchFamily="34" charset="0"/>
                        </a:rPr>
                        <a:t>                 </a:t>
                      </a:r>
                      <a:endParaRPr lang="de-CH" sz="14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0CEF0"/>
                    </a:solidFill>
                  </a:tcPr>
                </a:tc>
                <a:tc>
                  <a:txBody>
                    <a:bodyPr/>
                    <a:lstStyle/>
                    <a:p>
                      <a:pPr algn="ctr" fontAlgn="b"/>
                      <a:r>
                        <a:rPr lang="de-CH" sz="1400" b="0" i="0" u="none" strike="noStrike" baseline="0" dirty="0" smtClean="0">
                          <a:solidFill>
                            <a:srgbClr val="FF0000"/>
                          </a:solidFill>
                          <a:effectLst/>
                          <a:latin typeface="Arial" panose="020B0604020202020204" pitchFamily="34" charset="0"/>
                          <a:cs typeface="Arial" panose="020B0604020202020204" pitchFamily="34" charset="0"/>
                        </a:rPr>
                        <a:t>ca. 14.5 % </a:t>
                      </a:r>
                      <a:endParaRPr lang="de-CH" sz="1400" b="0" i="0" u="none" strike="noStrike" dirty="0" smtClean="0">
                        <a:solidFill>
                          <a:srgbClr val="FF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0CEF0"/>
                    </a:solidFill>
                  </a:tcPr>
                </a:tc>
              </a:tr>
            </a:tbl>
          </a:graphicData>
        </a:graphic>
      </p:graphicFrame>
      <p:cxnSp>
        <p:nvCxnSpPr>
          <p:cNvPr id="9" name="Gerade Verbindung mit Pfeil 8"/>
          <p:cNvCxnSpPr/>
          <p:nvPr>
            <p:custDataLst>
              <p:tags r:id="rId5"/>
            </p:custDataLst>
          </p:nvPr>
        </p:nvCxnSpPr>
        <p:spPr>
          <a:xfrm>
            <a:off x="5292080" y="4005088"/>
            <a:ext cx="0" cy="21600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 name="Gerade Verbindung mit Pfeil 3"/>
          <p:cNvCxnSpPr>
            <a:stCxn id="11" idx="1"/>
          </p:cNvCxnSpPr>
          <p:nvPr>
            <p:custDataLst>
              <p:tags r:id="rId6"/>
            </p:custDataLst>
          </p:nvPr>
        </p:nvCxnSpPr>
        <p:spPr>
          <a:xfrm flipH="1">
            <a:off x="5752854" y="5130770"/>
            <a:ext cx="547338" cy="67449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custDataLst>
              <p:tags r:id="rId7"/>
            </p:custDataLst>
          </p:nvPr>
        </p:nvSpPr>
        <p:spPr>
          <a:xfrm>
            <a:off x="6300192" y="4869160"/>
            <a:ext cx="2736304" cy="523220"/>
          </a:xfrm>
          <a:prstGeom prst="rect">
            <a:avLst/>
          </a:prstGeom>
          <a:noFill/>
          <a:ln>
            <a:solidFill>
              <a:schemeClr val="tx2">
                <a:lumMod val="60000"/>
                <a:lumOff val="40000"/>
              </a:schemeClr>
            </a:solidFill>
          </a:ln>
        </p:spPr>
        <p:txBody>
          <a:bodyPr wrap="square" rtlCol="0">
            <a:spAutoFit/>
          </a:bodyPr>
          <a:lstStyle/>
          <a:p>
            <a:r>
              <a:rPr lang="de-CH" sz="1400" dirty="0" smtClean="0"/>
              <a:t>Gewinnsteuersätze 17.9 % und 14.7 %</a:t>
            </a:r>
            <a:endParaRPr lang="de-CH" sz="1400" dirty="0"/>
          </a:p>
        </p:txBody>
      </p:sp>
      <p:cxnSp>
        <p:nvCxnSpPr>
          <p:cNvPr id="12" name="Gerade Verbindung mit Pfeil 11"/>
          <p:cNvCxnSpPr>
            <a:stCxn id="17" idx="1"/>
          </p:cNvCxnSpPr>
          <p:nvPr>
            <p:custDataLst>
              <p:tags r:id="rId8"/>
            </p:custDataLst>
          </p:nvPr>
        </p:nvCxnSpPr>
        <p:spPr>
          <a:xfrm flipH="1" flipV="1">
            <a:off x="5752854" y="5877272"/>
            <a:ext cx="547338" cy="813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7" name="Textfeld 16"/>
          <p:cNvSpPr txBox="1"/>
          <p:nvPr>
            <p:custDataLst>
              <p:tags r:id="rId9"/>
            </p:custDataLst>
          </p:nvPr>
        </p:nvSpPr>
        <p:spPr>
          <a:xfrm>
            <a:off x="6300192" y="5589240"/>
            <a:ext cx="2736304" cy="738664"/>
          </a:xfrm>
          <a:prstGeom prst="rect">
            <a:avLst/>
          </a:prstGeom>
          <a:noFill/>
          <a:ln>
            <a:solidFill>
              <a:schemeClr val="tx2">
                <a:lumMod val="60000"/>
                <a:lumOff val="40000"/>
              </a:schemeClr>
            </a:solidFill>
          </a:ln>
        </p:spPr>
        <p:txBody>
          <a:bodyPr wrap="square" rtlCol="0">
            <a:spAutoFit/>
          </a:bodyPr>
          <a:lstStyle/>
          <a:p>
            <a:r>
              <a:rPr lang="de-CH" sz="1400" dirty="0"/>
              <a:t>Patentbox, F&amp;E-Abzug, </a:t>
            </a:r>
            <a:r>
              <a:rPr lang="de-CH" sz="1400" dirty="0" smtClean="0"/>
              <a:t>Sonder-satz- </a:t>
            </a:r>
            <a:r>
              <a:rPr lang="de-CH" sz="1400" dirty="0"/>
              <a:t>und step </a:t>
            </a:r>
            <a:r>
              <a:rPr lang="de-CH" sz="1400" dirty="0" smtClean="0"/>
              <a:t>up-Verfahren</a:t>
            </a:r>
            <a:endParaRPr lang="de-CH" sz="1400" dirty="0"/>
          </a:p>
          <a:p>
            <a:r>
              <a:rPr lang="de-CH" sz="1400" dirty="0" smtClean="0"/>
              <a:t>minimal </a:t>
            </a:r>
            <a:r>
              <a:rPr lang="de-CH" sz="1400" dirty="0"/>
              <a:t>mit ca. 11 % besteuert</a:t>
            </a:r>
          </a:p>
        </p:txBody>
      </p:sp>
    </p:spTree>
    <p:extLst>
      <p:ext uri="{BB962C8B-B14F-4D97-AF65-F5344CB8AC3E}">
        <p14:creationId xmlns:p14="http://schemas.microsoft.com/office/powerpoint/2010/main" val="34689670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539552" y="620688"/>
            <a:ext cx="8352928" cy="612000"/>
          </a:xfrm>
        </p:spPr>
        <p:txBody>
          <a:bodyPr/>
          <a:lstStyle/>
          <a:p>
            <a:pPr marL="358775" indent="-358775"/>
            <a:r>
              <a:rPr lang="de-CH" dirty="0" smtClean="0"/>
              <a:t>    Senkung Gewinnsteuertarif (4)</a:t>
            </a:r>
            <a:br>
              <a:rPr lang="de-CH" dirty="0" smtClean="0"/>
            </a:br>
            <a:r>
              <a:rPr lang="de-CH" dirty="0" smtClean="0"/>
              <a:t>Absichten Nachbar-Kantone Gewinnsteuerbelastung heute vs. STAF</a:t>
            </a:r>
            <a:endParaRPr lang="de-CH" dirty="0"/>
          </a:p>
        </p:txBody>
      </p:sp>
      <p:sp>
        <p:nvSpPr>
          <p:cNvPr id="3" name="Inhaltsplatzhalter 2"/>
          <p:cNvSpPr>
            <a:spLocks noGrp="1"/>
          </p:cNvSpPr>
          <p:nvPr>
            <p:ph idx="1"/>
            <p:custDataLst>
              <p:tags r:id="rId2"/>
            </p:custDataLst>
          </p:nvPr>
        </p:nvSpPr>
        <p:spPr>
          <a:xfrm>
            <a:off x="900000" y="1556792"/>
            <a:ext cx="8136496" cy="4266000"/>
          </a:xfrm>
        </p:spPr>
        <p:txBody>
          <a:bodyPr/>
          <a:lstStyle/>
          <a:p>
            <a:pPr>
              <a:buFont typeface="Wingdings" panose="05000000000000000000" pitchFamily="2" charset="2"/>
              <a:buChar char="§"/>
            </a:pPr>
            <a:endParaRPr lang="de-CH" sz="2000" dirty="0" smtClean="0"/>
          </a:p>
          <a:p>
            <a:pPr>
              <a:buClr>
                <a:srgbClr val="0096DF"/>
              </a:buClr>
              <a:buFont typeface="Wingdings" panose="05000000000000000000" pitchFamily="2" charset="2"/>
              <a:buChar char="§"/>
            </a:pPr>
            <a:r>
              <a:rPr lang="de-CH" sz="2000" dirty="0" smtClean="0"/>
              <a:t>Maximale effektive Gewinnsteuerbelastung </a:t>
            </a:r>
            <a:r>
              <a:rPr lang="de-CH" sz="2000" dirty="0" smtClean="0">
                <a:sym typeface="Wingdings" panose="05000000000000000000" pitchFamily="2" charset="2"/>
              </a:rPr>
              <a:t>Bund, Kanton, Gemeinde</a:t>
            </a:r>
          </a:p>
          <a:p>
            <a:pPr marL="0" indent="0">
              <a:buNone/>
            </a:pPr>
            <a:endParaRPr lang="de-CH" sz="2000" dirty="0"/>
          </a:p>
          <a:p>
            <a:pPr marL="0" indent="0">
              <a:buNone/>
            </a:pPr>
            <a:endParaRPr lang="de-CH" sz="2000" dirty="0"/>
          </a:p>
          <a:p>
            <a:pPr marL="0" indent="0">
              <a:buNone/>
            </a:pPr>
            <a:endParaRPr lang="de-CH" sz="2000" dirty="0" smtClean="0"/>
          </a:p>
          <a:p>
            <a:pPr marL="0" indent="0">
              <a:buNone/>
            </a:pPr>
            <a:endParaRPr lang="de-CH" sz="2000" dirty="0"/>
          </a:p>
        </p:txBody>
      </p:sp>
      <p:graphicFrame>
        <p:nvGraphicFramePr>
          <p:cNvPr id="11" name="Diagramm 10"/>
          <p:cNvGraphicFramePr/>
          <p:nvPr>
            <p:custDataLst>
              <p:tags r:id="rId3"/>
            </p:custDataLst>
            <p:extLst>
              <p:ext uri="{D42A27DB-BD31-4B8C-83A1-F6EECF244321}">
                <p14:modId xmlns:p14="http://schemas.microsoft.com/office/powerpoint/2010/main" val="3677580533"/>
              </p:ext>
            </p:extLst>
          </p:nvPr>
        </p:nvGraphicFramePr>
        <p:xfrm>
          <a:off x="827584" y="2924944"/>
          <a:ext cx="7992888" cy="3312368"/>
        </p:xfrm>
        <a:graphic>
          <a:graphicData uri="http://schemas.openxmlformats.org/drawingml/2006/chart">
            <c:chart xmlns:c="http://schemas.openxmlformats.org/drawingml/2006/chart" xmlns:r="http://schemas.openxmlformats.org/officeDocument/2006/relationships" r:id="rId7"/>
          </a:graphicData>
        </a:graphic>
      </p:graphicFrame>
      <p:sp>
        <p:nvSpPr>
          <p:cNvPr id="5" name="Textfeld 4"/>
          <p:cNvSpPr txBox="1"/>
          <p:nvPr>
            <p:custDataLst>
              <p:tags r:id="rId4"/>
            </p:custDataLst>
          </p:nvPr>
        </p:nvSpPr>
        <p:spPr>
          <a:xfrm>
            <a:off x="1259632" y="6021288"/>
            <a:ext cx="7272808" cy="461665"/>
          </a:xfrm>
          <a:prstGeom prst="rect">
            <a:avLst/>
          </a:prstGeom>
          <a:noFill/>
        </p:spPr>
        <p:txBody>
          <a:bodyPr wrap="square" rtlCol="0">
            <a:spAutoFit/>
          </a:bodyPr>
          <a:lstStyle/>
          <a:p>
            <a:r>
              <a:rPr lang="de-CH" sz="1200" dirty="0" smtClean="0"/>
              <a:t>BL: Steuersatzreduktion über 5 Jahre </a:t>
            </a:r>
          </a:p>
          <a:p>
            <a:r>
              <a:rPr lang="de-CH" sz="1200" dirty="0" smtClean="0"/>
              <a:t>BE: Strategie: gestaffelt in 2 Etappen</a:t>
            </a:r>
            <a:endParaRPr lang="de-CH" sz="1200" dirty="0"/>
          </a:p>
        </p:txBody>
      </p:sp>
    </p:spTree>
    <p:extLst>
      <p:ext uri="{BB962C8B-B14F-4D97-AF65-F5344CB8AC3E}">
        <p14:creationId xmlns:p14="http://schemas.microsoft.com/office/powerpoint/2010/main" val="1463115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539552" y="620688"/>
            <a:ext cx="8352928" cy="612000"/>
          </a:xfrm>
        </p:spPr>
        <p:txBody>
          <a:bodyPr/>
          <a:lstStyle/>
          <a:p>
            <a:pPr marL="358775" indent="-358775"/>
            <a:r>
              <a:rPr lang="de-CH" dirty="0" smtClean="0"/>
              <a:t>    Senkung Gewinnsteuertarif (5)</a:t>
            </a:r>
            <a:br>
              <a:rPr lang="de-CH" dirty="0" smtClean="0"/>
            </a:br>
            <a:r>
              <a:rPr lang="de-CH" dirty="0" smtClean="0"/>
              <a:t>Absichten Nachbar-Kantone Gewinnsteuerbelastung heute vs. STAF</a:t>
            </a:r>
            <a:endParaRPr lang="de-CH" dirty="0"/>
          </a:p>
        </p:txBody>
      </p:sp>
      <p:sp>
        <p:nvSpPr>
          <p:cNvPr id="3" name="Inhaltsplatzhalter 2"/>
          <p:cNvSpPr>
            <a:spLocks noGrp="1"/>
          </p:cNvSpPr>
          <p:nvPr>
            <p:ph idx="1"/>
            <p:custDataLst>
              <p:tags r:id="rId2"/>
            </p:custDataLst>
          </p:nvPr>
        </p:nvSpPr>
        <p:spPr>
          <a:xfrm>
            <a:off x="900000" y="1556792"/>
            <a:ext cx="8136496" cy="4266000"/>
          </a:xfrm>
        </p:spPr>
        <p:txBody>
          <a:bodyPr/>
          <a:lstStyle/>
          <a:p>
            <a:pPr>
              <a:buFont typeface="Wingdings" panose="05000000000000000000" pitchFamily="2" charset="2"/>
              <a:buChar char="§"/>
            </a:pPr>
            <a:endParaRPr lang="de-CH" sz="2000" dirty="0" smtClean="0"/>
          </a:p>
          <a:p>
            <a:pPr>
              <a:buClr>
                <a:srgbClr val="0096DF"/>
              </a:buClr>
              <a:buFont typeface="Wingdings" panose="05000000000000000000" pitchFamily="2" charset="2"/>
              <a:buChar char="§"/>
            </a:pPr>
            <a:r>
              <a:rPr lang="de-CH" sz="2000" dirty="0" smtClean="0"/>
              <a:t>Effektive Gewinnsteuerbelastung </a:t>
            </a:r>
            <a:r>
              <a:rPr lang="de-CH" sz="2000" dirty="0" smtClean="0">
                <a:sym typeface="Wingdings" panose="05000000000000000000" pitchFamily="2" charset="2"/>
              </a:rPr>
              <a:t>Bund, Kanton, Gemeinde</a:t>
            </a:r>
          </a:p>
          <a:p>
            <a:pPr>
              <a:buClr>
                <a:srgbClr val="0096DF"/>
              </a:buClr>
              <a:buFont typeface="Wingdings" panose="05000000000000000000" pitchFamily="2" charset="2"/>
              <a:buChar char="§"/>
            </a:pPr>
            <a:r>
              <a:rPr lang="de-CH" sz="2000" dirty="0" smtClean="0">
                <a:sym typeface="Wingdings" panose="05000000000000000000" pitchFamily="2" charset="2"/>
              </a:rPr>
              <a:t>Untere Tarifstufe – Gewinne bis CHF 250’000 </a:t>
            </a:r>
          </a:p>
          <a:p>
            <a:pPr marL="0" indent="0">
              <a:buNone/>
            </a:pPr>
            <a:endParaRPr lang="de-CH" sz="2000" dirty="0"/>
          </a:p>
          <a:p>
            <a:pPr marL="0" indent="0">
              <a:buNone/>
            </a:pPr>
            <a:endParaRPr lang="de-CH" sz="2000" dirty="0"/>
          </a:p>
          <a:p>
            <a:pPr marL="0" indent="0">
              <a:buNone/>
            </a:pPr>
            <a:endParaRPr lang="de-CH" sz="2000" dirty="0" smtClean="0"/>
          </a:p>
          <a:p>
            <a:pPr marL="0" indent="0">
              <a:buNone/>
            </a:pPr>
            <a:endParaRPr lang="de-CH" sz="2000" dirty="0"/>
          </a:p>
        </p:txBody>
      </p:sp>
      <p:graphicFrame>
        <p:nvGraphicFramePr>
          <p:cNvPr id="11" name="Diagramm 10"/>
          <p:cNvGraphicFramePr/>
          <p:nvPr>
            <p:custDataLst>
              <p:tags r:id="rId3"/>
            </p:custDataLst>
            <p:extLst>
              <p:ext uri="{D42A27DB-BD31-4B8C-83A1-F6EECF244321}">
                <p14:modId xmlns:p14="http://schemas.microsoft.com/office/powerpoint/2010/main" val="2065965153"/>
              </p:ext>
            </p:extLst>
          </p:nvPr>
        </p:nvGraphicFramePr>
        <p:xfrm>
          <a:off x="827584" y="2924944"/>
          <a:ext cx="7992888" cy="331236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2640035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custDataLst>
              <p:tags r:id="rId1"/>
            </p:custDataLst>
          </p:nvPr>
        </p:nvSpPr>
        <p:spPr>
          <a:xfrm>
            <a:off x="539552" y="620688"/>
            <a:ext cx="8352928" cy="612000"/>
          </a:xfrm>
        </p:spPr>
        <p:txBody>
          <a:bodyPr/>
          <a:lstStyle/>
          <a:p>
            <a:pPr marL="358775" indent="-358775"/>
            <a:r>
              <a:rPr lang="de-CH" dirty="0" smtClean="0"/>
              <a:t>    Senkung Gewinnsteuertarif (6)</a:t>
            </a:r>
            <a:br>
              <a:rPr lang="de-CH" dirty="0" smtClean="0"/>
            </a:br>
            <a:r>
              <a:rPr lang="de-CH" dirty="0" smtClean="0"/>
              <a:t>Absichten Nachbar-Kantone – Gewinnsteuer-belastung STAF ohne/mit Ersatzmassnahmen</a:t>
            </a:r>
            <a:endParaRPr lang="de-CH" dirty="0"/>
          </a:p>
        </p:txBody>
      </p:sp>
      <p:sp>
        <p:nvSpPr>
          <p:cNvPr id="3" name="Inhaltsplatzhalter 2"/>
          <p:cNvSpPr>
            <a:spLocks noGrp="1"/>
          </p:cNvSpPr>
          <p:nvPr>
            <p:ph idx="1"/>
            <p:custDataLst>
              <p:tags r:id="rId2"/>
            </p:custDataLst>
          </p:nvPr>
        </p:nvSpPr>
        <p:spPr>
          <a:xfrm>
            <a:off x="900000" y="1556792"/>
            <a:ext cx="8136496" cy="4266000"/>
          </a:xfrm>
        </p:spPr>
        <p:txBody>
          <a:bodyPr/>
          <a:lstStyle/>
          <a:p>
            <a:pPr>
              <a:buFont typeface="Wingdings" panose="05000000000000000000" pitchFamily="2" charset="2"/>
              <a:buChar char="§"/>
            </a:pPr>
            <a:endParaRPr lang="de-CH" sz="2000" dirty="0" smtClean="0"/>
          </a:p>
          <a:p>
            <a:pPr>
              <a:buClr>
                <a:srgbClr val="0096DF"/>
              </a:buClr>
              <a:buFont typeface="Wingdings" panose="05000000000000000000" pitchFamily="2" charset="2"/>
              <a:buChar char="§"/>
            </a:pPr>
            <a:r>
              <a:rPr lang="de-CH" sz="2000" dirty="0" smtClean="0"/>
              <a:t>Maximale effektive Gewinnsteuerbelastung </a:t>
            </a:r>
            <a:r>
              <a:rPr lang="de-CH" sz="2000" dirty="0" smtClean="0">
                <a:sym typeface="Wingdings" panose="05000000000000000000" pitchFamily="2" charset="2"/>
              </a:rPr>
              <a:t>Bund, Kanton, Gemeinde</a:t>
            </a:r>
          </a:p>
          <a:p>
            <a:pPr>
              <a:buFont typeface="Wingdings" panose="05000000000000000000" pitchFamily="2" charset="2"/>
              <a:buChar char="§"/>
            </a:pPr>
            <a:r>
              <a:rPr lang="de-CH" sz="2000" dirty="0" smtClean="0">
                <a:solidFill>
                  <a:srgbClr val="00B050"/>
                </a:solidFill>
                <a:sym typeface="Wingdings" panose="05000000000000000000" pitchFamily="2" charset="2"/>
              </a:rPr>
              <a:t>Mit Ersatzmassnahmen und Entlastungsbegrenzung</a:t>
            </a:r>
          </a:p>
          <a:p>
            <a:pPr marL="0" indent="0">
              <a:buNone/>
            </a:pPr>
            <a:endParaRPr lang="de-CH" sz="2000" dirty="0"/>
          </a:p>
          <a:p>
            <a:pPr marL="0" indent="0">
              <a:buNone/>
            </a:pPr>
            <a:endParaRPr lang="de-CH" sz="2000" dirty="0"/>
          </a:p>
          <a:p>
            <a:pPr marL="0" indent="0">
              <a:buNone/>
            </a:pPr>
            <a:endParaRPr lang="de-CH" sz="2000" dirty="0" smtClean="0"/>
          </a:p>
          <a:p>
            <a:pPr marL="0" indent="0">
              <a:buNone/>
            </a:pPr>
            <a:endParaRPr lang="de-CH" sz="2000" dirty="0"/>
          </a:p>
        </p:txBody>
      </p:sp>
      <p:graphicFrame>
        <p:nvGraphicFramePr>
          <p:cNvPr id="11" name="Diagramm 10"/>
          <p:cNvGraphicFramePr/>
          <p:nvPr>
            <p:custDataLst>
              <p:tags r:id="rId3"/>
            </p:custDataLst>
            <p:extLst>
              <p:ext uri="{D42A27DB-BD31-4B8C-83A1-F6EECF244321}">
                <p14:modId xmlns:p14="http://schemas.microsoft.com/office/powerpoint/2010/main" val="3499055589"/>
              </p:ext>
            </p:extLst>
          </p:nvPr>
        </p:nvGraphicFramePr>
        <p:xfrm>
          <a:off x="827584" y="2924944"/>
          <a:ext cx="7992888" cy="3312368"/>
        </p:xfrm>
        <a:graphic>
          <a:graphicData uri="http://schemas.openxmlformats.org/drawingml/2006/chart">
            <c:chart xmlns:c="http://schemas.openxmlformats.org/drawingml/2006/chart" xmlns:r="http://schemas.openxmlformats.org/officeDocument/2006/relationships" r:id="rId8"/>
          </a:graphicData>
        </a:graphic>
      </p:graphicFrame>
      <p:sp>
        <p:nvSpPr>
          <p:cNvPr id="2" name="Textfeld 1"/>
          <p:cNvSpPr txBox="1"/>
          <p:nvPr>
            <p:custDataLst>
              <p:tags r:id="rId4"/>
            </p:custDataLst>
          </p:nvPr>
        </p:nvSpPr>
        <p:spPr>
          <a:xfrm rot="16200000">
            <a:off x="1876347" y="5003304"/>
            <a:ext cx="864098" cy="307777"/>
          </a:xfrm>
          <a:prstGeom prst="rect">
            <a:avLst/>
          </a:prstGeom>
          <a:noFill/>
        </p:spPr>
        <p:txBody>
          <a:bodyPr wrap="square" rtlCol="0">
            <a:spAutoFit/>
          </a:bodyPr>
          <a:lstStyle/>
          <a:p>
            <a:r>
              <a:rPr lang="de-CH" sz="1400" b="1" dirty="0" smtClean="0"/>
              <a:t>70 %*</a:t>
            </a:r>
            <a:endParaRPr lang="de-CH" sz="1400" b="1" dirty="0"/>
          </a:p>
        </p:txBody>
      </p:sp>
      <p:sp>
        <p:nvSpPr>
          <p:cNvPr id="7" name="Textfeld 6"/>
          <p:cNvSpPr txBox="1"/>
          <p:nvPr>
            <p:custDataLst>
              <p:tags r:id="rId5"/>
            </p:custDataLst>
          </p:nvPr>
        </p:nvSpPr>
        <p:spPr>
          <a:xfrm>
            <a:off x="1187624" y="6084004"/>
            <a:ext cx="2135521" cy="307777"/>
          </a:xfrm>
          <a:prstGeom prst="rect">
            <a:avLst/>
          </a:prstGeom>
          <a:noFill/>
        </p:spPr>
        <p:txBody>
          <a:bodyPr wrap="none" rtlCol="0">
            <a:spAutoFit/>
          </a:bodyPr>
          <a:lstStyle/>
          <a:p>
            <a:r>
              <a:rPr lang="de-CH" sz="1400" dirty="0" smtClean="0"/>
              <a:t>*Entlastungsbegrenzung</a:t>
            </a:r>
            <a:endParaRPr lang="de-CH" sz="1400" dirty="0"/>
          </a:p>
        </p:txBody>
      </p:sp>
    </p:spTree>
    <p:extLst>
      <p:ext uri="{BB962C8B-B14F-4D97-AF65-F5344CB8AC3E}">
        <p14:creationId xmlns:p14="http://schemas.microsoft.com/office/powerpoint/2010/main" val="35954608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5" y="1556792"/>
            <a:ext cx="7848873"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a:buClr>
                <a:srgbClr val="00A1F2"/>
              </a:buClr>
              <a:buFont typeface="Wingdings" panose="05000000000000000000" pitchFamily="2" charset="2"/>
              <a:buChar char="§"/>
            </a:pPr>
            <a:r>
              <a:rPr lang="de-CH" sz="2000" dirty="0" smtClean="0"/>
              <a:t>Für natürliche und juristische Personen</a:t>
            </a:r>
          </a:p>
          <a:p>
            <a:pPr>
              <a:buClr>
                <a:srgbClr val="00A1F2"/>
              </a:buClr>
              <a:buFont typeface="Wingdings" panose="05000000000000000000" pitchFamily="2" charset="2"/>
              <a:buChar char="§"/>
            </a:pPr>
            <a:r>
              <a:rPr lang="de-CH" sz="2000" dirty="0" smtClean="0"/>
              <a:t>Entlastung 90 %</a:t>
            </a:r>
          </a:p>
          <a:p>
            <a:pPr>
              <a:buClr>
                <a:srgbClr val="00A1F2"/>
              </a:buClr>
              <a:buFont typeface="Wingdings" panose="05000000000000000000" pitchFamily="2" charset="2"/>
              <a:buChar char="§"/>
            </a:pPr>
            <a:r>
              <a:rPr lang="de-CH" sz="2000" dirty="0" smtClean="0"/>
              <a:t>Berechnung von Boxengewinn nach Residualmethode</a:t>
            </a:r>
          </a:p>
          <a:p>
            <a:pPr lvl="1">
              <a:buClr>
                <a:srgbClr val="00A1F2"/>
              </a:buClr>
              <a:buFont typeface="Symbol" panose="05050102010706020507" pitchFamily="18" charset="2"/>
              <a:buChar char="-"/>
            </a:pPr>
            <a:r>
              <a:rPr lang="de-CH" sz="2000" dirty="0" smtClean="0"/>
              <a:t>Abzug von 6 % Routinefunktionskosten </a:t>
            </a:r>
          </a:p>
          <a:p>
            <a:pPr lvl="1">
              <a:buClr>
                <a:srgbClr val="00A1F2"/>
              </a:buClr>
              <a:buFont typeface="Symbol" panose="05050102010706020507" pitchFamily="18" charset="2"/>
              <a:buChar char="-"/>
            </a:pPr>
            <a:r>
              <a:rPr lang="de-CH" sz="2000" dirty="0" smtClean="0"/>
              <a:t>Abzug von Markenentgelt</a:t>
            </a:r>
          </a:p>
          <a:p>
            <a:pPr>
              <a:buClr>
                <a:srgbClr val="00A1F2"/>
              </a:buClr>
              <a:buFont typeface="Wingdings" panose="05000000000000000000" pitchFamily="2" charset="2"/>
              <a:buChar char="§"/>
            </a:pPr>
            <a:r>
              <a:rPr lang="de-CH" sz="2000" dirty="0" smtClean="0"/>
              <a:t>Mit </a:t>
            </a:r>
            <a:r>
              <a:rPr lang="de-CH" sz="2000" dirty="0" err="1" smtClean="0"/>
              <a:t>Nexusansatz</a:t>
            </a:r>
            <a:r>
              <a:rPr lang="de-CH" sz="2000" dirty="0" smtClean="0"/>
              <a:t> </a:t>
            </a:r>
          </a:p>
          <a:p>
            <a:pPr>
              <a:buClr>
                <a:srgbClr val="00A1F2"/>
              </a:buClr>
              <a:buFont typeface="Wingdings" panose="05000000000000000000" pitchFamily="2" charset="2"/>
              <a:buChar char="§"/>
            </a:pPr>
            <a:r>
              <a:rPr lang="de-CH" sz="2000" dirty="0" smtClean="0"/>
              <a:t>Bei Boxeneintritt erfolgt Abrechnung über stille Reserven von F&amp;E-Aufwand </a:t>
            </a:r>
          </a:p>
          <a:p>
            <a:pPr lvl="1">
              <a:buClr>
                <a:srgbClr val="00A1F2"/>
              </a:buClr>
              <a:buFont typeface="Symbol" panose="05050102010706020507" pitchFamily="18" charset="2"/>
              <a:buChar char="-"/>
            </a:pPr>
            <a:r>
              <a:rPr lang="de-CH" sz="2000" dirty="0" smtClean="0"/>
              <a:t>Anrechnungsverfahren</a:t>
            </a:r>
          </a:p>
          <a:p>
            <a:pPr lvl="1">
              <a:buClr>
                <a:srgbClr val="00A1F2"/>
              </a:buClr>
              <a:buFont typeface="Symbol" panose="05050102010706020507" pitchFamily="18" charset="2"/>
              <a:buChar char="-"/>
            </a:pPr>
            <a:r>
              <a:rPr lang="de-CH" sz="2000" dirty="0" smtClean="0"/>
              <a:t>F&amp;E-Aufwendungen der letzten 10 Jahre soweit diese aufwandwirksam waren (d.h. Statusfirmen nur steuerbare Quote)</a:t>
            </a:r>
          </a:p>
          <a:p>
            <a:pPr lvl="1">
              <a:buClr>
                <a:srgbClr val="00A1F2"/>
              </a:buClr>
              <a:buFont typeface="Symbol" panose="05050102010706020507" pitchFamily="18" charset="2"/>
              <a:buChar char="-"/>
            </a:pPr>
            <a:r>
              <a:rPr lang="de-CH" sz="2000" dirty="0" smtClean="0"/>
              <a:t>Allfälliger Zusatzabzug für Forschung und Entwicklung</a:t>
            </a:r>
          </a:p>
          <a:p>
            <a:pPr>
              <a:buClr>
                <a:srgbClr val="00A1F2"/>
              </a:buClr>
              <a:buFont typeface="Wingdings" panose="05000000000000000000" pitchFamily="2" charset="2"/>
              <a:buChar char="§"/>
            </a:pPr>
            <a:r>
              <a:rPr lang="de-CH" sz="2000" dirty="0" smtClean="0"/>
              <a:t>Mit Entlastungsbegrenzung 70 % </a:t>
            </a:r>
          </a:p>
        </p:txBody>
      </p:sp>
      <p:sp>
        <p:nvSpPr>
          <p:cNvPr id="4"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Patentbox </a:t>
            </a:r>
            <a:r>
              <a:rPr lang="de-CH" altLang="de-DE" sz="2700" b="1" dirty="0" smtClean="0">
                <a:solidFill>
                  <a:srgbClr val="00A1F2"/>
                </a:solidFill>
              </a:rPr>
              <a:t>(1)        </a:t>
            </a:r>
            <a:endParaRPr lang="de-CH" altLang="de-DE" sz="2700" b="1" dirty="0" smtClean="0">
              <a:solidFill>
                <a:srgbClr val="00A1F2"/>
              </a:solidFill>
            </a:endParaRP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36048387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5" y="1556792"/>
            <a:ext cx="7848873"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a:buClr>
                <a:srgbClr val="00A1F2"/>
              </a:buClr>
              <a:buFont typeface="Wingdings" panose="05000000000000000000" pitchFamily="2" charset="2"/>
              <a:buChar char="§"/>
            </a:pPr>
            <a:r>
              <a:rPr lang="de-CH" sz="2000" dirty="0" smtClean="0"/>
              <a:t>Bei </a:t>
            </a:r>
            <a:r>
              <a:rPr lang="de-CH" sz="2000" dirty="0" smtClean="0"/>
              <a:t>Boxeneintritt erfolgt Abrechnung über stille Reserven von F&amp;E-Aufwand </a:t>
            </a:r>
          </a:p>
          <a:p>
            <a:pPr lvl="1">
              <a:buClr>
                <a:srgbClr val="00A1F2"/>
              </a:buClr>
              <a:buFont typeface="Symbol" panose="05050102010706020507" pitchFamily="18" charset="2"/>
              <a:buChar char="-"/>
            </a:pPr>
            <a:r>
              <a:rPr lang="de-CH" sz="2000" dirty="0" smtClean="0"/>
              <a:t>Anrechnungsverfahren</a:t>
            </a:r>
          </a:p>
          <a:p>
            <a:pPr lvl="1">
              <a:buClr>
                <a:srgbClr val="00A1F2"/>
              </a:buClr>
              <a:buFont typeface="Symbol" panose="05050102010706020507" pitchFamily="18" charset="2"/>
              <a:buChar char="-"/>
            </a:pPr>
            <a:r>
              <a:rPr lang="de-CH" sz="2000" dirty="0" smtClean="0"/>
              <a:t>Besteuerung </a:t>
            </a:r>
            <a:r>
              <a:rPr lang="de-CH" sz="2000" dirty="0"/>
              <a:t>erfolgt als Anrechnung innert 5 Jahren an Gewinne der </a:t>
            </a:r>
            <a:r>
              <a:rPr lang="de-CH" sz="2000" dirty="0" smtClean="0"/>
              <a:t>Patentbox</a:t>
            </a:r>
          </a:p>
          <a:p>
            <a:pPr lvl="1">
              <a:buClr>
                <a:srgbClr val="00A1F2"/>
              </a:buClr>
              <a:buFont typeface="Symbol" panose="05050102010706020507" pitchFamily="18" charset="2"/>
              <a:buChar char="-"/>
            </a:pPr>
            <a:r>
              <a:rPr lang="de-CH" sz="2000" dirty="0" smtClean="0"/>
              <a:t>Ermässigung </a:t>
            </a:r>
            <a:r>
              <a:rPr lang="de-CH" sz="2000" dirty="0"/>
              <a:t>der Patentbox erfolgt erst nach vollständiger </a:t>
            </a:r>
            <a:r>
              <a:rPr lang="de-CH" sz="2000" dirty="0" smtClean="0"/>
              <a:t>Anrechnung</a:t>
            </a:r>
          </a:p>
          <a:p>
            <a:pPr lvl="1">
              <a:buClr>
                <a:srgbClr val="00A1F2"/>
              </a:buClr>
              <a:buFont typeface="Symbol" panose="05050102010706020507" pitchFamily="18" charset="2"/>
              <a:buChar char="-"/>
            </a:pPr>
            <a:r>
              <a:rPr lang="de-CH" sz="2000" dirty="0" smtClean="0"/>
              <a:t>Eine </a:t>
            </a:r>
            <a:r>
              <a:rPr lang="de-CH" sz="2000" dirty="0"/>
              <a:t>nach 5 Jahren nicht vollständig angerechnete Aufrechnung wird am 31.12.2024 ordentlich besteuert</a:t>
            </a:r>
          </a:p>
          <a:p>
            <a:pPr lvl="1">
              <a:buClr>
                <a:srgbClr val="00A1F2"/>
              </a:buClr>
              <a:buFont typeface="Symbol" panose="05050102010706020507" pitchFamily="18" charset="2"/>
              <a:buChar char="-"/>
            </a:pPr>
            <a:r>
              <a:rPr lang="de-CH" sz="2000" dirty="0" smtClean="0"/>
              <a:t>F&amp;E-Aufwendungen </a:t>
            </a:r>
            <a:r>
              <a:rPr lang="de-CH" sz="2000" dirty="0" smtClean="0"/>
              <a:t>der letzten 10 Jahre soweit diese aufwandwirksam waren (d.h. Statusfirmen nur steuerbare Quote)</a:t>
            </a:r>
          </a:p>
          <a:p>
            <a:pPr lvl="1">
              <a:buClr>
                <a:srgbClr val="00A1F2"/>
              </a:buClr>
              <a:buFont typeface="Symbol" panose="05050102010706020507" pitchFamily="18" charset="2"/>
              <a:buChar char="-"/>
            </a:pPr>
            <a:r>
              <a:rPr lang="de-CH" sz="2000" dirty="0" smtClean="0"/>
              <a:t>Allfälliger Zusatzabzug für Forschung und Entwicklung</a:t>
            </a:r>
          </a:p>
          <a:p>
            <a:pPr>
              <a:buClr>
                <a:srgbClr val="00A1F2"/>
              </a:buClr>
              <a:buFont typeface="Wingdings" panose="05000000000000000000" pitchFamily="2" charset="2"/>
              <a:buChar char="§"/>
            </a:pPr>
            <a:r>
              <a:rPr lang="de-CH" sz="2000" dirty="0" smtClean="0"/>
              <a:t>Mit Entlastungsbegrenzung 70 % </a:t>
            </a:r>
          </a:p>
        </p:txBody>
      </p:sp>
      <p:sp>
        <p:nvSpPr>
          <p:cNvPr id="4"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Patentbox </a:t>
            </a:r>
            <a:r>
              <a:rPr lang="de-CH" altLang="de-DE" sz="2700" b="1" dirty="0" smtClean="0">
                <a:solidFill>
                  <a:srgbClr val="00A1F2"/>
                </a:solidFill>
              </a:rPr>
              <a:t>(2)        </a:t>
            </a:r>
            <a:endParaRPr lang="de-CH" altLang="de-DE" sz="2700" b="1" dirty="0" smtClean="0">
              <a:solidFill>
                <a:srgbClr val="00A1F2"/>
              </a:solidFill>
            </a:endParaRP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3011543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683568" y="404664"/>
            <a:ext cx="8352928" cy="612000"/>
          </a:xfrm>
        </p:spPr>
        <p:txBody>
          <a:bodyPr/>
          <a:lstStyle/>
          <a:p>
            <a:r>
              <a:rPr lang="de-CH" sz="2400" dirty="0" smtClean="0"/>
              <a:t>Vergleich USRlll – STAF </a:t>
            </a:r>
            <a:endParaRPr lang="de-CH" sz="2400" dirty="0"/>
          </a:p>
        </p:txBody>
      </p:sp>
      <p:sp>
        <p:nvSpPr>
          <p:cNvPr id="3" name="Inhaltsplatzhalter 2"/>
          <p:cNvSpPr>
            <a:spLocks noGrp="1"/>
          </p:cNvSpPr>
          <p:nvPr>
            <p:ph idx="1"/>
            <p:custDataLst>
              <p:tags r:id="rId2"/>
            </p:custDataLst>
          </p:nvPr>
        </p:nvSpPr>
        <p:spPr/>
        <p:txBody>
          <a:bodyPr/>
          <a:lstStyle/>
          <a:p>
            <a:pPr marL="0" indent="0">
              <a:buNone/>
            </a:pPr>
            <a:endParaRPr lang="de-CH" sz="2000" dirty="0" smtClean="0"/>
          </a:p>
          <a:p>
            <a:pPr marL="0" indent="0">
              <a:buNone/>
            </a:pPr>
            <a:endParaRPr lang="de-CH" sz="2000" dirty="0"/>
          </a:p>
        </p:txBody>
      </p:sp>
      <p:sp>
        <p:nvSpPr>
          <p:cNvPr id="5" name="Rectangle 1"/>
          <p:cNvSpPr>
            <a:spLocks noChangeArrowheads="1"/>
          </p:cNvSpPr>
          <p:nvPr>
            <p:custDataLst>
              <p:tags r:id="rId3"/>
            </p:custDataLst>
          </p:nvPr>
        </p:nvSpPr>
        <p:spPr bwMode="auto">
          <a:xfrm>
            <a:off x="2087563" y="2490309"/>
            <a:ext cx="184731" cy="63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66616"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CH" altLang="de-DE"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elle 5"/>
          <p:cNvGraphicFramePr>
            <a:graphicFrameLocks noGrp="1"/>
          </p:cNvGraphicFramePr>
          <p:nvPr>
            <p:custDataLst>
              <p:tags r:id="rId4"/>
            </p:custDataLst>
            <p:extLst>
              <p:ext uri="{D42A27DB-BD31-4B8C-83A1-F6EECF244321}">
                <p14:modId xmlns:p14="http://schemas.microsoft.com/office/powerpoint/2010/main" val="607593678"/>
              </p:ext>
            </p:extLst>
          </p:nvPr>
        </p:nvGraphicFramePr>
        <p:xfrm>
          <a:off x="683568" y="1067282"/>
          <a:ext cx="8280920" cy="5394960"/>
        </p:xfrm>
        <a:graphic>
          <a:graphicData uri="http://schemas.openxmlformats.org/drawingml/2006/table">
            <a:tbl>
              <a:tblPr firstRow="1" bandRow="1">
                <a:tableStyleId>{5C22544A-7EE6-4342-B048-85BDC9FD1C3A}</a:tableStyleId>
              </a:tblPr>
              <a:tblGrid>
                <a:gridCol w="3600400"/>
                <a:gridCol w="2160240"/>
                <a:gridCol w="2520280"/>
              </a:tblGrid>
              <a:tr h="617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solidFill>
                            <a:schemeClr val="tx1"/>
                          </a:solidFill>
                        </a:rPr>
                        <a:t>BG über die Steuerreform und AHV-Finanzierung </a:t>
                      </a:r>
                      <a:endParaRPr lang="de-CH" dirty="0">
                        <a:solidFill>
                          <a:schemeClr val="tx1"/>
                        </a:solidFill>
                      </a:endParaRPr>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i="0" dirty="0" smtClean="0">
                          <a:solidFill>
                            <a:schemeClr val="tx1"/>
                          </a:solidFill>
                        </a:rPr>
                        <a:t>USRlll</a:t>
                      </a:r>
                      <a:endParaRPr lang="de-CH" i="0" dirty="0">
                        <a:solidFill>
                          <a:schemeClr val="tx1"/>
                        </a:solidFill>
                      </a:endParaRPr>
                    </a:p>
                  </a:txBody>
                  <a:tcPr>
                    <a:solidFill>
                      <a:schemeClr val="accent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solidFill>
                            <a:schemeClr val="tx1"/>
                          </a:solidFill>
                        </a:rPr>
                        <a:t>STAF</a:t>
                      </a:r>
                      <a:endParaRPr lang="de-CH" dirty="0">
                        <a:solidFill>
                          <a:schemeClr val="tx1"/>
                        </a:solidFill>
                      </a:endParaRPr>
                    </a:p>
                  </a:txBody>
                  <a:tcPr>
                    <a:solidFill>
                      <a:schemeClr val="accent2"/>
                    </a:solidFill>
                  </a:tcPr>
                </a:tc>
              </a:tr>
              <a:tr h="6301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t>Kapitalsteuer – Fakultativer Abzug für Beteiligungen, Patente und Darlehen auf Eigenkapital</a:t>
                      </a:r>
                    </a:p>
                  </a:txBody>
                  <a:tcPr>
                    <a:solidFill>
                      <a:schemeClr val="tx2">
                        <a:lumMod val="60000"/>
                        <a:lumOff val="40000"/>
                      </a:schemeClr>
                    </a:solidFill>
                  </a:tcPr>
                </a:tc>
                <a:tc>
                  <a:txBody>
                    <a:bodyPr/>
                    <a:lstStyle/>
                    <a:p>
                      <a:pPr marL="0" indent="0">
                        <a:buFontTx/>
                        <a:buNone/>
                      </a:pPr>
                      <a:r>
                        <a:rPr lang="de-CH" sz="1800" i="0" dirty="0" smtClean="0">
                          <a:solidFill>
                            <a:schemeClr val="tx1"/>
                          </a:solidFill>
                        </a:rPr>
                        <a:t>Ja</a:t>
                      </a:r>
                      <a:endParaRPr lang="de-CH" sz="1800" i="0" dirty="0">
                        <a:solidFill>
                          <a:schemeClr val="tx1"/>
                        </a:solidFill>
                      </a:endParaRPr>
                    </a:p>
                  </a:txBody>
                  <a:tcPr>
                    <a:solidFill>
                      <a:schemeClr val="accent2">
                        <a:lumMod val="90000"/>
                      </a:schemeClr>
                    </a:solidFill>
                  </a:tcPr>
                </a:tc>
                <a:tc>
                  <a:txBody>
                    <a:bodyPr/>
                    <a:lstStyle/>
                    <a:p>
                      <a:pPr marL="0" indent="0">
                        <a:buFontTx/>
                        <a:buNone/>
                      </a:pPr>
                      <a:r>
                        <a:rPr lang="de-CH" sz="1800" dirty="0" smtClean="0">
                          <a:solidFill>
                            <a:schemeClr val="tx1"/>
                          </a:solidFill>
                        </a:rPr>
                        <a:t>Ja</a:t>
                      </a:r>
                      <a:endParaRPr lang="de-CH" sz="1800" dirty="0">
                        <a:solidFill>
                          <a:schemeClr val="tx1"/>
                        </a:solidFill>
                      </a:endParaRPr>
                    </a:p>
                  </a:txBody>
                  <a:tcPr>
                    <a:solidFill>
                      <a:schemeClr val="accent2"/>
                    </a:solidFill>
                  </a:tcPr>
                </a:tc>
              </a:tr>
              <a:tr h="630199">
                <a:tc>
                  <a:txBody>
                    <a:bodyPr/>
                    <a:lstStyle/>
                    <a:p>
                      <a:r>
                        <a:rPr lang="de-CH" sz="1800" dirty="0" smtClean="0"/>
                        <a:t>Begrenzung Rückzahlung</a:t>
                      </a:r>
                      <a:r>
                        <a:rPr lang="de-CH" sz="1800" baseline="0" dirty="0" smtClean="0"/>
                        <a:t> KER</a:t>
                      </a:r>
                      <a:endParaRPr lang="de-CH" sz="1800" dirty="0"/>
                    </a:p>
                  </a:txBody>
                  <a:tcPr>
                    <a:solidFill>
                      <a:schemeClr val="tx2">
                        <a:lumMod val="60000"/>
                        <a:lumOff val="40000"/>
                      </a:schemeClr>
                    </a:solidFill>
                  </a:tcPr>
                </a:tc>
                <a:tc>
                  <a:txBody>
                    <a:bodyPr/>
                    <a:lstStyle/>
                    <a:p>
                      <a:pPr marL="0" indent="0">
                        <a:buFontTx/>
                        <a:buNone/>
                      </a:pPr>
                      <a:r>
                        <a:rPr lang="de-CH" sz="1800" i="0" baseline="0" dirty="0" smtClean="0">
                          <a:solidFill>
                            <a:schemeClr val="tx1"/>
                          </a:solidFill>
                        </a:rPr>
                        <a:t>Nein</a:t>
                      </a:r>
                    </a:p>
                  </a:txBody>
                  <a:tcPr>
                    <a:solidFill>
                      <a:schemeClr val="accent2">
                        <a:lumMod val="90000"/>
                      </a:schemeClr>
                    </a:solidFill>
                  </a:tcPr>
                </a:tc>
                <a:tc>
                  <a:txBody>
                    <a:bodyPr/>
                    <a:lstStyle/>
                    <a:p>
                      <a:pPr marL="0" indent="0">
                        <a:buFontTx/>
                        <a:buNone/>
                      </a:pPr>
                      <a:r>
                        <a:rPr lang="de-CH" sz="1200" baseline="0" dirty="0" smtClean="0">
                          <a:solidFill>
                            <a:schemeClr val="tx1"/>
                          </a:solidFill>
                        </a:rPr>
                        <a:t>-Unternehmen an CH-Börse</a:t>
                      </a:r>
                    </a:p>
                    <a:p>
                      <a:pPr marL="0" indent="0">
                        <a:buFontTx/>
                        <a:buNone/>
                      </a:pPr>
                      <a:r>
                        <a:rPr lang="de-CH" sz="1200" baseline="0" dirty="0" smtClean="0">
                          <a:solidFill>
                            <a:schemeClr val="tx1"/>
                          </a:solidFill>
                        </a:rPr>
                        <a:t>- KER nach 1.1.1997</a:t>
                      </a:r>
                    </a:p>
                    <a:p>
                      <a:pPr marL="171450" indent="-171450">
                        <a:buFontTx/>
                        <a:buChar char="-"/>
                      </a:pPr>
                      <a:r>
                        <a:rPr lang="de-CH" sz="1200" baseline="0" dirty="0" smtClean="0">
                          <a:solidFill>
                            <a:schemeClr val="tx1"/>
                          </a:solidFill>
                        </a:rPr>
                        <a:t>Ausschüttung zwingend 1:1 KER mit offenen Reserven</a:t>
                      </a:r>
                    </a:p>
                    <a:p>
                      <a:pPr marL="171450" indent="-171450">
                        <a:buFontTx/>
                        <a:buChar char="-"/>
                      </a:pPr>
                      <a:r>
                        <a:rPr lang="de-CH" sz="1200" baseline="0" dirty="0" smtClean="0">
                          <a:solidFill>
                            <a:schemeClr val="tx1"/>
                          </a:solidFill>
                        </a:rPr>
                        <a:t>Rückkauf eigener Aktien</a:t>
                      </a:r>
                    </a:p>
                    <a:p>
                      <a:pPr marL="0" indent="0">
                        <a:buFontTx/>
                        <a:buNone/>
                      </a:pPr>
                      <a:r>
                        <a:rPr lang="de-CH" sz="1200" b="1" baseline="0" dirty="0" smtClean="0">
                          <a:solidFill>
                            <a:schemeClr val="tx1"/>
                          </a:solidFill>
                        </a:rPr>
                        <a:t>Ausnahmen von KER-Regel:</a:t>
                      </a:r>
                    </a:p>
                    <a:p>
                      <a:pPr marL="0" indent="0">
                        <a:buFontTx/>
                        <a:buNone/>
                      </a:pPr>
                      <a:r>
                        <a:rPr lang="de-CH" sz="1200" baseline="0" dirty="0" smtClean="0">
                          <a:solidFill>
                            <a:schemeClr val="tx1"/>
                          </a:solidFill>
                        </a:rPr>
                        <a:t>- Vorhandensein offener Reserven</a:t>
                      </a:r>
                    </a:p>
                    <a:p>
                      <a:pPr marL="0" indent="0">
                        <a:buFontTx/>
                        <a:buNone/>
                      </a:pPr>
                      <a:r>
                        <a:rPr lang="de-CH" sz="1200" baseline="0" dirty="0" smtClean="0">
                          <a:solidFill>
                            <a:schemeClr val="tx1"/>
                          </a:solidFill>
                        </a:rPr>
                        <a:t>- Umstrukturierung ausl. Gesell-</a:t>
                      </a:r>
                    </a:p>
                    <a:p>
                      <a:pPr marL="0" indent="0">
                        <a:buFontTx/>
                        <a:buNone/>
                      </a:pPr>
                      <a:r>
                        <a:rPr lang="de-CH" sz="1200" baseline="0" dirty="0" smtClean="0">
                          <a:solidFill>
                            <a:schemeClr val="tx1"/>
                          </a:solidFill>
                        </a:rPr>
                        <a:t>  schaft oder Sitzverlegung in die  </a:t>
                      </a:r>
                    </a:p>
                    <a:p>
                      <a:pPr marL="0" indent="0">
                        <a:buFontTx/>
                        <a:buNone/>
                      </a:pPr>
                      <a:r>
                        <a:rPr lang="de-CH" sz="1200" baseline="0" dirty="0" smtClean="0">
                          <a:solidFill>
                            <a:schemeClr val="tx1"/>
                          </a:solidFill>
                        </a:rPr>
                        <a:t>  Schweiz nach 24. Februar 2008</a:t>
                      </a:r>
                    </a:p>
                    <a:p>
                      <a:pPr marL="171450" indent="-171450">
                        <a:buFontTx/>
                        <a:buChar char="-"/>
                      </a:pPr>
                      <a:r>
                        <a:rPr lang="de-CH" sz="1200" baseline="0" dirty="0" smtClean="0">
                          <a:solidFill>
                            <a:schemeClr val="tx1"/>
                          </a:solidFill>
                        </a:rPr>
                        <a:t>Liquidation von Unternehmen</a:t>
                      </a:r>
                    </a:p>
                    <a:p>
                      <a:pPr marL="0" indent="0">
                        <a:buFontTx/>
                        <a:buNone/>
                      </a:pPr>
                      <a:r>
                        <a:rPr lang="de-CH" sz="1200" baseline="0" dirty="0" smtClean="0">
                          <a:solidFill>
                            <a:schemeClr val="tx1"/>
                          </a:solidFill>
                        </a:rPr>
                        <a:t>Regeln gelten auch für Gratis-aktien oder -Nennwerterhöhungen</a:t>
                      </a:r>
                    </a:p>
                    <a:p>
                      <a:pPr marL="0" indent="0">
                        <a:buFontTx/>
                        <a:buNone/>
                      </a:pPr>
                      <a:r>
                        <a:rPr lang="de-CH" sz="1200" baseline="0" dirty="0" smtClean="0">
                          <a:solidFill>
                            <a:schemeClr val="tx1"/>
                          </a:solidFill>
                        </a:rPr>
                        <a:t>Rückkauf </a:t>
                      </a:r>
                    </a:p>
                  </a:txBody>
                  <a:tcPr>
                    <a:solidFill>
                      <a:schemeClr val="accent2"/>
                    </a:solidFill>
                  </a:tcPr>
                </a:tc>
              </a:tr>
              <a:tr h="630199">
                <a:tc>
                  <a:txBody>
                    <a:bodyPr/>
                    <a:lstStyle/>
                    <a:p>
                      <a:pPr marL="0" indent="0">
                        <a:buFontTx/>
                        <a:buNone/>
                      </a:pPr>
                      <a:r>
                        <a:rPr lang="de-CH" sz="1800" baseline="0" dirty="0" smtClean="0">
                          <a:solidFill>
                            <a:schemeClr val="tx1"/>
                          </a:solidFill>
                        </a:rPr>
                        <a:t>Erhöhung Teilbesteuerung von Dividenden</a:t>
                      </a:r>
                    </a:p>
                    <a:p>
                      <a:pPr marL="0" indent="0">
                        <a:buFontTx/>
                        <a:buNone/>
                      </a:pPr>
                      <a:r>
                        <a:rPr lang="de-CH" sz="1800" baseline="0" dirty="0" smtClean="0">
                          <a:solidFill>
                            <a:schemeClr val="tx1"/>
                          </a:solidFill>
                        </a:rPr>
                        <a:t>Bund</a:t>
                      </a:r>
                    </a:p>
                    <a:p>
                      <a:pPr marL="0" indent="0">
                        <a:buFontTx/>
                        <a:buNone/>
                      </a:pPr>
                      <a:r>
                        <a:rPr lang="de-CH" sz="1800" baseline="0" dirty="0" smtClean="0">
                          <a:solidFill>
                            <a:schemeClr val="tx1"/>
                          </a:solidFill>
                        </a:rPr>
                        <a:t>Kantone</a:t>
                      </a:r>
                    </a:p>
                  </a:txBody>
                  <a:tcPr>
                    <a:solidFill>
                      <a:schemeClr val="tx2">
                        <a:lumMod val="60000"/>
                        <a:lumOff val="40000"/>
                      </a:schemeClr>
                    </a:solidFill>
                  </a:tcPr>
                </a:tc>
                <a:tc>
                  <a:txBody>
                    <a:bodyPr/>
                    <a:lstStyle/>
                    <a:p>
                      <a:pPr marL="0" indent="0">
                        <a:buFontTx/>
                        <a:buNone/>
                      </a:pPr>
                      <a:endParaRPr lang="de-CH" sz="1800" i="0" baseline="0" dirty="0" smtClean="0">
                        <a:solidFill>
                          <a:schemeClr val="tx1"/>
                        </a:solidFill>
                      </a:endParaRPr>
                    </a:p>
                    <a:p>
                      <a:pPr marL="0" indent="0">
                        <a:buFontTx/>
                        <a:buNone/>
                      </a:pPr>
                      <a:endParaRPr lang="de-CH" sz="1800" i="0" baseline="0" dirty="0" smtClean="0">
                        <a:solidFill>
                          <a:schemeClr val="tx1"/>
                        </a:solidFill>
                      </a:endParaRPr>
                    </a:p>
                    <a:p>
                      <a:pPr marL="0" indent="0">
                        <a:buFontTx/>
                        <a:buNone/>
                      </a:pPr>
                      <a:r>
                        <a:rPr lang="de-CH" sz="1800" i="0" baseline="0" dirty="0" smtClean="0">
                          <a:solidFill>
                            <a:schemeClr val="tx1"/>
                          </a:solidFill>
                        </a:rPr>
                        <a:t>Nein </a:t>
                      </a:r>
                    </a:p>
                    <a:p>
                      <a:pPr marL="0" indent="0">
                        <a:buFontTx/>
                        <a:buNone/>
                      </a:pPr>
                      <a:r>
                        <a:rPr lang="de-CH" sz="1800" i="0" baseline="0" dirty="0" smtClean="0">
                          <a:solidFill>
                            <a:schemeClr val="tx1"/>
                          </a:solidFill>
                        </a:rPr>
                        <a:t>Nein; bei NID 60 %</a:t>
                      </a:r>
                    </a:p>
                  </a:txBody>
                  <a:tcPr>
                    <a:solidFill>
                      <a:schemeClr val="accent2">
                        <a:lumMod val="90000"/>
                      </a:schemeClr>
                    </a:solidFill>
                  </a:tcPr>
                </a:tc>
                <a:tc>
                  <a:txBody>
                    <a:bodyPr/>
                    <a:lstStyle/>
                    <a:p>
                      <a:pPr marL="0" indent="0">
                        <a:buFontTx/>
                        <a:buNone/>
                      </a:pPr>
                      <a:endParaRPr lang="de-CH" sz="1800" baseline="0" dirty="0" smtClean="0">
                        <a:solidFill>
                          <a:schemeClr val="tx1"/>
                        </a:solidFill>
                      </a:endParaRPr>
                    </a:p>
                    <a:p>
                      <a:pPr marL="0" indent="0">
                        <a:buFontTx/>
                        <a:buNone/>
                      </a:pPr>
                      <a:endParaRPr lang="de-CH" sz="1800" baseline="0" dirty="0" smtClean="0">
                        <a:solidFill>
                          <a:schemeClr val="tx1"/>
                        </a:solidFill>
                      </a:endParaRPr>
                    </a:p>
                    <a:p>
                      <a:pPr marL="0" indent="0">
                        <a:buFontTx/>
                        <a:buNone/>
                      </a:pPr>
                      <a:r>
                        <a:rPr lang="de-CH" sz="1800" baseline="0" dirty="0" smtClean="0">
                          <a:solidFill>
                            <a:schemeClr val="tx1"/>
                          </a:solidFill>
                        </a:rPr>
                        <a:t>70 %</a:t>
                      </a:r>
                    </a:p>
                    <a:p>
                      <a:pPr marL="0" indent="0">
                        <a:buFontTx/>
                        <a:buNone/>
                      </a:pPr>
                      <a:r>
                        <a:rPr lang="de-CH" sz="1800" baseline="0" dirty="0" smtClean="0">
                          <a:solidFill>
                            <a:schemeClr val="tx1"/>
                          </a:solidFill>
                        </a:rPr>
                        <a:t>Mindestens 50 %</a:t>
                      </a:r>
                    </a:p>
                  </a:txBody>
                  <a:tcPr>
                    <a:solidFill>
                      <a:schemeClr val="accent2"/>
                    </a:solidFill>
                  </a:tcPr>
                </a:tc>
              </a:tr>
            </a:tbl>
          </a:graphicData>
        </a:graphic>
      </p:graphicFrame>
    </p:spTree>
    <p:extLst>
      <p:ext uri="{BB962C8B-B14F-4D97-AF65-F5344CB8AC3E}">
        <p14:creationId xmlns:p14="http://schemas.microsoft.com/office/powerpoint/2010/main" val="40715504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5" y="1556792"/>
            <a:ext cx="8280921"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a:buClr>
                <a:srgbClr val="00A1F2"/>
              </a:buClr>
              <a:buFont typeface="Wingdings" panose="05000000000000000000" pitchFamily="2" charset="2"/>
              <a:buChar char="§"/>
            </a:pPr>
            <a:endParaRPr lang="de-CH" sz="2000" b="1" dirty="0" smtClean="0"/>
          </a:p>
          <a:p>
            <a:pPr>
              <a:buClr>
                <a:srgbClr val="00A1F2"/>
              </a:buClr>
              <a:buFont typeface="Wingdings" panose="05000000000000000000" pitchFamily="2" charset="2"/>
              <a:buChar char="§"/>
            </a:pPr>
            <a:r>
              <a:rPr lang="de-CH" sz="2000" dirty="0" smtClean="0"/>
              <a:t>Für natürliche und juristische Personen</a:t>
            </a:r>
            <a:endParaRPr lang="de-CH" sz="2000" dirty="0"/>
          </a:p>
          <a:p>
            <a:pPr>
              <a:buClr>
                <a:srgbClr val="00A1F2"/>
              </a:buClr>
              <a:buFont typeface="Wingdings" panose="05000000000000000000" pitchFamily="2" charset="2"/>
              <a:buChar char="§"/>
            </a:pPr>
            <a:r>
              <a:rPr lang="de-CH" sz="2000" dirty="0" smtClean="0"/>
              <a:t>Maximalabzug </a:t>
            </a:r>
            <a:r>
              <a:rPr lang="de-CH" sz="2000" dirty="0"/>
              <a:t>+ </a:t>
            </a:r>
            <a:r>
              <a:rPr lang="de-CH" sz="2000" dirty="0" smtClean="0"/>
              <a:t>50 % qualifizierender Inlandaufwand</a:t>
            </a:r>
          </a:p>
          <a:p>
            <a:pPr lvl="1">
              <a:buClr>
                <a:srgbClr val="00A1F2"/>
              </a:buClr>
              <a:buFont typeface="Symbol" panose="05050102010706020507" pitchFamily="18" charset="2"/>
              <a:buChar char="-"/>
            </a:pPr>
            <a:r>
              <a:rPr lang="de-CH" sz="2000" dirty="0" smtClean="0"/>
              <a:t>Berechnung auf Personalaufwand F&amp;E plus Zuschlag 35 % </a:t>
            </a:r>
          </a:p>
          <a:p>
            <a:pPr>
              <a:buClr>
                <a:srgbClr val="00A1F2"/>
              </a:buClr>
              <a:buFont typeface="Wingdings" panose="05000000000000000000" pitchFamily="2" charset="2"/>
              <a:buChar char="§"/>
            </a:pPr>
            <a:r>
              <a:rPr lang="de-CH" sz="2000" dirty="0" smtClean="0"/>
              <a:t>Mit Entlastungsbegrenzung 70 %</a:t>
            </a:r>
            <a:endParaRPr lang="de-CH" sz="2000" dirty="0"/>
          </a:p>
          <a:p>
            <a:pPr lvl="1">
              <a:buClr>
                <a:srgbClr val="00A1F2"/>
              </a:buClr>
              <a:buFont typeface="Symbol" panose="05050102010706020507" pitchFamily="18" charset="2"/>
              <a:buChar char="-"/>
            </a:pPr>
            <a:endParaRPr lang="de-CH" sz="2000" dirty="0" smtClean="0"/>
          </a:p>
        </p:txBody>
      </p:sp>
      <p:sp>
        <p:nvSpPr>
          <p:cNvPr id="4"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Zusatzabzug für Forschung und Entwicklung          </a:t>
            </a: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1868091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6" y="1628800"/>
            <a:ext cx="857868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Clr>
                <a:srgbClr val="00A1F2"/>
              </a:buClr>
              <a:buNone/>
            </a:pPr>
            <a:endParaRPr lang="de-CH" sz="1600" dirty="0"/>
          </a:p>
          <a:p>
            <a:pPr>
              <a:buClr>
                <a:srgbClr val="00A1F2"/>
              </a:buClr>
              <a:buFont typeface="Wingdings" panose="05000000000000000000" pitchFamily="2" charset="2"/>
              <a:buChar char="§"/>
            </a:pPr>
            <a:r>
              <a:rPr lang="de-CH" sz="2000" dirty="0" smtClean="0"/>
              <a:t>Mindestgrenze </a:t>
            </a:r>
            <a:r>
              <a:rPr lang="de-CH" sz="2000" dirty="0"/>
              <a:t>70</a:t>
            </a:r>
            <a:r>
              <a:rPr lang="de-CH" sz="2000" dirty="0" smtClean="0"/>
              <a:t>% </a:t>
            </a:r>
          </a:p>
          <a:p>
            <a:pPr lvl="1">
              <a:buClr>
                <a:srgbClr val="00A1F2"/>
              </a:buClr>
              <a:buFont typeface="Symbol" panose="05050102010706020507" pitchFamily="18" charset="2"/>
              <a:buChar char="-"/>
            </a:pPr>
            <a:r>
              <a:rPr lang="de-CH" sz="2000" dirty="0" smtClean="0"/>
              <a:t>Patentbox</a:t>
            </a:r>
          </a:p>
          <a:p>
            <a:pPr lvl="1">
              <a:buClr>
                <a:srgbClr val="00A1F2"/>
              </a:buClr>
              <a:buFont typeface="Symbol" panose="05050102010706020507" pitchFamily="18" charset="2"/>
              <a:buChar char="-"/>
            </a:pPr>
            <a:r>
              <a:rPr lang="de-CH" sz="2000" dirty="0" smtClean="0"/>
              <a:t>F&amp;E-Abzug</a:t>
            </a:r>
          </a:p>
          <a:p>
            <a:pPr lvl="1">
              <a:buClr>
                <a:srgbClr val="00A1F2"/>
              </a:buClr>
              <a:buFont typeface="Symbol" panose="05050102010706020507" pitchFamily="18" charset="2"/>
              <a:buChar char="-"/>
            </a:pPr>
            <a:r>
              <a:rPr lang="de-CH" sz="2000" dirty="0" smtClean="0"/>
              <a:t>Sondersatzverfahren im Übergangsrecht </a:t>
            </a:r>
          </a:p>
          <a:p>
            <a:pPr lvl="1">
              <a:buClr>
                <a:srgbClr val="00A1F2"/>
              </a:buClr>
              <a:buFont typeface="Symbol" panose="05050102010706020507" pitchFamily="18" charset="2"/>
              <a:buChar char="-"/>
            </a:pPr>
            <a:r>
              <a:rPr lang="de-CH" sz="2000" dirty="0" smtClean="0"/>
              <a:t>Vorgängiger step up im Übergangsrecht</a:t>
            </a:r>
            <a:r>
              <a:rPr lang="de-CH" sz="1600" dirty="0" smtClean="0"/>
              <a:t> </a:t>
            </a:r>
          </a:p>
          <a:p>
            <a:pPr>
              <a:buClr>
                <a:srgbClr val="00A1F2"/>
              </a:buClr>
              <a:buFont typeface="Wingdings" panose="05000000000000000000" pitchFamily="2" charset="2"/>
              <a:buChar char="§"/>
            </a:pPr>
            <a:r>
              <a:rPr lang="de-CH" sz="2000" dirty="0" smtClean="0"/>
              <a:t>Minimaler effektiver Gewinnsteuersatz 9.9 % / 10.9 % 1./2. Stufe</a:t>
            </a:r>
          </a:p>
          <a:p>
            <a:pPr>
              <a:buClr>
                <a:srgbClr val="00A1F2"/>
              </a:buClr>
              <a:buFont typeface="Wingdings" panose="05000000000000000000" pitchFamily="2" charset="2"/>
              <a:buChar char="§"/>
            </a:pPr>
            <a:r>
              <a:rPr lang="de-CH" sz="2000" dirty="0" smtClean="0"/>
              <a:t>Gilt auch für Patentbox und F&amp;E-Abzug natürlicher Personen</a:t>
            </a:r>
          </a:p>
          <a:p>
            <a:pPr>
              <a:buClr>
                <a:srgbClr val="00A1F2"/>
              </a:buClr>
              <a:buFont typeface="Wingdings" panose="05000000000000000000" pitchFamily="2" charset="2"/>
              <a:buChar char="§"/>
            </a:pPr>
            <a:endParaRPr lang="de-CH" sz="1600" dirty="0" smtClean="0"/>
          </a:p>
        </p:txBody>
      </p:sp>
      <p:sp>
        <p:nvSpPr>
          <p:cNvPr id="4"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Entlastungsbegrenzung                    </a:t>
            </a: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30434917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6" y="1628800"/>
            <a:ext cx="857868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Clr>
                <a:srgbClr val="00A1F2"/>
              </a:buClr>
              <a:buNone/>
            </a:pPr>
            <a:endParaRPr lang="de-CH" sz="1600" dirty="0"/>
          </a:p>
          <a:p>
            <a:pPr>
              <a:buClr>
                <a:srgbClr val="00A1F2"/>
              </a:buClr>
              <a:buFont typeface="Wingdings" panose="05000000000000000000" pitchFamily="2" charset="2"/>
              <a:buChar char="§"/>
            </a:pPr>
            <a:r>
              <a:rPr lang="de-CH" sz="2000" dirty="0" smtClean="0"/>
              <a:t>Umsetzung gemäss Bundesrecht</a:t>
            </a:r>
          </a:p>
          <a:p>
            <a:pPr marL="0" indent="0">
              <a:buClr>
                <a:srgbClr val="00A1F2"/>
              </a:buClr>
              <a:buNone/>
            </a:pPr>
            <a:endParaRPr lang="de-CH" sz="1600" dirty="0" smtClean="0"/>
          </a:p>
        </p:txBody>
      </p:sp>
      <p:sp>
        <p:nvSpPr>
          <p:cNvPr id="4"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Einschränkung Rückzahlung KER                    </a:t>
            </a: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25506524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6" y="1628800"/>
            <a:ext cx="857868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Clr>
                <a:srgbClr val="00A1F2"/>
              </a:buClr>
              <a:buNone/>
            </a:pPr>
            <a:endParaRPr lang="de-CH" sz="1600" dirty="0"/>
          </a:p>
          <a:p>
            <a:pPr>
              <a:buClr>
                <a:srgbClr val="00A1F2"/>
              </a:buClr>
              <a:buFont typeface="Wingdings" panose="05000000000000000000" pitchFamily="2" charset="2"/>
              <a:buChar char="§"/>
            </a:pPr>
            <a:r>
              <a:rPr lang="de-CH" sz="2000" dirty="0" smtClean="0"/>
              <a:t>Erhöhung auf 60 %</a:t>
            </a:r>
          </a:p>
          <a:p>
            <a:pPr>
              <a:buClr>
                <a:srgbClr val="00A1F2"/>
              </a:buClr>
              <a:buFont typeface="Wingdings" panose="05000000000000000000" pitchFamily="2" charset="2"/>
              <a:buChar char="§"/>
            </a:pPr>
            <a:r>
              <a:rPr lang="de-CH" sz="2000" dirty="0" smtClean="0"/>
              <a:t>Systemwechsel von Teilsatz- zum Teileinkünfteverfahren</a:t>
            </a:r>
          </a:p>
          <a:p>
            <a:pPr>
              <a:buClr>
                <a:srgbClr val="00A1F2"/>
              </a:buClr>
              <a:buFont typeface="Wingdings" panose="05000000000000000000" pitchFamily="2" charset="2"/>
              <a:buChar char="§"/>
            </a:pPr>
            <a:endParaRPr lang="de-CH" sz="2000" dirty="0" smtClean="0"/>
          </a:p>
        </p:txBody>
      </p:sp>
      <p:sp>
        <p:nvSpPr>
          <p:cNvPr id="4"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Teilbesteuerung von Dividenden (1)                     </a:t>
            </a: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1689160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custDataLst>
              <p:tags r:id="rId1"/>
            </p:custDataLst>
          </p:nvPr>
        </p:nvSpPr>
        <p:spPr>
          <a:xfrm>
            <a:off x="539552" y="692696"/>
            <a:ext cx="7776024" cy="720080"/>
          </a:xfrm>
        </p:spPr>
        <p:txBody>
          <a:bodyPr/>
          <a:lstStyle/>
          <a:p>
            <a:pPr marL="358775" indent="-358775"/>
            <a:r>
              <a:rPr lang="de-CH" dirty="0" smtClean="0"/>
              <a:t>    Teilbesteuerung von Dividenden (2)                                   </a:t>
            </a:r>
            <a:endParaRPr lang="de-CH" dirty="0"/>
          </a:p>
        </p:txBody>
      </p:sp>
      <p:sp>
        <p:nvSpPr>
          <p:cNvPr id="3" name="Inhaltsplatzhalter 2"/>
          <p:cNvSpPr>
            <a:spLocks noGrp="1"/>
          </p:cNvSpPr>
          <p:nvPr>
            <p:ph idx="1"/>
            <p:custDataLst>
              <p:tags r:id="rId2"/>
            </p:custDataLst>
          </p:nvPr>
        </p:nvSpPr>
        <p:spPr>
          <a:xfrm>
            <a:off x="900000" y="1827296"/>
            <a:ext cx="7992480" cy="4266000"/>
          </a:xfrm>
        </p:spPr>
        <p:txBody>
          <a:bodyPr/>
          <a:lstStyle/>
          <a:p>
            <a:pPr>
              <a:buClr>
                <a:schemeClr val="accent1"/>
              </a:buClr>
              <a:buFont typeface="Wingdings" panose="05000000000000000000" pitchFamily="2" charset="2"/>
              <a:buChar char="§"/>
            </a:pPr>
            <a:r>
              <a:rPr lang="de-CH" sz="2000" dirty="0" smtClean="0"/>
              <a:t>Steuerreform regelt Abschaffung von Statusgesellschaften und Besteuerung über alles; aber keine Einzelfälle </a:t>
            </a:r>
          </a:p>
          <a:p>
            <a:pPr>
              <a:buClr>
                <a:schemeClr val="accent1"/>
              </a:buClr>
              <a:buFont typeface="Wingdings" panose="05000000000000000000" pitchFamily="2" charset="2"/>
              <a:buChar char="§"/>
            </a:pPr>
            <a:r>
              <a:rPr lang="de-CH" sz="2000" dirty="0" smtClean="0"/>
              <a:t>Grundsatz: rechtsformneutrale Besteuerung von KMU</a:t>
            </a:r>
          </a:p>
          <a:p>
            <a:pPr>
              <a:buClr>
                <a:schemeClr val="accent1"/>
              </a:buClr>
              <a:buFont typeface="Wingdings" panose="05000000000000000000" pitchFamily="2" charset="2"/>
              <a:buChar char="§"/>
            </a:pPr>
            <a:r>
              <a:rPr lang="de-CH" sz="2000" dirty="0" smtClean="0"/>
              <a:t>Auswirkungen bei der Kapitalsteuer und Möglichkeit von Anrechnung der Gewinn- an Kapitalsteuer sind nicht eingerechnet</a:t>
            </a:r>
          </a:p>
          <a:p>
            <a:pPr>
              <a:buClr>
                <a:schemeClr val="accent1"/>
              </a:buClr>
              <a:buFont typeface="Wingdings" panose="05000000000000000000" pitchFamily="2" charset="2"/>
              <a:buChar char="§"/>
            </a:pPr>
            <a:r>
              <a:rPr lang="de-CH" sz="2000" dirty="0" smtClean="0"/>
              <a:t>Heutige Durchschnittsbelastung in der Schweiz leicht &gt;50 %</a:t>
            </a:r>
            <a:endParaRPr lang="de-CH" sz="2000" dirty="0"/>
          </a:p>
        </p:txBody>
      </p:sp>
    </p:spTree>
    <p:extLst>
      <p:ext uri="{BB962C8B-B14F-4D97-AF65-F5344CB8AC3E}">
        <p14:creationId xmlns:p14="http://schemas.microsoft.com/office/powerpoint/2010/main" val="25379647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a:spLocks noGrp="1"/>
          </p:cNvSpPr>
          <p:nvPr>
            <p:ph idx="1"/>
            <p:custDataLst>
              <p:tags r:id="rId1"/>
            </p:custDataLst>
          </p:nvPr>
        </p:nvSpPr>
        <p:spPr>
          <a:xfrm>
            <a:off x="900000" y="1628800"/>
            <a:ext cx="8136496" cy="4266000"/>
          </a:xfrm>
        </p:spPr>
        <p:txBody>
          <a:bodyPr/>
          <a:lstStyle/>
          <a:p>
            <a:pPr marL="0" indent="0">
              <a:buClr>
                <a:srgbClr val="00A1F2"/>
              </a:buClr>
              <a:buNone/>
            </a:pPr>
            <a:r>
              <a:rPr lang="de-CH" sz="2000" b="1" dirty="0"/>
              <a:t>Privilegierte Dividendenbesteuerung: 60% </a:t>
            </a:r>
            <a:r>
              <a:rPr lang="de-CH" sz="2000" b="1" dirty="0" smtClean="0"/>
              <a:t>im Kanton Aargau</a:t>
            </a:r>
          </a:p>
          <a:p>
            <a:pPr>
              <a:buClr>
                <a:srgbClr val="00A1F2"/>
              </a:buClr>
              <a:buFont typeface="Wingdings" panose="05000000000000000000" pitchFamily="2" charset="2"/>
              <a:buChar char="§"/>
            </a:pPr>
            <a:r>
              <a:rPr lang="de-CH" sz="2000" dirty="0" smtClean="0"/>
              <a:t>Teil </a:t>
            </a:r>
            <a:r>
              <a:rPr lang="de-CH" sz="2000" dirty="0"/>
              <a:t>der Gegenfinanzierung innerhalb des Unternehmenssteuerrechts</a:t>
            </a:r>
          </a:p>
          <a:p>
            <a:pPr>
              <a:buClr>
                <a:srgbClr val="00A1F2"/>
              </a:buClr>
              <a:buFont typeface="Wingdings" panose="05000000000000000000" pitchFamily="2" charset="2"/>
              <a:buChar char="§"/>
            </a:pPr>
            <a:r>
              <a:rPr lang="de-CH" sz="2000" dirty="0" smtClean="0"/>
              <a:t>Kompensiert Tarifentlastung </a:t>
            </a:r>
            <a:r>
              <a:rPr lang="de-CH" sz="2000" dirty="0"/>
              <a:t>bei </a:t>
            </a:r>
            <a:r>
              <a:rPr lang="de-CH" sz="2000" dirty="0" smtClean="0"/>
              <a:t>Unternehmen seit 1.1.2007</a:t>
            </a:r>
          </a:p>
          <a:p>
            <a:pPr lvl="1">
              <a:buClr>
                <a:srgbClr val="00A1F2"/>
              </a:buClr>
              <a:buFont typeface="Symbol" panose="05050102010706020507" pitchFamily="18" charset="2"/>
              <a:buChar char="-"/>
            </a:pPr>
            <a:r>
              <a:rPr lang="de-CH" sz="2000" dirty="0" smtClean="0"/>
              <a:t>Maximalgewinnsteuersatz sank von 11 % auf 7.9 % und in             1. Tarifstufe von 7 % auf 5.2 %</a:t>
            </a:r>
            <a:endParaRPr lang="de-CH" sz="2000" dirty="0"/>
          </a:p>
          <a:p>
            <a:pPr>
              <a:buClr>
                <a:srgbClr val="00A1F2"/>
              </a:buClr>
              <a:buFont typeface="Wingdings" panose="05000000000000000000" pitchFamily="2" charset="2"/>
              <a:buChar char="§"/>
            </a:pPr>
            <a:r>
              <a:rPr lang="de-CH" sz="2000" dirty="0" smtClean="0"/>
              <a:t>Methodenwechsel </a:t>
            </a:r>
            <a:r>
              <a:rPr lang="de-CH" sz="2000" dirty="0"/>
              <a:t>vom Teilsatz- zum Teileinkünfteverfahren </a:t>
            </a:r>
            <a:r>
              <a:rPr lang="de-CH" sz="2000" dirty="0" smtClean="0"/>
              <a:t>  (</a:t>
            </a:r>
            <a:r>
              <a:rPr lang="de-CH" sz="2000" dirty="0"/>
              <a:t>Aargau hätte heute bei Teileinkünfteverfahren 50%-Besteuerung)</a:t>
            </a:r>
          </a:p>
          <a:p>
            <a:pPr>
              <a:buClr>
                <a:srgbClr val="00A1F2"/>
              </a:buClr>
              <a:buFont typeface="Wingdings" panose="05000000000000000000" pitchFamily="2" charset="2"/>
              <a:buChar char="§"/>
            </a:pPr>
            <a:r>
              <a:rPr lang="de-CH" sz="2000" dirty="0" smtClean="0"/>
              <a:t>Bei </a:t>
            </a:r>
            <a:r>
              <a:rPr lang="de-CH" sz="2000" dirty="0"/>
              <a:t>Methodenwechsel </a:t>
            </a:r>
            <a:r>
              <a:rPr lang="de-CH" sz="2000" dirty="0" smtClean="0"/>
              <a:t>weisen &gt;30</a:t>
            </a:r>
            <a:r>
              <a:rPr lang="de-CH" sz="2000" dirty="0"/>
              <a:t>% </a:t>
            </a:r>
            <a:r>
              <a:rPr lang="de-CH" sz="2000" dirty="0" smtClean="0"/>
              <a:t>oder </a:t>
            </a:r>
            <a:r>
              <a:rPr lang="de-CH" sz="2000" dirty="0"/>
              <a:t>5'500 Dividendenbezüger tiefere </a:t>
            </a:r>
            <a:r>
              <a:rPr lang="de-CH" sz="2000" dirty="0" smtClean="0"/>
              <a:t>Steuerbelastung aus</a:t>
            </a:r>
            <a:endParaRPr lang="de-CH" sz="2000" dirty="0"/>
          </a:p>
          <a:p>
            <a:pPr>
              <a:buClr>
                <a:srgbClr val="00A1F2"/>
              </a:buClr>
              <a:buFont typeface="Wingdings" panose="05000000000000000000" pitchFamily="2" charset="2"/>
              <a:buChar char="§"/>
            </a:pPr>
            <a:r>
              <a:rPr lang="de-CH" sz="2000" dirty="0" smtClean="0"/>
              <a:t>Gesamtsteuerbelastung </a:t>
            </a:r>
            <a:r>
              <a:rPr lang="de-CH" sz="2000" dirty="0"/>
              <a:t>ist </a:t>
            </a:r>
            <a:r>
              <a:rPr lang="de-CH" sz="2000" dirty="0" smtClean="0"/>
              <a:t>bei Ausschüttungen von CHF 50’000 bis 10 Mio. Dividenden tiefer als im Jahr 2007</a:t>
            </a:r>
          </a:p>
          <a:p>
            <a:pPr>
              <a:buClr>
                <a:srgbClr val="00A1F2"/>
              </a:buClr>
              <a:buFont typeface="Wingdings" panose="05000000000000000000" pitchFamily="2" charset="2"/>
              <a:buChar char="§"/>
            </a:pPr>
            <a:r>
              <a:rPr lang="de-CH" sz="2000" dirty="0" smtClean="0"/>
              <a:t>Im Vergleich zum heutigen Recht (60 % Entlastung) ergeben sich in vielen Varianten Entlastungen (vgl. Tabelle)</a:t>
            </a:r>
            <a:endParaRPr lang="de-CH" sz="2000" dirty="0"/>
          </a:p>
          <a:p>
            <a:pPr>
              <a:buClr>
                <a:schemeClr val="accent1"/>
              </a:buClr>
              <a:buFont typeface="Wingdings" panose="05000000000000000000" pitchFamily="2" charset="2"/>
              <a:buChar char="§"/>
            </a:pPr>
            <a:endParaRPr lang="de-CH" sz="2000" dirty="0"/>
          </a:p>
        </p:txBody>
      </p:sp>
      <p:sp>
        <p:nvSpPr>
          <p:cNvPr id="6" name="Titel 1"/>
          <p:cNvSpPr txBox="1">
            <a:spLocks/>
          </p:cNvSpPr>
          <p:nvPr>
            <p:custDataLst>
              <p:tags r:id="rId2"/>
            </p:custDataLst>
          </p:nvPr>
        </p:nvSpPr>
        <p:spPr>
          <a:xfrm>
            <a:off x="467544" y="620688"/>
            <a:ext cx="7776024" cy="720080"/>
          </a:xfrm>
          <a:prstGeom prst="rect">
            <a:avLst/>
          </a:prstGeom>
        </p:spPr>
        <p:txBody>
          <a:bodyPr/>
          <a:lstStyle>
            <a:lvl1pPr marL="360000" indent="-360000" algn="l" defTabSz="720000" rtl="0" eaLnBrk="1" latinLnBrk="0" hangingPunct="1">
              <a:spcBef>
                <a:spcPct val="0"/>
              </a:spcBef>
              <a:buNone/>
              <a:defRPr sz="2700" b="1" kern="1200">
                <a:solidFill>
                  <a:srgbClr val="0096DF"/>
                </a:solidFill>
                <a:latin typeface="Arial" pitchFamily="34" charset="0"/>
                <a:ea typeface="+mj-ea"/>
                <a:cs typeface="Arial" pitchFamily="34" charset="0"/>
              </a:defRPr>
            </a:lvl1pPr>
          </a:lstStyle>
          <a:p>
            <a:pPr marL="358775" indent="-358775"/>
            <a:r>
              <a:rPr lang="de-CH" dirty="0" smtClean="0"/>
              <a:t>    Teilbesteuerung von Dividenden (3)                                   </a:t>
            </a:r>
            <a:br>
              <a:rPr lang="de-CH" dirty="0" smtClean="0"/>
            </a:br>
            <a:r>
              <a:rPr lang="de-CH" dirty="0" smtClean="0"/>
              <a:t>Bedeutung für die KMU</a:t>
            </a:r>
            <a:endParaRPr lang="de-CH" dirty="0"/>
          </a:p>
        </p:txBody>
      </p:sp>
    </p:spTree>
    <p:extLst>
      <p:ext uri="{BB962C8B-B14F-4D97-AF65-F5344CB8AC3E}">
        <p14:creationId xmlns:p14="http://schemas.microsoft.com/office/powerpoint/2010/main" val="6053910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custDataLst>
              <p:tags r:id="rId1"/>
            </p:custDataLst>
          </p:nvPr>
        </p:nvSpPr>
        <p:spPr>
          <a:xfrm>
            <a:off x="468384" y="476672"/>
            <a:ext cx="8352088" cy="720080"/>
          </a:xfrm>
          <a:prstGeom prst="rect">
            <a:avLst/>
          </a:prstGeom>
        </p:spPr>
        <p:txBody>
          <a:bodyPr/>
          <a:lstStyle>
            <a:lvl1pPr marL="360000" indent="-360000" algn="l" defTabSz="720000" rtl="0" eaLnBrk="1" latinLnBrk="0" hangingPunct="1">
              <a:spcBef>
                <a:spcPct val="0"/>
              </a:spcBef>
              <a:buNone/>
              <a:defRPr sz="2700" b="1" kern="1200">
                <a:solidFill>
                  <a:srgbClr val="0096DF"/>
                </a:solidFill>
                <a:latin typeface="Arial" pitchFamily="34" charset="0"/>
                <a:ea typeface="+mj-ea"/>
                <a:cs typeface="Arial" pitchFamily="34" charset="0"/>
              </a:defRPr>
            </a:lvl1pPr>
          </a:lstStyle>
          <a:p>
            <a:pPr marL="358775" indent="-358775"/>
            <a:r>
              <a:rPr lang="de-CH" dirty="0" smtClean="0"/>
              <a:t>    Teilbesteuerung von Dividendenentlastung (4)                                Bedeutung für die KMU</a:t>
            </a:r>
            <a:endParaRPr lang="de-CH" dirty="0"/>
          </a:p>
        </p:txBody>
      </p:sp>
      <p:pic>
        <p:nvPicPr>
          <p:cNvPr id="6" name="Grafik 5"/>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899592" y="1851228"/>
            <a:ext cx="5688330" cy="4602108"/>
          </a:xfrm>
          <a:prstGeom prst="rect">
            <a:avLst/>
          </a:prstGeom>
          <a:noFill/>
          <a:ln>
            <a:noFill/>
          </a:ln>
        </p:spPr>
      </p:pic>
      <p:sp>
        <p:nvSpPr>
          <p:cNvPr id="3" name="Rechteck 2"/>
          <p:cNvSpPr/>
          <p:nvPr>
            <p:custDataLst>
              <p:tags r:id="rId3"/>
            </p:custDataLst>
          </p:nvPr>
        </p:nvSpPr>
        <p:spPr>
          <a:xfrm>
            <a:off x="827584" y="1290826"/>
            <a:ext cx="7992888" cy="553998"/>
          </a:xfrm>
          <a:prstGeom prst="rect">
            <a:avLst/>
          </a:prstGeom>
        </p:spPr>
        <p:txBody>
          <a:bodyPr wrap="square">
            <a:spAutoFit/>
          </a:bodyPr>
          <a:lstStyle/>
          <a:p>
            <a:r>
              <a:rPr lang="de-CH" sz="1500" b="1" dirty="0" smtClean="0"/>
              <a:t>Belastung </a:t>
            </a:r>
            <a:r>
              <a:rPr lang="de-CH" sz="1500" b="1" dirty="0"/>
              <a:t>AG-Eigentümer 2020 im Vergleich zu 2018 und 2007</a:t>
            </a:r>
            <a:br>
              <a:rPr lang="de-CH" sz="1500" b="1" dirty="0"/>
            </a:br>
            <a:r>
              <a:rPr lang="de-CH" sz="1500" dirty="0"/>
              <a:t>Kantons- und Gemeindesteuern, Dividendenbesteuerung 60 % (Teileinkünfteverfahren)</a:t>
            </a:r>
          </a:p>
        </p:txBody>
      </p:sp>
    </p:spTree>
    <p:extLst>
      <p:ext uri="{BB962C8B-B14F-4D97-AF65-F5344CB8AC3E}">
        <p14:creationId xmlns:p14="http://schemas.microsoft.com/office/powerpoint/2010/main" val="32060131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custDataLst>
              <p:tags r:id="rId1"/>
            </p:custDataLst>
          </p:nvPr>
        </p:nvSpPr>
        <p:spPr>
          <a:xfrm>
            <a:off x="468384" y="620688"/>
            <a:ext cx="7776024" cy="720080"/>
          </a:xfrm>
          <a:prstGeom prst="rect">
            <a:avLst/>
          </a:prstGeom>
        </p:spPr>
        <p:txBody>
          <a:bodyPr/>
          <a:lstStyle>
            <a:lvl1pPr marL="360000" indent="-360000" algn="l" defTabSz="720000" rtl="0" eaLnBrk="1" latinLnBrk="0" hangingPunct="1">
              <a:spcBef>
                <a:spcPct val="0"/>
              </a:spcBef>
              <a:buNone/>
              <a:defRPr sz="2700" b="1" kern="1200">
                <a:solidFill>
                  <a:srgbClr val="0096DF"/>
                </a:solidFill>
                <a:latin typeface="Arial" pitchFamily="34" charset="0"/>
                <a:ea typeface="+mj-ea"/>
                <a:cs typeface="Arial" pitchFamily="34" charset="0"/>
              </a:defRPr>
            </a:lvl1pPr>
          </a:lstStyle>
          <a:p>
            <a:pPr marL="358775" indent="-358775"/>
            <a:r>
              <a:rPr lang="de-CH" dirty="0" smtClean="0"/>
              <a:t>    Teilbesteuerung von Dividenden (5)                                 Bedeutung für die KMU</a:t>
            </a:r>
            <a:endParaRPr lang="de-CH" dirty="0"/>
          </a:p>
        </p:txBody>
      </p:sp>
      <p:grpSp>
        <p:nvGrpSpPr>
          <p:cNvPr id="3" name="Group 4"/>
          <p:cNvGrpSpPr>
            <a:grpSpLocks noChangeAspect="1"/>
          </p:cNvGrpSpPr>
          <p:nvPr>
            <p:custDataLst>
              <p:tags r:id="rId2"/>
            </p:custDataLst>
          </p:nvPr>
        </p:nvGrpSpPr>
        <p:grpSpPr bwMode="auto">
          <a:xfrm>
            <a:off x="935037" y="2348880"/>
            <a:ext cx="7290219" cy="2736304"/>
            <a:chOff x="589" y="1644"/>
            <a:chExt cx="4015" cy="1046"/>
          </a:xfrm>
        </p:grpSpPr>
        <p:sp>
          <p:nvSpPr>
            <p:cNvPr id="7" name="AutoShape 3"/>
            <p:cNvSpPr>
              <a:spLocks noChangeAspect="1" noChangeArrowheads="1" noTextEdit="1"/>
            </p:cNvSpPr>
            <p:nvPr/>
          </p:nvSpPr>
          <p:spPr bwMode="auto">
            <a:xfrm>
              <a:off x="589" y="1644"/>
              <a:ext cx="3969" cy="1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sz="4000" dirty="0"/>
            </a:p>
          </p:txBody>
        </p:sp>
        <p:sp>
          <p:nvSpPr>
            <p:cNvPr id="8" name="Rectangle 5"/>
            <p:cNvSpPr>
              <a:spLocks noChangeArrowheads="1"/>
            </p:cNvSpPr>
            <p:nvPr/>
          </p:nvSpPr>
          <p:spPr bwMode="auto">
            <a:xfrm>
              <a:off x="604" y="1712"/>
              <a:ext cx="717"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Steuerreduktion auf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6"/>
            <p:cNvSpPr>
              <a:spLocks noChangeArrowheads="1"/>
            </p:cNvSpPr>
            <p:nvPr/>
          </p:nvSpPr>
          <p:spPr bwMode="auto">
            <a:xfrm>
              <a:off x="654" y="1789"/>
              <a:ext cx="60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Dividenden in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7"/>
            <p:cNvSpPr>
              <a:spLocks noChangeArrowheads="1"/>
            </p:cNvSpPr>
            <p:nvPr/>
          </p:nvSpPr>
          <p:spPr bwMode="auto">
            <a:xfrm>
              <a:off x="2077" y="1712"/>
              <a:ext cx="41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Dividenden</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8"/>
            <p:cNvSpPr>
              <a:spLocks noChangeArrowheads="1"/>
            </p:cNvSpPr>
            <p:nvPr/>
          </p:nvSpPr>
          <p:spPr bwMode="auto">
            <a:xfrm>
              <a:off x="2022" y="1789"/>
              <a:ext cx="53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in Mio. Franken</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9"/>
            <p:cNvSpPr>
              <a:spLocks noChangeArrowheads="1"/>
            </p:cNvSpPr>
            <p:nvPr/>
          </p:nvSpPr>
          <p:spPr bwMode="auto">
            <a:xfrm>
              <a:off x="2734" y="1712"/>
              <a:ext cx="41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Dividenden</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2619" y="1789"/>
              <a:ext cx="67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pro Steuerpflichtigen</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1"/>
            <p:cNvSpPr>
              <a:spLocks noChangeArrowheads="1"/>
            </p:cNvSpPr>
            <p:nvPr/>
          </p:nvSpPr>
          <p:spPr bwMode="auto">
            <a:xfrm>
              <a:off x="3405" y="1671"/>
              <a:ext cx="41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Entlastung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2"/>
            <p:cNvSpPr>
              <a:spLocks noChangeArrowheads="1"/>
            </p:cNvSpPr>
            <p:nvPr/>
          </p:nvSpPr>
          <p:spPr bwMode="auto">
            <a:xfrm>
              <a:off x="3335" y="1748"/>
              <a:ext cx="53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heutiges Recht</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3"/>
            <p:cNvSpPr>
              <a:spLocks noChangeArrowheads="1"/>
            </p:cNvSpPr>
            <p:nvPr/>
          </p:nvSpPr>
          <p:spPr bwMode="auto">
            <a:xfrm>
              <a:off x="3275" y="1825"/>
              <a:ext cx="67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pro Steuerpflichtigen</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4"/>
            <p:cNvSpPr>
              <a:spLocks noChangeArrowheads="1"/>
            </p:cNvSpPr>
            <p:nvPr/>
          </p:nvSpPr>
          <p:spPr bwMode="auto">
            <a:xfrm>
              <a:off x="4062" y="1671"/>
              <a:ext cx="3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Entlastung</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5"/>
            <p:cNvSpPr>
              <a:spLocks noChangeArrowheads="1"/>
            </p:cNvSpPr>
            <p:nvPr/>
          </p:nvSpPr>
          <p:spPr bwMode="auto">
            <a:xfrm>
              <a:off x="4032" y="1748"/>
              <a:ext cx="45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neues Recht</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6"/>
            <p:cNvSpPr>
              <a:spLocks noChangeArrowheads="1"/>
            </p:cNvSpPr>
            <p:nvPr/>
          </p:nvSpPr>
          <p:spPr bwMode="auto">
            <a:xfrm>
              <a:off x="3932" y="1825"/>
              <a:ext cx="67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pro Steuerpflichtigen</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7"/>
            <p:cNvSpPr>
              <a:spLocks noChangeArrowheads="1"/>
            </p:cNvSpPr>
            <p:nvPr/>
          </p:nvSpPr>
          <p:spPr bwMode="auto">
            <a:xfrm>
              <a:off x="754" y="1938"/>
              <a:ext cx="3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40.0 -  40.4</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18"/>
            <p:cNvSpPr>
              <a:spLocks noChangeArrowheads="1"/>
            </p:cNvSpPr>
            <p:nvPr/>
          </p:nvSpPr>
          <p:spPr bwMode="auto">
            <a:xfrm>
              <a:off x="1441" y="1938"/>
              <a:ext cx="11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11</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19"/>
            <p:cNvSpPr>
              <a:spLocks noChangeArrowheads="1"/>
            </p:cNvSpPr>
            <p:nvPr/>
          </p:nvSpPr>
          <p:spPr bwMode="auto">
            <a:xfrm>
              <a:off x="1767" y="1938"/>
              <a:ext cx="19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0.2%</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0"/>
            <p:cNvSpPr>
              <a:spLocks noChangeArrowheads="1"/>
            </p:cNvSpPr>
            <p:nvPr/>
          </p:nvSpPr>
          <p:spPr bwMode="auto">
            <a:xfrm>
              <a:off x="2248" y="1938"/>
              <a:ext cx="16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36.9</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1"/>
            <p:cNvSpPr>
              <a:spLocks noChangeArrowheads="1"/>
            </p:cNvSpPr>
            <p:nvPr/>
          </p:nvSpPr>
          <p:spPr bwMode="auto">
            <a:xfrm>
              <a:off x="2393" y="1938"/>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2"/>
            <p:cNvSpPr>
              <a:spLocks noChangeArrowheads="1"/>
            </p:cNvSpPr>
            <p:nvPr/>
          </p:nvSpPr>
          <p:spPr bwMode="auto">
            <a:xfrm>
              <a:off x="1962" y="1938"/>
              <a:ext cx="2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3"/>
            <p:cNvSpPr>
              <a:spLocks noChangeArrowheads="1"/>
            </p:cNvSpPr>
            <p:nvPr/>
          </p:nvSpPr>
          <p:spPr bwMode="auto">
            <a:xfrm>
              <a:off x="2243" y="1938"/>
              <a:ext cx="5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4"/>
            <p:cNvSpPr>
              <a:spLocks noChangeArrowheads="1"/>
            </p:cNvSpPr>
            <p:nvPr/>
          </p:nvSpPr>
          <p:spPr bwMode="auto">
            <a:xfrm>
              <a:off x="2854" y="1938"/>
              <a:ext cx="33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3'352'398</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5"/>
            <p:cNvSpPr>
              <a:spLocks noChangeArrowheads="1"/>
            </p:cNvSpPr>
            <p:nvPr/>
          </p:nvSpPr>
          <p:spPr bwMode="auto">
            <a:xfrm>
              <a:off x="3536" y="1938"/>
              <a:ext cx="32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-474'632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6"/>
            <p:cNvSpPr>
              <a:spLocks noChangeArrowheads="1"/>
            </p:cNvSpPr>
            <p:nvPr/>
          </p:nvSpPr>
          <p:spPr bwMode="auto">
            <a:xfrm>
              <a:off x="4192" y="1938"/>
              <a:ext cx="32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-318'838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7"/>
            <p:cNvSpPr>
              <a:spLocks noChangeArrowheads="1"/>
            </p:cNvSpPr>
            <p:nvPr/>
          </p:nvSpPr>
          <p:spPr bwMode="auto">
            <a:xfrm>
              <a:off x="754" y="2029"/>
              <a:ext cx="3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40.5 -  44.9</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28"/>
            <p:cNvSpPr>
              <a:spLocks noChangeArrowheads="1"/>
            </p:cNvSpPr>
            <p:nvPr/>
          </p:nvSpPr>
          <p:spPr bwMode="auto">
            <a:xfrm>
              <a:off x="1406" y="2029"/>
              <a:ext cx="14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357</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29"/>
            <p:cNvSpPr>
              <a:spLocks noChangeArrowheads="1"/>
            </p:cNvSpPr>
            <p:nvPr/>
          </p:nvSpPr>
          <p:spPr bwMode="auto">
            <a:xfrm>
              <a:off x="1767" y="2029"/>
              <a:ext cx="19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6.3%</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0"/>
            <p:cNvSpPr>
              <a:spLocks noChangeArrowheads="1"/>
            </p:cNvSpPr>
            <p:nvPr/>
          </p:nvSpPr>
          <p:spPr bwMode="auto">
            <a:xfrm>
              <a:off x="2213" y="2029"/>
              <a:ext cx="20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226.1</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Rectangle 31"/>
            <p:cNvSpPr>
              <a:spLocks noChangeArrowheads="1"/>
            </p:cNvSpPr>
            <p:nvPr/>
          </p:nvSpPr>
          <p:spPr bwMode="auto">
            <a:xfrm>
              <a:off x="2393" y="2029"/>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2"/>
            <p:cNvSpPr>
              <a:spLocks noChangeArrowheads="1"/>
            </p:cNvSpPr>
            <p:nvPr/>
          </p:nvSpPr>
          <p:spPr bwMode="auto">
            <a:xfrm>
              <a:off x="1962" y="2029"/>
              <a:ext cx="25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3"/>
            <p:cNvSpPr>
              <a:spLocks noChangeArrowheads="1"/>
            </p:cNvSpPr>
            <p:nvPr/>
          </p:nvSpPr>
          <p:spPr bwMode="auto">
            <a:xfrm>
              <a:off x="2203" y="2029"/>
              <a:ext cx="5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Rectangle 34"/>
            <p:cNvSpPr>
              <a:spLocks noChangeArrowheads="1"/>
            </p:cNvSpPr>
            <p:nvPr/>
          </p:nvSpPr>
          <p:spPr bwMode="auto">
            <a:xfrm>
              <a:off x="2899" y="2029"/>
              <a:ext cx="27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633'397</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35"/>
            <p:cNvSpPr>
              <a:spLocks noChangeArrowheads="1"/>
            </p:cNvSpPr>
            <p:nvPr/>
          </p:nvSpPr>
          <p:spPr bwMode="auto">
            <a:xfrm>
              <a:off x="3571" y="2029"/>
              <a:ext cx="2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-84'134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36"/>
            <p:cNvSpPr>
              <a:spLocks noChangeArrowheads="1"/>
            </p:cNvSpPr>
            <p:nvPr/>
          </p:nvSpPr>
          <p:spPr bwMode="auto">
            <a:xfrm>
              <a:off x="4227" y="2029"/>
              <a:ext cx="2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-59'768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Rectangle 37"/>
            <p:cNvSpPr>
              <a:spLocks noChangeArrowheads="1"/>
            </p:cNvSpPr>
            <p:nvPr/>
          </p:nvSpPr>
          <p:spPr bwMode="auto">
            <a:xfrm>
              <a:off x="754" y="2119"/>
              <a:ext cx="3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45.0 -  49.9</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Rectangle 38"/>
            <p:cNvSpPr>
              <a:spLocks noChangeArrowheads="1"/>
            </p:cNvSpPr>
            <p:nvPr/>
          </p:nvSpPr>
          <p:spPr bwMode="auto">
            <a:xfrm>
              <a:off x="1361" y="2119"/>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1'298</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ectangle 39"/>
            <p:cNvSpPr>
              <a:spLocks noChangeArrowheads="1"/>
            </p:cNvSpPr>
            <p:nvPr/>
          </p:nvSpPr>
          <p:spPr bwMode="auto">
            <a:xfrm>
              <a:off x="1732" y="2119"/>
              <a:ext cx="23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22.9%</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ectangle 40"/>
            <p:cNvSpPr>
              <a:spLocks noChangeArrowheads="1"/>
            </p:cNvSpPr>
            <p:nvPr/>
          </p:nvSpPr>
          <p:spPr bwMode="auto">
            <a:xfrm>
              <a:off x="2213" y="2119"/>
              <a:ext cx="20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183.8</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Rectangle 41"/>
            <p:cNvSpPr>
              <a:spLocks noChangeArrowheads="1"/>
            </p:cNvSpPr>
            <p:nvPr/>
          </p:nvSpPr>
          <p:spPr bwMode="auto">
            <a:xfrm>
              <a:off x="2393" y="2119"/>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Rectangle 42"/>
            <p:cNvSpPr>
              <a:spLocks noChangeArrowheads="1"/>
            </p:cNvSpPr>
            <p:nvPr/>
          </p:nvSpPr>
          <p:spPr bwMode="auto">
            <a:xfrm>
              <a:off x="1962" y="2119"/>
              <a:ext cx="25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Rectangle 43"/>
            <p:cNvSpPr>
              <a:spLocks noChangeArrowheads="1"/>
            </p:cNvSpPr>
            <p:nvPr/>
          </p:nvSpPr>
          <p:spPr bwMode="auto">
            <a:xfrm>
              <a:off x="2203" y="2119"/>
              <a:ext cx="5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ectangle 44"/>
            <p:cNvSpPr>
              <a:spLocks noChangeArrowheads="1"/>
            </p:cNvSpPr>
            <p:nvPr/>
          </p:nvSpPr>
          <p:spPr bwMode="auto">
            <a:xfrm>
              <a:off x="2899" y="2119"/>
              <a:ext cx="27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141'582</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Rectangle 45"/>
            <p:cNvSpPr>
              <a:spLocks noChangeArrowheads="1"/>
            </p:cNvSpPr>
            <p:nvPr/>
          </p:nvSpPr>
          <p:spPr bwMode="auto">
            <a:xfrm>
              <a:off x="3571" y="2119"/>
              <a:ext cx="2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-16'156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Rectangle 46"/>
            <p:cNvSpPr>
              <a:spLocks noChangeArrowheads="1"/>
            </p:cNvSpPr>
            <p:nvPr/>
          </p:nvSpPr>
          <p:spPr bwMode="auto">
            <a:xfrm>
              <a:off x="4227" y="2119"/>
              <a:ext cx="2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-12'676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47"/>
            <p:cNvSpPr>
              <a:spLocks noChangeArrowheads="1"/>
            </p:cNvSpPr>
            <p:nvPr/>
          </p:nvSpPr>
          <p:spPr bwMode="auto">
            <a:xfrm>
              <a:off x="754" y="2210"/>
              <a:ext cx="3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50.0 -  54.9</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48"/>
            <p:cNvSpPr>
              <a:spLocks noChangeArrowheads="1"/>
            </p:cNvSpPr>
            <p:nvPr/>
          </p:nvSpPr>
          <p:spPr bwMode="auto">
            <a:xfrm>
              <a:off x="1361" y="2210"/>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1'300</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Rectangle 49"/>
            <p:cNvSpPr>
              <a:spLocks noChangeArrowheads="1"/>
            </p:cNvSpPr>
            <p:nvPr/>
          </p:nvSpPr>
          <p:spPr bwMode="auto">
            <a:xfrm>
              <a:off x="1732" y="2210"/>
              <a:ext cx="23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22.9%</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 name="Rectangle 50"/>
            <p:cNvSpPr>
              <a:spLocks noChangeArrowheads="1"/>
            </p:cNvSpPr>
            <p:nvPr/>
          </p:nvSpPr>
          <p:spPr bwMode="auto">
            <a:xfrm>
              <a:off x="2248" y="2210"/>
              <a:ext cx="16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74.5</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 name="Rectangle 51"/>
            <p:cNvSpPr>
              <a:spLocks noChangeArrowheads="1"/>
            </p:cNvSpPr>
            <p:nvPr/>
          </p:nvSpPr>
          <p:spPr bwMode="auto">
            <a:xfrm>
              <a:off x="2393" y="2210"/>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 name="Rectangle 52"/>
            <p:cNvSpPr>
              <a:spLocks noChangeArrowheads="1"/>
            </p:cNvSpPr>
            <p:nvPr/>
          </p:nvSpPr>
          <p:spPr bwMode="auto">
            <a:xfrm>
              <a:off x="1962" y="2210"/>
              <a:ext cx="2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 name="Rectangle 53"/>
            <p:cNvSpPr>
              <a:spLocks noChangeArrowheads="1"/>
            </p:cNvSpPr>
            <p:nvPr/>
          </p:nvSpPr>
          <p:spPr bwMode="auto">
            <a:xfrm>
              <a:off x="2243" y="2210"/>
              <a:ext cx="5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 name="Rectangle 54"/>
            <p:cNvSpPr>
              <a:spLocks noChangeArrowheads="1"/>
            </p:cNvSpPr>
            <p:nvPr/>
          </p:nvSpPr>
          <p:spPr bwMode="auto">
            <a:xfrm>
              <a:off x="2934" y="2210"/>
              <a:ext cx="24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57'291</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 name="Rectangle 55"/>
            <p:cNvSpPr>
              <a:spLocks noChangeArrowheads="1"/>
            </p:cNvSpPr>
            <p:nvPr/>
          </p:nvSpPr>
          <p:spPr bwMode="auto">
            <a:xfrm>
              <a:off x="3606" y="2210"/>
              <a:ext cx="24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-5'524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 name="Rectangle 56"/>
            <p:cNvSpPr>
              <a:spLocks noChangeArrowheads="1"/>
            </p:cNvSpPr>
            <p:nvPr/>
          </p:nvSpPr>
          <p:spPr bwMode="auto">
            <a:xfrm>
              <a:off x="4262" y="2210"/>
              <a:ext cx="24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-4'824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57"/>
            <p:cNvSpPr>
              <a:spLocks noChangeArrowheads="1"/>
            </p:cNvSpPr>
            <p:nvPr/>
          </p:nvSpPr>
          <p:spPr bwMode="auto">
            <a:xfrm>
              <a:off x="754" y="2300"/>
              <a:ext cx="3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55.0 -  59.9</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 name="Rectangle 58"/>
            <p:cNvSpPr>
              <a:spLocks noChangeArrowheads="1"/>
            </p:cNvSpPr>
            <p:nvPr/>
          </p:nvSpPr>
          <p:spPr bwMode="auto">
            <a:xfrm>
              <a:off x="1406" y="2300"/>
              <a:ext cx="14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898</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 name="Rectangle 59"/>
            <p:cNvSpPr>
              <a:spLocks noChangeArrowheads="1"/>
            </p:cNvSpPr>
            <p:nvPr/>
          </p:nvSpPr>
          <p:spPr bwMode="auto">
            <a:xfrm>
              <a:off x="1732" y="2300"/>
              <a:ext cx="23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15.8%</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 name="Rectangle 60"/>
            <p:cNvSpPr>
              <a:spLocks noChangeArrowheads="1"/>
            </p:cNvSpPr>
            <p:nvPr/>
          </p:nvSpPr>
          <p:spPr bwMode="auto">
            <a:xfrm>
              <a:off x="2248" y="2300"/>
              <a:ext cx="16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30.8</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4" name="Rectangle 61"/>
            <p:cNvSpPr>
              <a:spLocks noChangeArrowheads="1"/>
            </p:cNvSpPr>
            <p:nvPr/>
          </p:nvSpPr>
          <p:spPr bwMode="auto">
            <a:xfrm>
              <a:off x="2393" y="2300"/>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 name="Rectangle 62"/>
            <p:cNvSpPr>
              <a:spLocks noChangeArrowheads="1"/>
            </p:cNvSpPr>
            <p:nvPr/>
          </p:nvSpPr>
          <p:spPr bwMode="auto">
            <a:xfrm>
              <a:off x="1962" y="2300"/>
              <a:ext cx="2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 name="Rectangle 63"/>
            <p:cNvSpPr>
              <a:spLocks noChangeArrowheads="1"/>
            </p:cNvSpPr>
            <p:nvPr/>
          </p:nvSpPr>
          <p:spPr bwMode="auto">
            <a:xfrm>
              <a:off x="2243" y="2300"/>
              <a:ext cx="5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 name="Rectangle 64"/>
            <p:cNvSpPr>
              <a:spLocks noChangeArrowheads="1"/>
            </p:cNvSpPr>
            <p:nvPr/>
          </p:nvSpPr>
          <p:spPr bwMode="auto">
            <a:xfrm>
              <a:off x="2934" y="2300"/>
              <a:ext cx="24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34'261</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 name="Rectangle 65"/>
            <p:cNvSpPr>
              <a:spLocks noChangeArrowheads="1"/>
            </p:cNvSpPr>
            <p:nvPr/>
          </p:nvSpPr>
          <p:spPr bwMode="auto">
            <a:xfrm>
              <a:off x="3606" y="2300"/>
              <a:ext cx="24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-2'847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 name="Rectangle 66"/>
            <p:cNvSpPr>
              <a:spLocks noChangeArrowheads="1"/>
            </p:cNvSpPr>
            <p:nvPr/>
          </p:nvSpPr>
          <p:spPr bwMode="auto">
            <a:xfrm>
              <a:off x="4262" y="2300"/>
              <a:ext cx="24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-2'724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67"/>
            <p:cNvSpPr>
              <a:spLocks noChangeArrowheads="1"/>
            </p:cNvSpPr>
            <p:nvPr/>
          </p:nvSpPr>
          <p:spPr bwMode="auto">
            <a:xfrm>
              <a:off x="830" y="2391"/>
              <a:ext cx="160"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800" b="1" i="0" u="none" strike="noStrike" cap="none" normalizeH="0" baseline="0" dirty="0" smtClean="0">
                  <a:ln>
                    <a:noFill/>
                  </a:ln>
                  <a:solidFill>
                    <a:srgbClr val="00B050"/>
                  </a:solidFill>
                  <a:effectLst/>
                  <a:latin typeface="Arial" pitchFamily="34" charset="0"/>
                  <a:cs typeface="Arial" pitchFamily="34" charset="0"/>
                </a:rPr>
                <a:t>60.0 +</a:t>
              </a:r>
            </a:p>
          </p:txBody>
        </p:sp>
        <p:sp>
          <p:nvSpPr>
            <p:cNvPr id="71" name="Rectangle 68"/>
            <p:cNvSpPr>
              <a:spLocks noChangeArrowheads="1"/>
            </p:cNvSpPr>
            <p:nvPr/>
          </p:nvSpPr>
          <p:spPr bwMode="auto">
            <a:xfrm>
              <a:off x="1361" y="2391"/>
              <a:ext cx="140"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800" b="1" i="0" u="none" strike="noStrike" cap="none" normalizeH="0" baseline="0" dirty="0" smtClean="0">
                  <a:ln>
                    <a:noFill/>
                  </a:ln>
                  <a:solidFill>
                    <a:srgbClr val="00B050"/>
                  </a:solidFill>
                  <a:effectLst/>
                  <a:latin typeface="Arial" pitchFamily="34" charset="0"/>
                  <a:cs typeface="Arial" pitchFamily="34" charset="0"/>
                </a:rPr>
                <a:t>1'808</a:t>
              </a:r>
            </a:p>
          </p:txBody>
        </p:sp>
        <p:sp>
          <p:nvSpPr>
            <p:cNvPr id="72" name="Rectangle 69"/>
            <p:cNvSpPr>
              <a:spLocks noChangeArrowheads="1"/>
            </p:cNvSpPr>
            <p:nvPr/>
          </p:nvSpPr>
          <p:spPr bwMode="auto">
            <a:xfrm>
              <a:off x="1732" y="2391"/>
              <a:ext cx="162"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800" b="1" i="0" u="none" strike="noStrike" cap="none" normalizeH="0" baseline="0" dirty="0" smtClean="0">
                  <a:ln>
                    <a:noFill/>
                  </a:ln>
                  <a:solidFill>
                    <a:srgbClr val="00B050"/>
                  </a:solidFill>
                  <a:effectLst/>
                  <a:latin typeface="Arial" pitchFamily="34" charset="0"/>
                  <a:cs typeface="Arial" pitchFamily="34" charset="0"/>
                </a:rPr>
                <a:t>31.9%</a:t>
              </a:r>
            </a:p>
          </p:txBody>
        </p:sp>
        <p:sp>
          <p:nvSpPr>
            <p:cNvPr id="73" name="Rectangle 70"/>
            <p:cNvSpPr>
              <a:spLocks noChangeArrowheads="1"/>
            </p:cNvSpPr>
            <p:nvPr/>
          </p:nvSpPr>
          <p:spPr bwMode="auto">
            <a:xfrm>
              <a:off x="2248" y="2391"/>
              <a:ext cx="16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26.1</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4" name="Rectangle 71"/>
            <p:cNvSpPr>
              <a:spLocks noChangeArrowheads="1"/>
            </p:cNvSpPr>
            <p:nvPr/>
          </p:nvSpPr>
          <p:spPr bwMode="auto">
            <a:xfrm>
              <a:off x="2393" y="2391"/>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Rectangle 72"/>
            <p:cNvSpPr>
              <a:spLocks noChangeArrowheads="1"/>
            </p:cNvSpPr>
            <p:nvPr/>
          </p:nvSpPr>
          <p:spPr bwMode="auto">
            <a:xfrm>
              <a:off x="1962" y="2391"/>
              <a:ext cx="2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6" name="Rectangle 73"/>
            <p:cNvSpPr>
              <a:spLocks noChangeArrowheads="1"/>
            </p:cNvSpPr>
            <p:nvPr/>
          </p:nvSpPr>
          <p:spPr bwMode="auto">
            <a:xfrm>
              <a:off x="2243" y="2391"/>
              <a:ext cx="5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7" name="Rectangle 74"/>
            <p:cNvSpPr>
              <a:spLocks noChangeArrowheads="1"/>
            </p:cNvSpPr>
            <p:nvPr/>
          </p:nvSpPr>
          <p:spPr bwMode="auto">
            <a:xfrm>
              <a:off x="2934" y="2391"/>
              <a:ext cx="24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14'429</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 name="Rectangle 75"/>
            <p:cNvSpPr>
              <a:spLocks noChangeArrowheads="1"/>
            </p:cNvSpPr>
            <p:nvPr/>
          </p:nvSpPr>
          <p:spPr bwMode="auto">
            <a:xfrm>
              <a:off x="3651" y="2391"/>
              <a:ext cx="130"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800" b="1" i="0" u="none" strike="noStrike" cap="none" normalizeH="0" baseline="0" dirty="0" smtClean="0">
                  <a:ln>
                    <a:noFill/>
                  </a:ln>
                  <a:solidFill>
                    <a:srgbClr val="00B050"/>
                  </a:solidFill>
                  <a:effectLst/>
                  <a:latin typeface="Arial" pitchFamily="34" charset="0"/>
                  <a:cs typeface="Arial" pitchFamily="34" charset="0"/>
                </a:rPr>
                <a:t>-913 </a:t>
              </a:r>
            </a:p>
          </p:txBody>
        </p:sp>
        <p:sp>
          <p:nvSpPr>
            <p:cNvPr id="79" name="Rectangle 76"/>
            <p:cNvSpPr>
              <a:spLocks noChangeArrowheads="1"/>
            </p:cNvSpPr>
            <p:nvPr/>
          </p:nvSpPr>
          <p:spPr bwMode="auto">
            <a:xfrm>
              <a:off x="4307" y="2391"/>
              <a:ext cx="130"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800" b="1" i="0" u="none" strike="noStrike" cap="none" normalizeH="0" baseline="0" dirty="0" smtClean="0">
                  <a:ln>
                    <a:noFill/>
                  </a:ln>
                  <a:solidFill>
                    <a:srgbClr val="00B050"/>
                  </a:solidFill>
                  <a:effectLst/>
                  <a:latin typeface="Arial" pitchFamily="34" charset="0"/>
                  <a:cs typeface="Arial" pitchFamily="34" charset="0"/>
                </a:rPr>
                <a:t>-993 </a:t>
              </a:r>
            </a:p>
          </p:txBody>
        </p:sp>
        <p:sp>
          <p:nvSpPr>
            <p:cNvPr id="80" name="Rectangle 77"/>
            <p:cNvSpPr>
              <a:spLocks noChangeArrowheads="1"/>
            </p:cNvSpPr>
            <p:nvPr/>
          </p:nvSpPr>
          <p:spPr bwMode="auto">
            <a:xfrm>
              <a:off x="604" y="2481"/>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Total</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 name="Rectangle 78"/>
            <p:cNvSpPr>
              <a:spLocks noChangeArrowheads="1"/>
            </p:cNvSpPr>
            <p:nvPr/>
          </p:nvSpPr>
          <p:spPr bwMode="auto">
            <a:xfrm>
              <a:off x="1356" y="2481"/>
              <a:ext cx="21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5'672</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 name="Rectangle 79"/>
            <p:cNvSpPr>
              <a:spLocks noChangeArrowheads="1"/>
            </p:cNvSpPr>
            <p:nvPr/>
          </p:nvSpPr>
          <p:spPr bwMode="auto">
            <a:xfrm>
              <a:off x="1697" y="2481"/>
              <a:ext cx="26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100.0%</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3" name="Rectangle 80"/>
            <p:cNvSpPr>
              <a:spLocks noChangeArrowheads="1"/>
            </p:cNvSpPr>
            <p:nvPr/>
          </p:nvSpPr>
          <p:spPr bwMode="auto">
            <a:xfrm>
              <a:off x="2213" y="2481"/>
              <a:ext cx="21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578.1</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4" name="Rectangle 81"/>
            <p:cNvSpPr>
              <a:spLocks noChangeArrowheads="1"/>
            </p:cNvSpPr>
            <p:nvPr/>
          </p:nvSpPr>
          <p:spPr bwMode="auto">
            <a:xfrm>
              <a:off x="2393" y="2481"/>
              <a:ext cx="20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5" name="Rectangle 82"/>
            <p:cNvSpPr>
              <a:spLocks noChangeArrowheads="1"/>
            </p:cNvSpPr>
            <p:nvPr/>
          </p:nvSpPr>
          <p:spPr bwMode="auto">
            <a:xfrm>
              <a:off x="1962" y="2481"/>
              <a:ext cx="26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6" name="Rectangle 83"/>
            <p:cNvSpPr>
              <a:spLocks noChangeArrowheads="1"/>
            </p:cNvSpPr>
            <p:nvPr/>
          </p:nvSpPr>
          <p:spPr bwMode="auto">
            <a:xfrm>
              <a:off x="2203" y="2481"/>
              <a:ext cx="5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7" name="Rectangle 84"/>
            <p:cNvSpPr>
              <a:spLocks noChangeArrowheads="1"/>
            </p:cNvSpPr>
            <p:nvPr/>
          </p:nvSpPr>
          <p:spPr bwMode="auto">
            <a:xfrm>
              <a:off x="2899" y="2481"/>
              <a:ext cx="27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101'923</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ctangle 85"/>
            <p:cNvSpPr>
              <a:spLocks noChangeArrowheads="1"/>
            </p:cNvSpPr>
            <p:nvPr/>
          </p:nvSpPr>
          <p:spPr bwMode="auto">
            <a:xfrm>
              <a:off x="3571" y="2481"/>
              <a:ext cx="2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-11'921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9" name="Rectangle 86"/>
            <p:cNvSpPr>
              <a:spLocks noChangeArrowheads="1"/>
            </p:cNvSpPr>
            <p:nvPr/>
          </p:nvSpPr>
          <p:spPr bwMode="auto">
            <a:xfrm>
              <a:off x="4262" y="2481"/>
              <a:ext cx="24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0" i="0" u="none" strike="noStrike" cap="none" normalizeH="0" baseline="0" dirty="0" smtClean="0">
                  <a:ln>
                    <a:noFill/>
                  </a:ln>
                  <a:solidFill>
                    <a:srgbClr val="000000"/>
                  </a:solidFill>
                  <a:effectLst/>
                  <a:latin typeface="Arial" pitchFamily="34" charset="0"/>
                  <a:cs typeface="Arial" pitchFamily="34" charset="0"/>
                </a:rPr>
                <a:t>-9'134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0" name="Rectangle 87"/>
            <p:cNvSpPr>
              <a:spLocks noChangeArrowheads="1"/>
            </p:cNvSpPr>
            <p:nvPr/>
          </p:nvSpPr>
          <p:spPr bwMode="auto">
            <a:xfrm>
              <a:off x="604" y="2590"/>
              <a:ext cx="1358"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900" b="0" i="0" u="none" strike="noStrike" cap="none" normalizeH="0" baseline="0" dirty="0" smtClean="0">
                  <a:ln>
                    <a:noFill/>
                  </a:ln>
                  <a:solidFill>
                    <a:srgbClr val="000000"/>
                  </a:solidFill>
                  <a:effectLst/>
                  <a:latin typeface="Arial" pitchFamily="34" charset="0"/>
                  <a:cs typeface="Arial" pitchFamily="34" charset="0"/>
                </a:rPr>
                <a:t>*beim Teileinkünfteverfahren zu 60 %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1" name="Rectangle 88"/>
            <p:cNvSpPr>
              <a:spLocks noChangeArrowheads="1"/>
            </p:cNvSpPr>
            <p:nvPr/>
          </p:nvSpPr>
          <p:spPr bwMode="auto">
            <a:xfrm>
              <a:off x="1481" y="1707"/>
              <a:ext cx="28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Anzahl </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89"/>
            <p:cNvSpPr>
              <a:spLocks noChangeArrowheads="1"/>
            </p:cNvSpPr>
            <p:nvPr/>
          </p:nvSpPr>
          <p:spPr bwMode="auto">
            <a:xfrm>
              <a:off x="1336" y="1784"/>
              <a:ext cx="56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700" b="1" i="0" u="none" strike="noStrike" cap="none" normalizeH="0" baseline="0" dirty="0" smtClean="0">
                  <a:ln>
                    <a:noFill/>
                  </a:ln>
                  <a:solidFill>
                    <a:srgbClr val="000000"/>
                  </a:solidFill>
                  <a:effectLst/>
                  <a:latin typeface="Arial" pitchFamily="34" charset="0"/>
                  <a:cs typeface="Arial" pitchFamily="34" charset="0"/>
                </a:rPr>
                <a:t>Steuerpflichtige</a:t>
              </a: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3" name="Rectangle 90"/>
            <p:cNvSpPr>
              <a:spLocks noChangeArrowheads="1"/>
            </p:cNvSpPr>
            <p:nvPr/>
          </p:nvSpPr>
          <p:spPr bwMode="auto">
            <a:xfrm>
              <a:off x="1927" y="1644"/>
              <a:ext cx="5"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94" name="Rectangle 91"/>
            <p:cNvSpPr>
              <a:spLocks noChangeArrowheads="1"/>
            </p:cNvSpPr>
            <p:nvPr/>
          </p:nvSpPr>
          <p:spPr bwMode="auto">
            <a:xfrm>
              <a:off x="2584" y="1644"/>
              <a:ext cx="5"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95" name="Rectangle 92"/>
            <p:cNvSpPr>
              <a:spLocks noChangeArrowheads="1"/>
            </p:cNvSpPr>
            <p:nvPr/>
          </p:nvSpPr>
          <p:spPr bwMode="auto">
            <a:xfrm>
              <a:off x="3240" y="1644"/>
              <a:ext cx="5"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96" name="Rectangle 93"/>
            <p:cNvSpPr>
              <a:spLocks noChangeArrowheads="1"/>
            </p:cNvSpPr>
            <p:nvPr/>
          </p:nvSpPr>
          <p:spPr bwMode="auto">
            <a:xfrm>
              <a:off x="3897" y="1644"/>
              <a:ext cx="5"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97" name="Line 94"/>
            <p:cNvSpPr>
              <a:spLocks noChangeShapeType="1"/>
            </p:cNvSpPr>
            <p:nvPr/>
          </p:nvSpPr>
          <p:spPr bwMode="auto">
            <a:xfrm>
              <a:off x="594" y="1644"/>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98" name="Rectangle 95"/>
            <p:cNvSpPr>
              <a:spLocks noChangeArrowheads="1"/>
            </p:cNvSpPr>
            <p:nvPr/>
          </p:nvSpPr>
          <p:spPr bwMode="auto">
            <a:xfrm>
              <a:off x="594" y="1644"/>
              <a:ext cx="39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99" name="Rectangle 96"/>
            <p:cNvSpPr>
              <a:spLocks noChangeArrowheads="1"/>
            </p:cNvSpPr>
            <p:nvPr/>
          </p:nvSpPr>
          <p:spPr bwMode="auto">
            <a:xfrm>
              <a:off x="4553" y="1644"/>
              <a:ext cx="5"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00" name="Rectangle 97"/>
            <p:cNvSpPr>
              <a:spLocks noChangeArrowheads="1"/>
            </p:cNvSpPr>
            <p:nvPr/>
          </p:nvSpPr>
          <p:spPr bwMode="auto">
            <a:xfrm>
              <a:off x="1586" y="1644"/>
              <a:ext cx="5"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01" name="Line 98"/>
            <p:cNvSpPr>
              <a:spLocks noChangeShapeType="1"/>
            </p:cNvSpPr>
            <p:nvPr/>
          </p:nvSpPr>
          <p:spPr bwMode="auto">
            <a:xfrm>
              <a:off x="594" y="1925"/>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02" name="Rectangle 99"/>
            <p:cNvSpPr>
              <a:spLocks noChangeArrowheads="1"/>
            </p:cNvSpPr>
            <p:nvPr/>
          </p:nvSpPr>
          <p:spPr bwMode="auto">
            <a:xfrm>
              <a:off x="594" y="1925"/>
              <a:ext cx="396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03" name="Line 100"/>
            <p:cNvSpPr>
              <a:spLocks noChangeShapeType="1"/>
            </p:cNvSpPr>
            <p:nvPr/>
          </p:nvSpPr>
          <p:spPr bwMode="auto">
            <a:xfrm>
              <a:off x="1586" y="1929"/>
              <a:ext cx="0" cy="8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04" name="Rectangle 101"/>
            <p:cNvSpPr>
              <a:spLocks noChangeArrowheads="1"/>
            </p:cNvSpPr>
            <p:nvPr/>
          </p:nvSpPr>
          <p:spPr bwMode="auto">
            <a:xfrm>
              <a:off x="1586" y="1929"/>
              <a:ext cx="5" cy="8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05" name="Line 102"/>
            <p:cNvSpPr>
              <a:spLocks noChangeShapeType="1"/>
            </p:cNvSpPr>
            <p:nvPr/>
          </p:nvSpPr>
          <p:spPr bwMode="auto">
            <a:xfrm>
              <a:off x="594" y="2015"/>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06" name="Rectangle 103"/>
            <p:cNvSpPr>
              <a:spLocks noChangeArrowheads="1"/>
            </p:cNvSpPr>
            <p:nvPr/>
          </p:nvSpPr>
          <p:spPr bwMode="auto">
            <a:xfrm>
              <a:off x="594" y="2015"/>
              <a:ext cx="39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07" name="Line 104"/>
            <p:cNvSpPr>
              <a:spLocks noChangeShapeType="1"/>
            </p:cNvSpPr>
            <p:nvPr/>
          </p:nvSpPr>
          <p:spPr bwMode="auto">
            <a:xfrm>
              <a:off x="1586" y="2020"/>
              <a:ext cx="0" cy="8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08" name="Rectangle 105"/>
            <p:cNvSpPr>
              <a:spLocks noChangeArrowheads="1"/>
            </p:cNvSpPr>
            <p:nvPr/>
          </p:nvSpPr>
          <p:spPr bwMode="auto">
            <a:xfrm>
              <a:off x="1586" y="2020"/>
              <a:ext cx="5" cy="8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09" name="Line 106"/>
            <p:cNvSpPr>
              <a:spLocks noChangeShapeType="1"/>
            </p:cNvSpPr>
            <p:nvPr/>
          </p:nvSpPr>
          <p:spPr bwMode="auto">
            <a:xfrm>
              <a:off x="594" y="2106"/>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10" name="Rectangle 107"/>
            <p:cNvSpPr>
              <a:spLocks noChangeArrowheads="1"/>
            </p:cNvSpPr>
            <p:nvPr/>
          </p:nvSpPr>
          <p:spPr bwMode="auto">
            <a:xfrm>
              <a:off x="594" y="2106"/>
              <a:ext cx="396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11" name="Line 108"/>
            <p:cNvSpPr>
              <a:spLocks noChangeShapeType="1"/>
            </p:cNvSpPr>
            <p:nvPr/>
          </p:nvSpPr>
          <p:spPr bwMode="auto">
            <a:xfrm>
              <a:off x="1586" y="2110"/>
              <a:ext cx="0" cy="8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12" name="Rectangle 109"/>
            <p:cNvSpPr>
              <a:spLocks noChangeArrowheads="1"/>
            </p:cNvSpPr>
            <p:nvPr/>
          </p:nvSpPr>
          <p:spPr bwMode="auto">
            <a:xfrm>
              <a:off x="1586" y="2110"/>
              <a:ext cx="5" cy="8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13" name="Line 110"/>
            <p:cNvSpPr>
              <a:spLocks noChangeShapeType="1"/>
            </p:cNvSpPr>
            <p:nvPr/>
          </p:nvSpPr>
          <p:spPr bwMode="auto">
            <a:xfrm>
              <a:off x="594" y="2196"/>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14" name="Rectangle 111"/>
            <p:cNvSpPr>
              <a:spLocks noChangeArrowheads="1"/>
            </p:cNvSpPr>
            <p:nvPr/>
          </p:nvSpPr>
          <p:spPr bwMode="auto">
            <a:xfrm>
              <a:off x="594" y="2196"/>
              <a:ext cx="39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15" name="Line 112"/>
            <p:cNvSpPr>
              <a:spLocks noChangeShapeType="1"/>
            </p:cNvSpPr>
            <p:nvPr/>
          </p:nvSpPr>
          <p:spPr bwMode="auto">
            <a:xfrm>
              <a:off x="1586" y="2201"/>
              <a:ext cx="0" cy="8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16" name="Rectangle 113"/>
            <p:cNvSpPr>
              <a:spLocks noChangeArrowheads="1"/>
            </p:cNvSpPr>
            <p:nvPr/>
          </p:nvSpPr>
          <p:spPr bwMode="auto">
            <a:xfrm>
              <a:off x="1586" y="2201"/>
              <a:ext cx="5" cy="8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17" name="Line 114"/>
            <p:cNvSpPr>
              <a:spLocks noChangeShapeType="1"/>
            </p:cNvSpPr>
            <p:nvPr/>
          </p:nvSpPr>
          <p:spPr bwMode="auto">
            <a:xfrm>
              <a:off x="594" y="2287"/>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18" name="Rectangle 115"/>
            <p:cNvSpPr>
              <a:spLocks noChangeArrowheads="1"/>
            </p:cNvSpPr>
            <p:nvPr/>
          </p:nvSpPr>
          <p:spPr bwMode="auto">
            <a:xfrm>
              <a:off x="594" y="2287"/>
              <a:ext cx="396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19" name="Line 116"/>
            <p:cNvSpPr>
              <a:spLocks noChangeShapeType="1"/>
            </p:cNvSpPr>
            <p:nvPr/>
          </p:nvSpPr>
          <p:spPr bwMode="auto">
            <a:xfrm>
              <a:off x="1586" y="2291"/>
              <a:ext cx="0" cy="8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20" name="Rectangle 117"/>
            <p:cNvSpPr>
              <a:spLocks noChangeArrowheads="1"/>
            </p:cNvSpPr>
            <p:nvPr/>
          </p:nvSpPr>
          <p:spPr bwMode="auto">
            <a:xfrm>
              <a:off x="1586" y="2291"/>
              <a:ext cx="5" cy="8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21" name="Line 118"/>
            <p:cNvSpPr>
              <a:spLocks noChangeShapeType="1"/>
            </p:cNvSpPr>
            <p:nvPr/>
          </p:nvSpPr>
          <p:spPr bwMode="auto">
            <a:xfrm>
              <a:off x="594" y="2377"/>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22" name="Rectangle 119"/>
            <p:cNvSpPr>
              <a:spLocks noChangeArrowheads="1"/>
            </p:cNvSpPr>
            <p:nvPr/>
          </p:nvSpPr>
          <p:spPr bwMode="auto">
            <a:xfrm>
              <a:off x="594" y="2377"/>
              <a:ext cx="39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23" name="Line 120"/>
            <p:cNvSpPr>
              <a:spLocks noChangeShapeType="1"/>
            </p:cNvSpPr>
            <p:nvPr/>
          </p:nvSpPr>
          <p:spPr bwMode="auto">
            <a:xfrm>
              <a:off x="1586" y="2382"/>
              <a:ext cx="0" cy="8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24" name="Rectangle 121"/>
            <p:cNvSpPr>
              <a:spLocks noChangeArrowheads="1"/>
            </p:cNvSpPr>
            <p:nvPr/>
          </p:nvSpPr>
          <p:spPr bwMode="auto">
            <a:xfrm>
              <a:off x="1586" y="2382"/>
              <a:ext cx="5" cy="8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25" name="Line 122"/>
            <p:cNvSpPr>
              <a:spLocks noChangeShapeType="1"/>
            </p:cNvSpPr>
            <p:nvPr/>
          </p:nvSpPr>
          <p:spPr bwMode="auto">
            <a:xfrm>
              <a:off x="594" y="2468"/>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26" name="Rectangle 123"/>
            <p:cNvSpPr>
              <a:spLocks noChangeArrowheads="1"/>
            </p:cNvSpPr>
            <p:nvPr/>
          </p:nvSpPr>
          <p:spPr bwMode="auto">
            <a:xfrm>
              <a:off x="594" y="2468"/>
              <a:ext cx="396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27" name="Line 124"/>
            <p:cNvSpPr>
              <a:spLocks noChangeShapeType="1"/>
            </p:cNvSpPr>
            <p:nvPr/>
          </p:nvSpPr>
          <p:spPr bwMode="auto">
            <a:xfrm>
              <a:off x="589" y="1644"/>
              <a:ext cx="0" cy="91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28" name="Rectangle 125"/>
            <p:cNvSpPr>
              <a:spLocks noChangeArrowheads="1"/>
            </p:cNvSpPr>
            <p:nvPr/>
          </p:nvSpPr>
          <p:spPr bwMode="auto">
            <a:xfrm>
              <a:off x="589" y="1644"/>
              <a:ext cx="5" cy="9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29" name="Line 126"/>
            <p:cNvSpPr>
              <a:spLocks noChangeShapeType="1"/>
            </p:cNvSpPr>
            <p:nvPr/>
          </p:nvSpPr>
          <p:spPr bwMode="auto">
            <a:xfrm>
              <a:off x="1927" y="1649"/>
              <a:ext cx="0" cy="9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30" name="Rectangle 127"/>
            <p:cNvSpPr>
              <a:spLocks noChangeArrowheads="1"/>
            </p:cNvSpPr>
            <p:nvPr/>
          </p:nvSpPr>
          <p:spPr bwMode="auto">
            <a:xfrm>
              <a:off x="1927" y="1649"/>
              <a:ext cx="5" cy="9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31" name="Line 128"/>
            <p:cNvSpPr>
              <a:spLocks noChangeShapeType="1"/>
            </p:cNvSpPr>
            <p:nvPr/>
          </p:nvSpPr>
          <p:spPr bwMode="auto">
            <a:xfrm>
              <a:off x="2584" y="1649"/>
              <a:ext cx="0" cy="9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32" name="Rectangle 129"/>
            <p:cNvSpPr>
              <a:spLocks noChangeArrowheads="1"/>
            </p:cNvSpPr>
            <p:nvPr/>
          </p:nvSpPr>
          <p:spPr bwMode="auto">
            <a:xfrm>
              <a:off x="2584" y="1649"/>
              <a:ext cx="5" cy="9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33" name="Line 130"/>
            <p:cNvSpPr>
              <a:spLocks noChangeShapeType="1"/>
            </p:cNvSpPr>
            <p:nvPr/>
          </p:nvSpPr>
          <p:spPr bwMode="auto">
            <a:xfrm>
              <a:off x="3240" y="1649"/>
              <a:ext cx="0" cy="9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34" name="Rectangle 131"/>
            <p:cNvSpPr>
              <a:spLocks noChangeArrowheads="1"/>
            </p:cNvSpPr>
            <p:nvPr/>
          </p:nvSpPr>
          <p:spPr bwMode="auto">
            <a:xfrm>
              <a:off x="3240" y="1649"/>
              <a:ext cx="5" cy="9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35" name="Line 132"/>
            <p:cNvSpPr>
              <a:spLocks noChangeShapeType="1"/>
            </p:cNvSpPr>
            <p:nvPr/>
          </p:nvSpPr>
          <p:spPr bwMode="auto">
            <a:xfrm>
              <a:off x="3897" y="1649"/>
              <a:ext cx="0" cy="9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36" name="Rectangle 133"/>
            <p:cNvSpPr>
              <a:spLocks noChangeArrowheads="1"/>
            </p:cNvSpPr>
            <p:nvPr/>
          </p:nvSpPr>
          <p:spPr bwMode="auto">
            <a:xfrm>
              <a:off x="3897" y="1649"/>
              <a:ext cx="5" cy="9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37" name="Line 134"/>
            <p:cNvSpPr>
              <a:spLocks noChangeShapeType="1"/>
            </p:cNvSpPr>
            <p:nvPr/>
          </p:nvSpPr>
          <p:spPr bwMode="auto">
            <a:xfrm>
              <a:off x="594" y="2558"/>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38" name="Rectangle 135"/>
            <p:cNvSpPr>
              <a:spLocks noChangeArrowheads="1"/>
            </p:cNvSpPr>
            <p:nvPr/>
          </p:nvSpPr>
          <p:spPr bwMode="auto">
            <a:xfrm>
              <a:off x="594" y="2558"/>
              <a:ext cx="39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39" name="Line 136"/>
            <p:cNvSpPr>
              <a:spLocks noChangeShapeType="1"/>
            </p:cNvSpPr>
            <p:nvPr/>
          </p:nvSpPr>
          <p:spPr bwMode="auto">
            <a:xfrm>
              <a:off x="4553" y="1649"/>
              <a:ext cx="0" cy="9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40" name="Rectangle 137"/>
            <p:cNvSpPr>
              <a:spLocks noChangeArrowheads="1"/>
            </p:cNvSpPr>
            <p:nvPr/>
          </p:nvSpPr>
          <p:spPr bwMode="auto">
            <a:xfrm>
              <a:off x="4553" y="1649"/>
              <a:ext cx="5" cy="9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41" name="Line 138"/>
            <p:cNvSpPr>
              <a:spLocks noChangeShapeType="1"/>
            </p:cNvSpPr>
            <p:nvPr/>
          </p:nvSpPr>
          <p:spPr bwMode="auto">
            <a:xfrm>
              <a:off x="589" y="2563"/>
              <a:ext cx="0" cy="113"/>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42" name="Rectangle 139"/>
            <p:cNvSpPr>
              <a:spLocks noChangeArrowheads="1"/>
            </p:cNvSpPr>
            <p:nvPr/>
          </p:nvSpPr>
          <p:spPr bwMode="auto">
            <a:xfrm>
              <a:off x="589" y="2563"/>
              <a:ext cx="5"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43" name="Line 140"/>
            <p:cNvSpPr>
              <a:spLocks noChangeShapeType="1"/>
            </p:cNvSpPr>
            <p:nvPr/>
          </p:nvSpPr>
          <p:spPr bwMode="auto">
            <a:xfrm>
              <a:off x="1245" y="1649"/>
              <a:ext cx="0" cy="9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44" name="Rectangle 141"/>
            <p:cNvSpPr>
              <a:spLocks noChangeArrowheads="1"/>
            </p:cNvSpPr>
            <p:nvPr/>
          </p:nvSpPr>
          <p:spPr bwMode="auto">
            <a:xfrm>
              <a:off x="1245" y="1649"/>
              <a:ext cx="6" cy="9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45" name="Line 142"/>
            <p:cNvSpPr>
              <a:spLocks noChangeShapeType="1"/>
            </p:cNvSpPr>
            <p:nvPr/>
          </p:nvSpPr>
          <p:spPr bwMode="auto">
            <a:xfrm>
              <a:off x="1586" y="2472"/>
              <a:ext cx="0" cy="8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46" name="Rectangle 143"/>
            <p:cNvSpPr>
              <a:spLocks noChangeArrowheads="1"/>
            </p:cNvSpPr>
            <p:nvPr/>
          </p:nvSpPr>
          <p:spPr bwMode="auto">
            <a:xfrm>
              <a:off x="1586" y="2472"/>
              <a:ext cx="5" cy="8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47" name="Line 144"/>
            <p:cNvSpPr>
              <a:spLocks noChangeShapeType="1"/>
            </p:cNvSpPr>
            <p:nvPr/>
          </p:nvSpPr>
          <p:spPr bwMode="auto">
            <a:xfrm>
              <a:off x="1927" y="2563"/>
              <a:ext cx="0" cy="113"/>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48" name="Rectangle 145"/>
            <p:cNvSpPr>
              <a:spLocks noChangeArrowheads="1"/>
            </p:cNvSpPr>
            <p:nvPr/>
          </p:nvSpPr>
          <p:spPr bwMode="auto">
            <a:xfrm>
              <a:off x="1927" y="2563"/>
              <a:ext cx="5"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49" name="Line 146"/>
            <p:cNvSpPr>
              <a:spLocks noChangeShapeType="1"/>
            </p:cNvSpPr>
            <p:nvPr/>
          </p:nvSpPr>
          <p:spPr bwMode="auto">
            <a:xfrm>
              <a:off x="2584" y="2563"/>
              <a:ext cx="0" cy="113"/>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50" name="Rectangle 147"/>
            <p:cNvSpPr>
              <a:spLocks noChangeArrowheads="1"/>
            </p:cNvSpPr>
            <p:nvPr/>
          </p:nvSpPr>
          <p:spPr bwMode="auto">
            <a:xfrm>
              <a:off x="2584" y="2563"/>
              <a:ext cx="5"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51" name="Line 148"/>
            <p:cNvSpPr>
              <a:spLocks noChangeShapeType="1"/>
            </p:cNvSpPr>
            <p:nvPr/>
          </p:nvSpPr>
          <p:spPr bwMode="auto">
            <a:xfrm>
              <a:off x="3240" y="2563"/>
              <a:ext cx="0" cy="113"/>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52" name="Rectangle 149"/>
            <p:cNvSpPr>
              <a:spLocks noChangeArrowheads="1"/>
            </p:cNvSpPr>
            <p:nvPr/>
          </p:nvSpPr>
          <p:spPr bwMode="auto">
            <a:xfrm>
              <a:off x="3240" y="2563"/>
              <a:ext cx="5"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53" name="Line 150"/>
            <p:cNvSpPr>
              <a:spLocks noChangeShapeType="1"/>
            </p:cNvSpPr>
            <p:nvPr/>
          </p:nvSpPr>
          <p:spPr bwMode="auto">
            <a:xfrm>
              <a:off x="3897" y="2563"/>
              <a:ext cx="0" cy="113"/>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54" name="Rectangle 151"/>
            <p:cNvSpPr>
              <a:spLocks noChangeArrowheads="1"/>
            </p:cNvSpPr>
            <p:nvPr/>
          </p:nvSpPr>
          <p:spPr bwMode="auto">
            <a:xfrm>
              <a:off x="3897" y="2563"/>
              <a:ext cx="5"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55" name="Line 152"/>
            <p:cNvSpPr>
              <a:spLocks noChangeShapeType="1"/>
            </p:cNvSpPr>
            <p:nvPr/>
          </p:nvSpPr>
          <p:spPr bwMode="auto">
            <a:xfrm>
              <a:off x="594" y="2671"/>
              <a:ext cx="3964"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56" name="Rectangle 153"/>
            <p:cNvSpPr>
              <a:spLocks noChangeArrowheads="1"/>
            </p:cNvSpPr>
            <p:nvPr/>
          </p:nvSpPr>
          <p:spPr bwMode="auto">
            <a:xfrm>
              <a:off x="594" y="2671"/>
              <a:ext cx="3964"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57" name="Line 154"/>
            <p:cNvSpPr>
              <a:spLocks noChangeShapeType="1"/>
            </p:cNvSpPr>
            <p:nvPr/>
          </p:nvSpPr>
          <p:spPr bwMode="auto">
            <a:xfrm>
              <a:off x="4553" y="2563"/>
              <a:ext cx="0" cy="113"/>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58" name="Rectangle 155"/>
            <p:cNvSpPr>
              <a:spLocks noChangeArrowheads="1"/>
            </p:cNvSpPr>
            <p:nvPr/>
          </p:nvSpPr>
          <p:spPr bwMode="auto">
            <a:xfrm>
              <a:off x="4553" y="2563"/>
              <a:ext cx="5"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59" name="Line 156"/>
            <p:cNvSpPr>
              <a:spLocks noChangeShapeType="1"/>
            </p:cNvSpPr>
            <p:nvPr/>
          </p:nvSpPr>
          <p:spPr bwMode="auto">
            <a:xfrm>
              <a:off x="589" y="267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60" name="Rectangle 157"/>
            <p:cNvSpPr>
              <a:spLocks noChangeArrowheads="1"/>
            </p:cNvSpPr>
            <p:nvPr/>
          </p:nvSpPr>
          <p:spPr bwMode="auto">
            <a:xfrm>
              <a:off x="589" y="2676"/>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61" name="Line 158"/>
            <p:cNvSpPr>
              <a:spLocks noChangeShapeType="1"/>
            </p:cNvSpPr>
            <p:nvPr/>
          </p:nvSpPr>
          <p:spPr bwMode="auto">
            <a:xfrm>
              <a:off x="1245" y="267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62" name="Rectangle 159"/>
            <p:cNvSpPr>
              <a:spLocks noChangeArrowheads="1"/>
            </p:cNvSpPr>
            <p:nvPr/>
          </p:nvSpPr>
          <p:spPr bwMode="auto">
            <a:xfrm>
              <a:off x="1245" y="2676"/>
              <a:ext cx="6"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63" name="Line 160"/>
            <p:cNvSpPr>
              <a:spLocks noChangeShapeType="1"/>
            </p:cNvSpPr>
            <p:nvPr/>
          </p:nvSpPr>
          <p:spPr bwMode="auto">
            <a:xfrm>
              <a:off x="1586" y="267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64" name="Rectangle 161"/>
            <p:cNvSpPr>
              <a:spLocks noChangeArrowheads="1"/>
            </p:cNvSpPr>
            <p:nvPr/>
          </p:nvSpPr>
          <p:spPr bwMode="auto">
            <a:xfrm>
              <a:off x="1586" y="2676"/>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65" name="Line 162"/>
            <p:cNvSpPr>
              <a:spLocks noChangeShapeType="1"/>
            </p:cNvSpPr>
            <p:nvPr/>
          </p:nvSpPr>
          <p:spPr bwMode="auto">
            <a:xfrm>
              <a:off x="1927" y="267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66" name="Rectangle 163"/>
            <p:cNvSpPr>
              <a:spLocks noChangeArrowheads="1"/>
            </p:cNvSpPr>
            <p:nvPr/>
          </p:nvSpPr>
          <p:spPr bwMode="auto">
            <a:xfrm>
              <a:off x="1927" y="2676"/>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67" name="Line 164"/>
            <p:cNvSpPr>
              <a:spLocks noChangeShapeType="1"/>
            </p:cNvSpPr>
            <p:nvPr/>
          </p:nvSpPr>
          <p:spPr bwMode="auto">
            <a:xfrm>
              <a:off x="2584" y="267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68" name="Rectangle 165"/>
            <p:cNvSpPr>
              <a:spLocks noChangeArrowheads="1"/>
            </p:cNvSpPr>
            <p:nvPr/>
          </p:nvSpPr>
          <p:spPr bwMode="auto">
            <a:xfrm>
              <a:off x="2584" y="2676"/>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69" name="Line 166"/>
            <p:cNvSpPr>
              <a:spLocks noChangeShapeType="1"/>
            </p:cNvSpPr>
            <p:nvPr/>
          </p:nvSpPr>
          <p:spPr bwMode="auto">
            <a:xfrm>
              <a:off x="3240" y="267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70" name="Rectangle 167"/>
            <p:cNvSpPr>
              <a:spLocks noChangeArrowheads="1"/>
            </p:cNvSpPr>
            <p:nvPr/>
          </p:nvSpPr>
          <p:spPr bwMode="auto">
            <a:xfrm>
              <a:off x="3240" y="2676"/>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71" name="Line 168"/>
            <p:cNvSpPr>
              <a:spLocks noChangeShapeType="1"/>
            </p:cNvSpPr>
            <p:nvPr/>
          </p:nvSpPr>
          <p:spPr bwMode="auto">
            <a:xfrm>
              <a:off x="3897" y="267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72" name="Rectangle 169"/>
            <p:cNvSpPr>
              <a:spLocks noChangeArrowheads="1"/>
            </p:cNvSpPr>
            <p:nvPr/>
          </p:nvSpPr>
          <p:spPr bwMode="auto">
            <a:xfrm>
              <a:off x="3897" y="2676"/>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73" name="Line 170"/>
            <p:cNvSpPr>
              <a:spLocks noChangeShapeType="1"/>
            </p:cNvSpPr>
            <p:nvPr/>
          </p:nvSpPr>
          <p:spPr bwMode="auto">
            <a:xfrm>
              <a:off x="4553" y="267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74" name="Rectangle 171"/>
            <p:cNvSpPr>
              <a:spLocks noChangeArrowheads="1"/>
            </p:cNvSpPr>
            <p:nvPr/>
          </p:nvSpPr>
          <p:spPr bwMode="auto">
            <a:xfrm>
              <a:off x="4553" y="2676"/>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75" name="Line 172"/>
            <p:cNvSpPr>
              <a:spLocks noChangeShapeType="1"/>
            </p:cNvSpPr>
            <p:nvPr/>
          </p:nvSpPr>
          <p:spPr bwMode="auto">
            <a:xfrm>
              <a:off x="4558" y="164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76" name="Rectangle 173"/>
            <p:cNvSpPr>
              <a:spLocks noChangeArrowheads="1"/>
            </p:cNvSpPr>
            <p:nvPr/>
          </p:nvSpPr>
          <p:spPr bwMode="auto">
            <a:xfrm>
              <a:off x="4558" y="1644"/>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77" name="Line 174"/>
            <p:cNvSpPr>
              <a:spLocks noChangeShapeType="1"/>
            </p:cNvSpPr>
            <p:nvPr/>
          </p:nvSpPr>
          <p:spPr bwMode="auto">
            <a:xfrm>
              <a:off x="4558" y="192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78" name="Rectangle 175"/>
            <p:cNvSpPr>
              <a:spLocks noChangeArrowheads="1"/>
            </p:cNvSpPr>
            <p:nvPr/>
          </p:nvSpPr>
          <p:spPr bwMode="auto">
            <a:xfrm>
              <a:off x="4558" y="1925"/>
              <a:ext cx="5"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79" name="Line 176"/>
            <p:cNvSpPr>
              <a:spLocks noChangeShapeType="1"/>
            </p:cNvSpPr>
            <p:nvPr/>
          </p:nvSpPr>
          <p:spPr bwMode="auto">
            <a:xfrm>
              <a:off x="4558" y="201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80" name="Rectangle 177"/>
            <p:cNvSpPr>
              <a:spLocks noChangeArrowheads="1"/>
            </p:cNvSpPr>
            <p:nvPr/>
          </p:nvSpPr>
          <p:spPr bwMode="auto">
            <a:xfrm>
              <a:off x="4558" y="2015"/>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81" name="Line 178"/>
            <p:cNvSpPr>
              <a:spLocks noChangeShapeType="1"/>
            </p:cNvSpPr>
            <p:nvPr/>
          </p:nvSpPr>
          <p:spPr bwMode="auto">
            <a:xfrm>
              <a:off x="4558" y="21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82" name="Rectangle 179"/>
            <p:cNvSpPr>
              <a:spLocks noChangeArrowheads="1"/>
            </p:cNvSpPr>
            <p:nvPr/>
          </p:nvSpPr>
          <p:spPr bwMode="auto">
            <a:xfrm>
              <a:off x="4558" y="2106"/>
              <a:ext cx="5"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83" name="Line 180"/>
            <p:cNvSpPr>
              <a:spLocks noChangeShapeType="1"/>
            </p:cNvSpPr>
            <p:nvPr/>
          </p:nvSpPr>
          <p:spPr bwMode="auto">
            <a:xfrm>
              <a:off x="4558" y="219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84" name="Rectangle 181"/>
            <p:cNvSpPr>
              <a:spLocks noChangeArrowheads="1"/>
            </p:cNvSpPr>
            <p:nvPr/>
          </p:nvSpPr>
          <p:spPr bwMode="auto">
            <a:xfrm>
              <a:off x="4558" y="2196"/>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85" name="Line 182"/>
            <p:cNvSpPr>
              <a:spLocks noChangeShapeType="1"/>
            </p:cNvSpPr>
            <p:nvPr/>
          </p:nvSpPr>
          <p:spPr bwMode="auto">
            <a:xfrm>
              <a:off x="4558" y="228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86" name="Rectangle 183"/>
            <p:cNvSpPr>
              <a:spLocks noChangeArrowheads="1"/>
            </p:cNvSpPr>
            <p:nvPr/>
          </p:nvSpPr>
          <p:spPr bwMode="auto">
            <a:xfrm>
              <a:off x="4558" y="2287"/>
              <a:ext cx="5"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87" name="Line 184"/>
            <p:cNvSpPr>
              <a:spLocks noChangeShapeType="1"/>
            </p:cNvSpPr>
            <p:nvPr/>
          </p:nvSpPr>
          <p:spPr bwMode="auto">
            <a:xfrm>
              <a:off x="4558" y="237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88" name="Rectangle 185"/>
            <p:cNvSpPr>
              <a:spLocks noChangeArrowheads="1"/>
            </p:cNvSpPr>
            <p:nvPr/>
          </p:nvSpPr>
          <p:spPr bwMode="auto">
            <a:xfrm>
              <a:off x="4558" y="2377"/>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89" name="Line 186"/>
            <p:cNvSpPr>
              <a:spLocks noChangeShapeType="1"/>
            </p:cNvSpPr>
            <p:nvPr/>
          </p:nvSpPr>
          <p:spPr bwMode="auto">
            <a:xfrm>
              <a:off x="4558" y="246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90" name="Rectangle 187"/>
            <p:cNvSpPr>
              <a:spLocks noChangeArrowheads="1"/>
            </p:cNvSpPr>
            <p:nvPr/>
          </p:nvSpPr>
          <p:spPr bwMode="auto">
            <a:xfrm>
              <a:off x="4558" y="2468"/>
              <a:ext cx="5" cy="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91" name="Line 188"/>
            <p:cNvSpPr>
              <a:spLocks noChangeShapeType="1"/>
            </p:cNvSpPr>
            <p:nvPr/>
          </p:nvSpPr>
          <p:spPr bwMode="auto">
            <a:xfrm>
              <a:off x="4558" y="255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92" name="Rectangle 189"/>
            <p:cNvSpPr>
              <a:spLocks noChangeArrowheads="1"/>
            </p:cNvSpPr>
            <p:nvPr/>
          </p:nvSpPr>
          <p:spPr bwMode="auto">
            <a:xfrm>
              <a:off x="4558" y="2558"/>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193" name="Line 190"/>
            <p:cNvSpPr>
              <a:spLocks noChangeShapeType="1"/>
            </p:cNvSpPr>
            <p:nvPr/>
          </p:nvSpPr>
          <p:spPr bwMode="auto">
            <a:xfrm>
              <a:off x="4558" y="26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194" name="Rectangle 191"/>
            <p:cNvSpPr>
              <a:spLocks noChangeArrowheads="1"/>
            </p:cNvSpPr>
            <p:nvPr/>
          </p:nvSpPr>
          <p:spPr bwMode="auto">
            <a:xfrm>
              <a:off x="4558" y="2671"/>
              <a:ext cx="5" cy="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grpSp>
      <p:sp>
        <p:nvSpPr>
          <p:cNvPr id="195" name="Rechteck 194"/>
          <p:cNvSpPr/>
          <p:nvPr>
            <p:custDataLst>
              <p:tags r:id="rId3"/>
            </p:custDataLst>
          </p:nvPr>
        </p:nvSpPr>
        <p:spPr>
          <a:xfrm>
            <a:off x="827584" y="1620089"/>
            <a:ext cx="8064896" cy="584775"/>
          </a:xfrm>
          <a:prstGeom prst="rect">
            <a:avLst/>
          </a:prstGeom>
        </p:spPr>
        <p:txBody>
          <a:bodyPr wrap="square">
            <a:spAutoFit/>
          </a:bodyPr>
          <a:lstStyle/>
          <a:p>
            <a:r>
              <a:rPr lang="de-CH" sz="1600" b="1" dirty="0" smtClean="0"/>
              <a:t>Steuerreduktion </a:t>
            </a:r>
            <a:r>
              <a:rPr lang="de-CH" sz="1600" b="1" dirty="0"/>
              <a:t>auf Dividenden nach neuem </a:t>
            </a:r>
            <a:r>
              <a:rPr lang="de-CH" sz="1600" b="1" dirty="0" smtClean="0"/>
              <a:t>Recht (60 % Teileinkünfteverfahren)</a:t>
            </a:r>
            <a:r>
              <a:rPr lang="de-CH" sz="1600" b="1" dirty="0"/>
              <a:t/>
            </a:r>
            <a:br>
              <a:rPr lang="de-CH" sz="1600" b="1" dirty="0"/>
            </a:br>
            <a:r>
              <a:rPr lang="de-CH" sz="1600" dirty="0"/>
              <a:t>Steuerstatistik 2014 (Kantons- und Gemeindesteuer, Steuerfuss 214%)</a:t>
            </a:r>
          </a:p>
        </p:txBody>
      </p:sp>
    </p:spTree>
    <p:extLst>
      <p:ext uri="{BB962C8B-B14F-4D97-AF65-F5344CB8AC3E}">
        <p14:creationId xmlns:p14="http://schemas.microsoft.com/office/powerpoint/2010/main" val="21080208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6" y="1628800"/>
            <a:ext cx="857868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a:buClr>
                <a:srgbClr val="00A1F2"/>
              </a:buClr>
              <a:buFont typeface="Wingdings" panose="05000000000000000000" pitchFamily="2" charset="2"/>
              <a:buChar char="§"/>
            </a:pPr>
            <a:endParaRPr lang="de-CH" sz="2000" dirty="0" smtClean="0"/>
          </a:p>
        </p:txBody>
      </p:sp>
      <p:sp>
        <p:nvSpPr>
          <p:cNvPr id="4"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Kapitalsteuer (1)              </a:t>
            </a:r>
          </a:p>
          <a:p>
            <a:pPr marL="0"/>
            <a:r>
              <a:rPr lang="de-CH" altLang="de-DE" sz="2700" b="1" dirty="0" smtClean="0">
                <a:solidFill>
                  <a:srgbClr val="00A1F2"/>
                </a:solidFill>
              </a:rPr>
              <a:t>                    </a:t>
            </a:r>
            <a:endParaRPr lang="de-CH" altLang="de-DE" sz="2700" b="1" dirty="0">
              <a:solidFill>
                <a:srgbClr val="00A1F2"/>
              </a:solidFill>
            </a:endParaRPr>
          </a:p>
        </p:txBody>
      </p:sp>
      <p:sp>
        <p:nvSpPr>
          <p:cNvPr id="6" name="Rectangle 3"/>
          <p:cNvSpPr>
            <a:spLocks noChangeArrowheads="1"/>
          </p:cNvSpPr>
          <p:nvPr>
            <p:custDataLst>
              <p:tags r:id="rId3"/>
            </p:custDataLst>
          </p:nvPr>
        </p:nvSpPr>
        <p:spPr bwMode="auto">
          <a:xfrm>
            <a:off x="817847" y="1628800"/>
            <a:ext cx="8578689"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a:buClr>
                <a:srgbClr val="00A1F2"/>
              </a:buClr>
              <a:buFont typeface="Wingdings" panose="05000000000000000000" pitchFamily="2" charset="2"/>
              <a:buChar char="§"/>
            </a:pPr>
            <a:r>
              <a:rPr lang="de-CH" sz="2000" dirty="0" smtClean="0"/>
              <a:t>Senkung/Erhöhung </a:t>
            </a:r>
            <a:r>
              <a:rPr lang="de-CH" sz="2000" dirty="0"/>
              <a:t>auf 0.75 o/oo (nur Einheitssatz </a:t>
            </a:r>
            <a:r>
              <a:rPr lang="de-CH" sz="2000" dirty="0" smtClean="0"/>
              <a:t>zulässig)</a:t>
            </a:r>
          </a:p>
          <a:p>
            <a:pPr>
              <a:buClr>
                <a:srgbClr val="00A1F2"/>
              </a:buClr>
              <a:buFont typeface="Wingdings" panose="05000000000000000000" pitchFamily="2" charset="2"/>
              <a:buChar char="§"/>
            </a:pPr>
            <a:r>
              <a:rPr lang="de-CH" sz="2000" dirty="0" smtClean="0"/>
              <a:t>Reduktion </a:t>
            </a:r>
            <a:r>
              <a:rPr lang="de-CH" sz="2000" dirty="0"/>
              <a:t>Kapitalsteuer </a:t>
            </a:r>
            <a:endParaRPr lang="de-CH" sz="2000" dirty="0" smtClean="0"/>
          </a:p>
          <a:p>
            <a:pPr lvl="1">
              <a:buClr>
                <a:srgbClr val="00A1F2"/>
              </a:buClr>
              <a:buFont typeface="Symbol" panose="05050102010706020507" pitchFamily="18" charset="2"/>
              <a:buChar char="-"/>
            </a:pPr>
            <a:r>
              <a:rPr lang="de-CH" sz="2000" dirty="0" smtClean="0"/>
              <a:t>Patente </a:t>
            </a:r>
            <a:r>
              <a:rPr lang="de-CH" sz="2000" dirty="0"/>
              <a:t>und vergleichbare </a:t>
            </a:r>
            <a:r>
              <a:rPr lang="de-CH" sz="2000" dirty="0" smtClean="0"/>
              <a:t>Rechte</a:t>
            </a:r>
          </a:p>
          <a:p>
            <a:pPr lvl="1">
              <a:buClr>
                <a:srgbClr val="00A1F2"/>
              </a:buClr>
              <a:buFont typeface="Symbol" panose="05050102010706020507" pitchFamily="18" charset="2"/>
              <a:buChar char="-"/>
            </a:pPr>
            <a:r>
              <a:rPr lang="de-CH" sz="2000" dirty="0" smtClean="0"/>
              <a:t>Darlehen </a:t>
            </a:r>
            <a:r>
              <a:rPr lang="de-CH" sz="2000" dirty="0"/>
              <a:t>an Konzerngesellschaften</a:t>
            </a:r>
          </a:p>
          <a:p>
            <a:pPr lvl="1">
              <a:buClr>
                <a:srgbClr val="00A1F2"/>
              </a:buClr>
              <a:buFont typeface="Symbol" panose="05050102010706020507" pitchFamily="18" charset="2"/>
              <a:buChar char="-"/>
            </a:pPr>
            <a:r>
              <a:rPr lang="de-CH" sz="2000" dirty="0" smtClean="0"/>
              <a:t>Beteiligungen (wie bisher)</a:t>
            </a:r>
            <a:endParaRPr lang="de-CH" sz="2000" dirty="0"/>
          </a:p>
          <a:p>
            <a:pPr>
              <a:buClr>
                <a:srgbClr val="00A1F2"/>
              </a:buClr>
              <a:buFont typeface="Wingdings" panose="05000000000000000000" pitchFamily="2" charset="2"/>
              <a:buChar char="§"/>
            </a:pPr>
            <a:endParaRPr lang="de-CH" sz="2000" dirty="0" smtClean="0"/>
          </a:p>
        </p:txBody>
      </p:sp>
    </p:spTree>
    <p:extLst>
      <p:ext uri="{BB962C8B-B14F-4D97-AF65-F5344CB8AC3E}">
        <p14:creationId xmlns:p14="http://schemas.microsoft.com/office/powerpoint/2010/main" val="3162129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custDataLst>
              <p:tags r:id="rId1"/>
            </p:custDataLst>
          </p:nvPr>
        </p:nvSpPr>
        <p:spPr bwMode="auto">
          <a:xfrm>
            <a:off x="847196" y="620688"/>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Kapitalsteuer (2) </a:t>
            </a:r>
          </a:p>
          <a:p>
            <a:pPr marL="0"/>
            <a:r>
              <a:rPr lang="de-CH" altLang="de-DE" sz="2700" b="1" dirty="0" smtClean="0">
                <a:solidFill>
                  <a:srgbClr val="00A1F2"/>
                </a:solidFill>
              </a:rPr>
              <a:t>Absichten – Nachbarkantone                   </a:t>
            </a:r>
            <a:endParaRPr lang="de-CH" altLang="de-DE" sz="2700" b="1" dirty="0">
              <a:solidFill>
                <a:srgbClr val="00A1F2"/>
              </a:solidFill>
            </a:endParaRPr>
          </a:p>
        </p:txBody>
      </p:sp>
      <p:grpSp>
        <p:nvGrpSpPr>
          <p:cNvPr id="2" name="Group 4"/>
          <p:cNvGrpSpPr>
            <a:grpSpLocks noChangeAspect="1"/>
          </p:cNvGrpSpPr>
          <p:nvPr>
            <p:custDataLst>
              <p:tags r:id="rId2"/>
            </p:custDataLst>
          </p:nvPr>
        </p:nvGrpSpPr>
        <p:grpSpPr bwMode="auto">
          <a:xfrm>
            <a:off x="958180" y="1412776"/>
            <a:ext cx="6134100" cy="2949576"/>
            <a:chOff x="612" y="1298"/>
            <a:chExt cx="3864" cy="1858"/>
          </a:xfrm>
        </p:grpSpPr>
        <p:sp>
          <p:nvSpPr>
            <p:cNvPr id="3" name="AutoShape 3"/>
            <p:cNvSpPr>
              <a:spLocks noChangeAspect="1" noChangeArrowheads="1" noTextEdit="1"/>
            </p:cNvSpPr>
            <p:nvPr/>
          </p:nvSpPr>
          <p:spPr bwMode="auto">
            <a:xfrm>
              <a:off x="612" y="1298"/>
              <a:ext cx="3856" cy="18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6" name="Rectangle 5"/>
            <p:cNvSpPr>
              <a:spLocks noChangeArrowheads="1"/>
            </p:cNvSpPr>
            <p:nvPr/>
          </p:nvSpPr>
          <p:spPr bwMode="auto">
            <a:xfrm>
              <a:off x="2889" y="1623"/>
              <a:ext cx="793" cy="152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7" name="Rectangle 6"/>
            <p:cNvSpPr>
              <a:spLocks noChangeArrowheads="1"/>
            </p:cNvSpPr>
            <p:nvPr/>
          </p:nvSpPr>
          <p:spPr bwMode="auto">
            <a:xfrm>
              <a:off x="1342" y="1388"/>
              <a:ext cx="76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Kapitalsteuer</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a:spLocks noChangeArrowheads="1"/>
            </p:cNvSpPr>
            <p:nvPr/>
          </p:nvSpPr>
          <p:spPr bwMode="auto">
            <a:xfrm>
              <a:off x="2127" y="1388"/>
              <a:ext cx="62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Steuerfuss</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2913" y="1298"/>
              <a:ext cx="41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Steuer-</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2913" y="1478"/>
              <a:ext cx="57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belastung</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3698" y="1388"/>
              <a:ext cx="71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Anrechnung</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636" y="1659"/>
              <a:ext cx="18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AG</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1558" y="1659"/>
              <a:ext cx="35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0.75‰</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2456" y="1659"/>
              <a:ext cx="23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1.69</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3129" y="1659"/>
              <a:ext cx="35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1.27‰</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4027" y="1659"/>
              <a:ext cx="9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ja</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636" y="1875"/>
              <a:ext cx="16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BE</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1638" y="1875"/>
              <a:ext cx="26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offen</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2328" y="1875"/>
              <a:ext cx="37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4.7919</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3209" y="1875"/>
              <a:ext cx="26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offen</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4027" y="1875"/>
              <a:ext cx="9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ja</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636" y="2092"/>
              <a:ext cx="1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BL</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1622" y="2092"/>
              <a:ext cx="29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1.6‰</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2520" y="2092"/>
              <a:ext cx="16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1.0</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3129" y="2092"/>
              <a:ext cx="35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1.60‰</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4027" y="2092"/>
              <a:ext cx="9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ja</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636" y="2308"/>
              <a:ext cx="1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LU</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1638" y="2308"/>
              <a:ext cx="26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offen</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2520" y="2308"/>
              <a:ext cx="16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3.7</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3209" y="2308"/>
              <a:ext cx="26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offen</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3963" y="2308"/>
              <a:ext cx="23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nein</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60" name="Rectangle 31"/>
            <p:cNvSpPr>
              <a:spLocks noChangeArrowheads="1"/>
            </p:cNvSpPr>
            <p:nvPr/>
          </p:nvSpPr>
          <p:spPr bwMode="auto">
            <a:xfrm>
              <a:off x="636" y="2525"/>
              <a:ext cx="17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SO</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61" name="Rectangle 32"/>
            <p:cNvSpPr>
              <a:spLocks noChangeArrowheads="1"/>
            </p:cNvSpPr>
            <p:nvPr/>
          </p:nvSpPr>
          <p:spPr bwMode="auto">
            <a:xfrm>
              <a:off x="1622" y="2525"/>
              <a:ext cx="29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0.1‰</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62" name="Rectangle 33"/>
            <p:cNvSpPr>
              <a:spLocks noChangeArrowheads="1"/>
            </p:cNvSpPr>
            <p:nvPr/>
          </p:nvSpPr>
          <p:spPr bwMode="auto">
            <a:xfrm>
              <a:off x="2520" y="2525"/>
              <a:ext cx="16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2.2</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64" name="Rectangle 34"/>
            <p:cNvSpPr>
              <a:spLocks noChangeArrowheads="1"/>
            </p:cNvSpPr>
            <p:nvPr/>
          </p:nvSpPr>
          <p:spPr bwMode="auto">
            <a:xfrm>
              <a:off x="3129" y="2525"/>
              <a:ext cx="35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0.22‰</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65" name="Rectangle 35"/>
            <p:cNvSpPr>
              <a:spLocks noChangeArrowheads="1"/>
            </p:cNvSpPr>
            <p:nvPr/>
          </p:nvSpPr>
          <p:spPr bwMode="auto">
            <a:xfrm>
              <a:off x="4027" y="2525"/>
              <a:ext cx="9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ja</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66" name="Rectangle 36"/>
            <p:cNvSpPr>
              <a:spLocks noChangeArrowheads="1"/>
            </p:cNvSpPr>
            <p:nvPr/>
          </p:nvSpPr>
          <p:spPr bwMode="auto">
            <a:xfrm>
              <a:off x="636" y="2741"/>
              <a:ext cx="16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ZG</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67" name="Rectangle 37"/>
            <p:cNvSpPr>
              <a:spLocks noChangeArrowheads="1"/>
            </p:cNvSpPr>
            <p:nvPr/>
          </p:nvSpPr>
          <p:spPr bwMode="auto">
            <a:xfrm>
              <a:off x="1622" y="2741"/>
              <a:ext cx="29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0.5‰</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68" name="Rectangle 38"/>
            <p:cNvSpPr>
              <a:spLocks noChangeArrowheads="1"/>
            </p:cNvSpPr>
            <p:nvPr/>
          </p:nvSpPr>
          <p:spPr bwMode="auto">
            <a:xfrm>
              <a:off x="2328" y="2741"/>
              <a:ext cx="37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1.4747</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69" name="Rectangle 39"/>
            <p:cNvSpPr>
              <a:spLocks noChangeArrowheads="1"/>
            </p:cNvSpPr>
            <p:nvPr/>
          </p:nvSpPr>
          <p:spPr bwMode="auto">
            <a:xfrm>
              <a:off x="3129" y="2741"/>
              <a:ext cx="35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0.74‰</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70" name="Rectangle 40"/>
            <p:cNvSpPr>
              <a:spLocks noChangeArrowheads="1"/>
            </p:cNvSpPr>
            <p:nvPr/>
          </p:nvSpPr>
          <p:spPr bwMode="auto">
            <a:xfrm>
              <a:off x="3963" y="2741"/>
              <a:ext cx="23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nein</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71" name="Rectangle 41"/>
            <p:cNvSpPr>
              <a:spLocks noChangeArrowheads="1"/>
            </p:cNvSpPr>
            <p:nvPr/>
          </p:nvSpPr>
          <p:spPr bwMode="auto">
            <a:xfrm>
              <a:off x="636" y="2958"/>
              <a:ext cx="16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1" i="0" u="none" strike="noStrike" cap="none" normalizeH="0" baseline="0" dirty="0" smtClean="0">
                  <a:ln>
                    <a:noFill/>
                  </a:ln>
                  <a:solidFill>
                    <a:srgbClr val="000000"/>
                  </a:solidFill>
                  <a:effectLst/>
                  <a:latin typeface="Arial" pitchFamily="34" charset="0"/>
                  <a:cs typeface="Arial" pitchFamily="34" charset="0"/>
                </a:rPr>
                <a:t>ZH</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72" name="Rectangle 42"/>
            <p:cNvSpPr>
              <a:spLocks noChangeArrowheads="1"/>
            </p:cNvSpPr>
            <p:nvPr/>
          </p:nvSpPr>
          <p:spPr bwMode="auto">
            <a:xfrm>
              <a:off x="1558" y="2958"/>
              <a:ext cx="35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0.75‰</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73" name="Rectangle 43"/>
            <p:cNvSpPr>
              <a:spLocks noChangeArrowheads="1"/>
            </p:cNvSpPr>
            <p:nvPr/>
          </p:nvSpPr>
          <p:spPr bwMode="auto">
            <a:xfrm>
              <a:off x="2328" y="2958"/>
              <a:ext cx="37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2.2901</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74" name="Rectangle 44"/>
            <p:cNvSpPr>
              <a:spLocks noChangeArrowheads="1"/>
            </p:cNvSpPr>
            <p:nvPr/>
          </p:nvSpPr>
          <p:spPr bwMode="auto">
            <a:xfrm>
              <a:off x="3129" y="2958"/>
              <a:ext cx="35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1.72‰</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75" name="Rectangle 45"/>
            <p:cNvSpPr>
              <a:spLocks noChangeArrowheads="1"/>
            </p:cNvSpPr>
            <p:nvPr/>
          </p:nvSpPr>
          <p:spPr bwMode="auto">
            <a:xfrm>
              <a:off x="3963" y="2958"/>
              <a:ext cx="23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dirty="0" smtClean="0">
                  <a:ln>
                    <a:noFill/>
                  </a:ln>
                  <a:solidFill>
                    <a:srgbClr val="000000"/>
                  </a:solidFill>
                  <a:effectLst/>
                  <a:latin typeface="Arial" pitchFamily="34" charset="0"/>
                  <a:cs typeface="Arial" pitchFamily="34" charset="0"/>
                </a:rPr>
                <a:t>nein</a:t>
              </a:r>
              <a:endParaRPr kumimoji="0" lang="de-DE" altLang="de-DE"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76" name="Rectangle 46"/>
            <p:cNvSpPr>
              <a:spLocks noChangeArrowheads="1"/>
            </p:cNvSpPr>
            <p:nvPr/>
          </p:nvSpPr>
          <p:spPr bwMode="auto">
            <a:xfrm>
              <a:off x="612" y="1298"/>
              <a:ext cx="8"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77" name="Rectangle 47"/>
            <p:cNvSpPr>
              <a:spLocks noChangeArrowheads="1"/>
            </p:cNvSpPr>
            <p:nvPr/>
          </p:nvSpPr>
          <p:spPr bwMode="auto">
            <a:xfrm>
              <a:off x="1317" y="1298"/>
              <a:ext cx="8"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78" name="Rectangle 48"/>
            <p:cNvSpPr>
              <a:spLocks noChangeArrowheads="1"/>
            </p:cNvSpPr>
            <p:nvPr/>
          </p:nvSpPr>
          <p:spPr bwMode="auto">
            <a:xfrm>
              <a:off x="2103" y="1298"/>
              <a:ext cx="8"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79" name="Rectangle 49"/>
            <p:cNvSpPr>
              <a:spLocks noChangeArrowheads="1"/>
            </p:cNvSpPr>
            <p:nvPr/>
          </p:nvSpPr>
          <p:spPr bwMode="auto">
            <a:xfrm>
              <a:off x="2889" y="1298"/>
              <a:ext cx="8"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80" name="Rectangle 50"/>
            <p:cNvSpPr>
              <a:spLocks noChangeArrowheads="1"/>
            </p:cNvSpPr>
            <p:nvPr/>
          </p:nvSpPr>
          <p:spPr bwMode="auto">
            <a:xfrm>
              <a:off x="3674" y="1298"/>
              <a:ext cx="8"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81" name="Line 51"/>
            <p:cNvSpPr>
              <a:spLocks noChangeShapeType="1"/>
            </p:cNvSpPr>
            <p:nvPr/>
          </p:nvSpPr>
          <p:spPr bwMode="auto">
            <a:xfrm>
              <a:off x="620" y="1298"/>
              <a:ext cx="384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4982" name="Rectangle 52"/>
            <p:cNvSpPr>
              <a:spLocks noChangeArrowheads="1"/>
            </p:cNvSpPr>
            <p:nvPr/>
          </p:nvSpPr>
          <p:spPr bwMode="auto">
            <a:xfrm>
              <a:off x="620" y="1298"/>
              <a:ext cx="3848"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83" name="Rectangle 53"/>
            <p:cNvSpPr>
              <a:spLocks noChangeArrowheads="1"/>
            </p:cNvSpPr>
            <p:nvPr/>
          </p:nvSpPr>
          <p:spPr bwMode="auto">
            <a:xfrm>
              <a:off x="4460" y="1298"/>
              <a:ext cx="8"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84" name="Line 54"/>
            <p:cNvSpPr>
              <a:spLocks noChangeShapeType="1"/>
            </p:cNvSpPr>
            <p:nvPr/>
          </p:nvSpPr>
          <p:spPr bwMode="auto">
            <a:xfrm>
              <a:off x="620" y="1623"/>
              <a:ext cx="3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4985" name="Rectangle 55"/>
            <p:cNvSpPr>
              <a:spLocks noChangeArrowheads="1"/>
            </p:cNvSpPr>
            <p:nvPr/>
          </p:nvSpPr>
          <p:spPr bwMode="auto">
            <a:xfrm>
              <a:off x="620" y="1623"/>
              <a:ext cx="384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86" name="Line 56"/>
            <p:cNvSpPr>
              <a:spLocks noChangeShapeType="1"/>
            </p:cNvSpPr>
            <p:nvPr/>
          </p:nvSpPr>
          <p:spPr bwMode="auto">
            <a:xfrm>
              <a:off x="620" y="1839"/>
              <a:ext cx="3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4987" name="Rectangle 57"/>
            <p:cNvSpPr>
              <a:spLocks noChangeArrowheads="1"/>
            </p:cNvSpPr>
            <p:nvPr/>
          </p:nvSpPr>
          <p:spPr bwMode="auto">
            <a:xfrm>
              <a:off x="620" y="1839"/>
              <a:ext cx="384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88" name="Line 58"/>
            <p:cNvSpPr>
              <a:spLocks noChangeShapeType="1"/>
            </p:cNvSpPr>
            <p:nvPr/>
          </p:nvSpPr>
          <p:spPr bwMode="auto">
            <a:xfrm>
              <a:off x="620" y="2056"/>
              <a:ext cx="3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4989" name="Rectangle 59"/>
            <p:cNvSpPr>
              <a:spLocks noChangeArrowheads="1"/>
            </p:cNvSpPr>
            <p:nvPr/>
          </p:nvSpPr>
          <p:spPr bwMode="auto">
            <a:xfrm>
              <a:off x="620" y="2056"/>
              <a:ext cx="384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90" name="Line 60"/>
            <p:cNvSpPr>
              <a:spLocks noChangeShapeType="1"/>
            </p:cNvSpPr>
            <p:nvPr/>
          </p:nvSpPr>
          <p:spPr bwMode="auto">
            <a:xfrm>
              <a:off x="620" y="2272"/>
              <a:ext cx="3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4991" name="Rectangle 61"/>
            <p:cNvSpPr>
              <a:spLocks noChangeArrowheads="1"/>
            </p:cNvSpPr>
            <p:nvPr/>
          </p:nvSpPr>
          <p:spPr bwMode="auto">
            <a:xfrm>
              <a:off x="620" y="2272"/>
              <a:ext cx="384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92" name="Line 62"/>
            <p:cNvSpPr>
              <a:spLocks noChangeShapeType="1"/>
            </p:cNvSpPr>
            <p:nvPr/>
          </p:nvSpPr>
          <p:spPr bwMode="auto">
            <a:xfrm>
              <a:off x="620" y="2489"/>
              <a:ext cx="3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4993" name="Rectangle 63"/>
            <p:cNvSpPr>
              <a:spLocks noChangeArrowheads="1"/>
            </p:cNvSpPr>
            <p:nvPr/>
          </p:nvSpPr>
          <p:spPr bwMode="auto">
            <a:xfrm>
              <a:off x="620" y="2489"/>
              <a:ext cx="384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94" name="Line 64"/>
            <p:cNvSpPr>
              <a:spLocks noChangeShapeType="1"/>
            </p:cNvSpPr>
            <p:nvPr/>
          </p:nvSpPr>
          <p:spPr bwMode="auto">
            <a:xfrm>
              <a:off x="620" y="2705"/>
              <a:ext cx="3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4995" name="Rectangle 65"/>
            <p:cNvSpPr>
              <a:spLocks noChangeArrowheads="1"/>
            </p:cNvSpPr>
            <p:nvPr/>
          </p:nvSpPr>
          <p:spPr bwMode="auto">
            <a:xfrm>
              <a:off x="620" y="2705"/>
              <a:ext cx="384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96" name="Line 66"/>
            <p:cNvSpPr>
              <a:spLocks noChangeShapeType="1"/>
            </p:cNvSpPr>
            <p:nvPr/>
          </p:nvSpPr>
          <p:spPr bwMode="auto">
            <a:xfrm>
              <a:off x="620" y="2922"/>
              <a:ext cx="384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4997" name="Rectangle 67"/>
            <p:cNvSpPr>
              <a:spLocks noChangeArrowheads="1"/>
            </p:cNvSpPr>
            <p:nvPr/>
          </p:nvSpPr>
          <p:spPr bwMode="auto">
            <a:xfrm>
              <a:off x="620" y="2922"/>
              <a:ext cx="384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4998" name="Line 68"/>
            <p:cNvSpPr>
              <a:spLocks noChangeShapeType="1"/>
            </p:cNvSpPr>
            <p:nvPr/>
          </p:nvSpPr>
          <p:spPr bwMode="auto">
            <a:xfrm>
              <a:off x="612" y="1298"/>
              <a:ext cx="0" cy="184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4999" name="Rectangle 69"/>
            <p:cNvSpPr>
              <a:spLocks noChangeArrowheads="1"/>
            </p:cNvSpPr>
            <p:nvPr/>
          </p:nvSpPr>
          <p:spPr bwMode="auto">
            <a:xfrm>
              <a:off x="612" y="1298"/>
              <a:ext cx="8" cy="184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00" name="Line 70"/>
            <p:cNvSpPr>
              <a:spLocks noChangeShapeType="1"/>
            </p:cNvSpPr>
            <p:nvPr/>
          </p:nvSpPr>
          <p:spPr bwMode="auto">
            <a:xfrm>
              <a:off x="1317" y="1307"/>
              <a:ext cx="0" cy="18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01" name="Rectangle 71"/>
            <p:cNvSpPr>
              <a:spLocks noChangeArrowheads="1"/>
            </p:cNvSpPr>
            <p:nvPr/>
          </p:nvSpPr>
          <p:spPr bwMode="auto">
            <a:xfrm>
              <a:off x="1317" y="1307"/>
              <a:ext cx="8" cy="18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02" name="Line 72"/>
            <p:cNvSpPr>
              <a:spLocks noChangeShapeType="1"/>
            </p:cNvSpPr>
            <p:nvPr/>
          </p:nvSpPr>
          <p:spPr bwMode="auto">
            <a:xfrm>
              <a:off x="2103" y="1307"/>
              <a:ext cx="0" cy="18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03" name="Rectangle 73"/>
            <p:cNvSpPr>
              <a:spLocks noChangeArrowheads="1"/>
            </p:cNvSpPr>
            <p:nvPr/>
          </p:nvSpPr>
          <p:spPr bwMode="auto">
            <a:xfrm>
              <a:off x="2103" y="1307"/>
              <a:ext cx="8" cy="18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04" name="Line 74"/>
            <p:cNvSpPr>
              <a:spLocks noChangeShapeType="1"/>
            </p:cNvSpPr>
            <p:nvPr/>
          </p:nvSpPr>
          <p:spPr bwMode="auto">
            <a:xfrm>
              <a:off x="2889" y="1307"/>
              <a:ext cx="0" cy="18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05" name="Rectangle 75"/>
            <p:cNvSpPr>
              <a:spLocks noChangeArrowheads="1"/>
            </p:cNvSpPr>
            <p:nvPr/>
          </p:nvSpPr>
          <p:spPr bwMode="auto">
            <a:xfrm>
              <a:off x="2889" y="1307"/>
              <a:ext cx="8" cy="18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06" name="Line 76"/>
            <p:cNvSpPr>
              <a:spLocks noChangeShapeType="1"/>
            </p:cNvSpPr>
            <p:nvPr/>
          </p:nvSpPr>
          <p:spPr bwMode="auto">
            <a:xfrm>
              <a:off x="3674" y="1307"/>
              <a:ext cx="0" cy="18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07" name="Rectangle 77"/>
            <p:cNvSpPr>
              <a:spLocks noChangeArrowheads="1"/>
            </p:cNvSpPr>
            <p:nvPr/>
          </p:nvSpPr>
          <p:spPr bwMode="auto">
            <a:xfrm>
              <a:off x="3674" y="1307"/>
              <a:ext cx="8" cy="18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08" name="Line 78"/>
            <p:cNvSpPr>
              <a:spLocks noChangeShapeType="1"/>
            </p:cNvSpPr>
            <p:nvPr/>
          </p:nvSpPr>
          <p:spPr bwMode="auto">
            <a:xfrm>
              <a:off x="620" y="3138"/>
              <a:ext cx="384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09" name="Rectangle 79"/>
            <p:cNvSpPr>
              <a:spLocks noChangeArrowheads="1"/>
            </p:cNvSpPr>
            <p:nvPr/>
          </p:nvSpPr>
          <p:spPr bwMode="auto">
            <a:xfrm>
              <a:off x="620" y="3138"/>
              <a:ext cx="3848"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10" name="Line 80"/>
            <p:cNvSpPr>
              <a:spLocks noChangeShapeType="1"/>
            </p:cNvSpPr>
            <p:nvPr/>
          </p:nvSpPr>
          <p:spPr bwMode="auto">
            <a:xfrm>
              <a:off x="4460" y="1307"/>
              <a:ext cx="0" cy="18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11" name="Rectangle 81"/>
            <p:cNvSpPr>
              <a:spLocks noChangeArrowheads="1"/>
            </p:cNvSpPr>
            <p:nvPr/>
          </p:nvSpPr>
          <p:spPr bwMode="auto">
            <a:xfrm>
              <a:off x="4460" y="1307"/>
              <a:ext cx="8" cy="18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12" name="Line 82"/>
            <p:cNvSpPr>
              <a:spLocks noChangeShapeType="1"/>
            </p:cNvSpPr>
            <p:nvPr/>
          </p:nvSpPr>
          <p:spPr bwMode="auto">
            <a:xfrm>
              <a:off x="612" y="31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13" name="Rectangle 83"/>
            <p:cNvSpPr>
              <a:spLocks noChangeArrowheads="1"/>
            </p:cNvSpPr>
            <p:nvPr/>
          </p:nvSpPr>
          <p:spPr bwMode="auto">
            <a:xfrm>
              <a:off x="612" y="3147"/>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14" name="Line 84"/>
            <p:cNvSpPr>
              <a:spLocks noChangeShapeType="1"/>
            </p:cNvSpPr>
            <p:nvPr/>
          </p:nvSpPr>
          <p:spPr bwMode="auto">
            <a:xfrm>
              <a:off x="1317" y="31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15" name="Rectangle 85"/>
            <p:cNvSpPr>
              <a:spLocks noChangeArrowheads="1"/>
            </p:cNvSpPr>
            <p:nvPr/>
          </p:nvSpPr>
          <p:spPr bwMode="auto">
            <a:xfrm>
              <a:off x="1317" y="3147"/>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16" name="Line 86"/>
            <p:cNvSpPr>
              <a:spLocks noChangeShapeType="1"/>
            </p:cNvSpPr>
            <p:nvPr/>
          </p:nvSpPr>
          <p:spPr bwMode="auto">
            <a:xfrm>
              <a:off x="2103" y="31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17" name="Rectangle 87"/>
            <p:cNvSpPr>
              <a:spLocks noChangeArrowheads="1"/>
            </p:cNvSpPr>
            <p:nvPr/>
          </p:nvSpPr>
          <p:spPr bwMode="auto">
            <a:xfrm>
              <a:off x="2103" y="3147"/>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18" name="Line 88"/>
            <p:cNvSpPr>
              <a:spLocks noChangeShapeType="1"/>
            </p:cNvSpPr>
            <p:nvPr/>
          </p:nvSpPr>
          <p:spPr bwMode="auto">
            <a:xfrm>
              <a:off x="2889" y="31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19" name="Rectangle 89"/>
            <p:cNvSpPr>
              <a:spLocks noChangeArrowheads="1"/>
            </p:cNvSpPr>
            <p:nvPr/>
          </p:nvSpPr>
          <p:spPr bwMode="auto">
            <a:xfrm>
              <a:off x="2889" y="3147"/>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20" name="Line 90"/>
            <p:cNvSpPr>
              <a:spLocks noChangeShapeType="1"/>
            </p:cNvSpPr>
            <p:nvPr/>
          </p:nvSpPr>
          <p:spPr bwMode="auto">
            <a:xfrm>
              <a:off x="3674" y="31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21" name="Rectangle 91"/>
            <p:cNvSpPr>
              <a:spLocks noChangeArrowheads="1"/>
            </p:cNvSpPr>
            <p:nvPr/>
          </p:nvSpPr>
          <p:spPr bwMode="auto">
            <a:xfrm>
              <a:off x="3674" y="3147"/>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22" name="Line 92"/>
            <p:cNvSpPr>
              <a:spLocks noChangeShapeType="1"/>
            </p:cNvSpPr>
            <p:nvPr/>
          </p:nvSpPr>
          <p:spPr bwMode="auto">
            <a:xfrm>
              <a:off x="4460" y="31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23" name="Rectangle 93"/>
            <p:cNvSpPr>
              <a:spLocks noChangeArrowheads="1"/>
            </p:cNvSpPr>
            <p:nvPr/>
          </p:nvSpPr>
          <p:spPr bwMode="auto">
            <a:xfrm>
              <a:off x="4460" y="3147"/>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24" name="Line 94"/>
            <p:cNvSpPr>
              <a:spLocks noChangeShapeType="1"/>
            </p:cNvSpPr>
            <p:nvPr/>
          </p:nvSpPr>
          <p:spPr bwMode="auto">
            <a:xfrm>
              <a:off x="4468" y="129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25" name="Rectangle 95"/>
            <p:cNvSpPr>
              <a:spLocks noChangeArrowheads="1"/>
            </p:cNvSpPr>
            <p:nvPr/>
          </p:nvSpPr>
          <p:spPr bwMode="auto">
            <a:xfrm>
              <a:off x="4468" y="1298"/>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26" name="Line 96"/>
            <p:cNvSpPr>
              <a:spLocks noChangeShapeType="1"/>
            </p:cNvSpPr>
            <p:nvPr/>
          </p:nvSpPr>
          <p:spPr bwMode="auto">
            <a:xfrm>
              <a:off x="4468" y="162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27" name="Rectangle 97"/>
            <p:cNvSpPr>
              <a:spLocks noChangeArrowheads="1"/>
            </p:cNvSpPr>
            <p:nvPr/>
          </p:nvSpPr>
          <p:spPr bwMode="auto">
            <a:xfrm>
              <a:off x="4468" y="1623"/>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28" name="Line 98"/>
            <p:cNvSpPr>
              <a:spLocks noChangeShapeType="1"/>
            </p:cNvSpPr>
            <p:nvPr/>
          </p:nvSpPr>
          <p:spPr bwMode="auto">
            <a:xfrm>
              <a:off x="4468" y="183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29" name="Rectangle 99"/>
            <p:cNvSpPr>
              <a:spLocks noChangeArrowheads="1"/>
            </p:cNvSpPr>
            <p:nvPr/>
          </p:nvSpPr>
          <p:spPr bwMode="auto">
            <a:xfrm>
              <a:off x="4468" y="1839"/>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30" name="Line 100"/>
            <p:cNvSpPr>
              <a:spLocks noChangeShapeType="1"/>
            </p:cNvSpPr>
            <p:nvPr/>
          </p:nvSpPr>
          <p:spPr bwMode="auto">
            <a:xfrm>
              <a:off x="4468" y="205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31" name="Rectangle 101"/>
            <p:cNvSpPr>
              <a:spLocks noChangeArrowheads="1"/>
            </p:cNvSpPr>
            <p:nvPr/>
          </p:nvSpPr>
          <p:spPr bwMode="auto">
            <a:xfrm>
              <a:off x="4468" y="2056"/>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32" name="Line 102"/>
            <p:cNvSpPr>
              <a:spLocks noChangeShapeType="1"/>
            </p:cNvSpPr>
            <p:nvPr/>
          </p:nvSpPr>
          <p:spPr bwMode="auto">
            <a:xfrm>
              <a:off x="4468" y="227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33" name="Rectangle 103"/>
            <p:cNvSpPr>
              <a:spLocks noChangeArrowheads="1"/>
            </p:cNvSpPr>
            <p:nvPr/>
          </p:nvSpPr>
          <p:spPr bwMode="auto">
            <a:xfrm>
              <a:off x="4468" y="2272"/>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34" name="Line 104"/>
            <p:cNvSpPr>
              <a:spLocks noChangeShapeType="1"/>
            </p:cNvSpPr>
            <p:nvPr/>
          </p:nvSpPr>
          <p:spPr bwMode="auto">
            <a:xfrm>
              <a:off x="4468" y="248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35" name="Rectangle 105"/>
            <p:cNvSpPr>
              <a:spLocks noChangeArrowheads="1"/>
            </p:cNvSpPr>
            <p:nvPr/>
          </p:nvSpPr>
          <p:spPr bwMode="auto">
            <a:xfrm>
              <a:off x="4468" y="2489"/>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36" name="Line 106"/>
            <p:cNvSpPr>
              <a:spLocks noChangeShapeType="1"/>
            </p:cNvSpPr>
            <p:nvPr/>
          </p:nvSpPr>
          <p:spPr bwMode="auto">
            <a:xfrm>
              <a:off x="4468" y="270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37" name="Rectangle 107"/>
            <p:cNvSpPr>
              <a:spLocks noChangeArrowheads="1"/>
            </p:cNvSpPr>
            <p:nvPr/>
          </p:nvSpPr>
          <p:spPr bwMode="auto">
            <a:xfrm>
              <a:off x="4468" y="2705"/>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38" name="Line 108"/>
            <p:cNvSpPr>
              <a:spLocks noChangeShapeType="1"/>
            </p:cNvSpPr>
            <p:nvPr/>
          </p:nvSpPr>
          <p:spPr bwMode="auto">
            <a:xfrm>
              <a:off x="4468" y="292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39" name="Rectangle 109"/>
            <p:cNvSpPr>
              <a:spLocks noChangeArrowheads="1"/>
            </p:cNvSpPr>
            <p:nvPr/>
          </p:nvSpPr>
          <p:spPr bwMode="auto">
            <a:xfrm>
              <a:off x="4468" y="2922"/>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sp>
          <p:nvSpPr>
            <p:cNvPr id="425040" name="Line 110"/>
            <p:cNvSpPr>
              <a:spLocks noChangeShapeType="1"/>
            </p:cNvSpPr>
            <p:nvPr/>
          </p:nvSpPr>
          <p:spPr bwMode="auto">
            <a:xfrm>
              <a:off x="4468" y="313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CH" dirty="0"/>
            </a:p>
          </p:txBody>
        </p:sp>
        <p:sp>
          <p:nvSpPr>
            <p:cNvPr id="425041" name="Rectangle 111"/>
            <p:cNvSpPr>
              <a:spLocks noChangeArrowheads="1"/>
            </p:cNvSpPr>
            <p:nvPr/>
          </p:nvSpPr>
          <p:spPr bwMode="auto">
            <a:xfrm>
              <a:off x="4468" y="3138"/>
              <a:ext cx="8"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dirty="0"/>
            </a:p>
          </p:txBody>
        </p:sp>
      </p:grpSp>
      <p:sp>
        <p:nvSpPr>
          <p:cNvPr id="116" name="Rectangle 3"/>
          <p:cNvSpPr>
            <a:spLocks noChangeArrowheads="1"/>
          </p:cNvSpPr>
          <p:nvPr>
            <p:custDataLst>
              <p:tags r:id="rId3"/>
            </p:custDataLst>
          </p:nvPr>
        </p:nvSpPr>
        <p:spPr bwMode="auto">
          <a:xfrm>
            <a:off x="817847" y="4293096"/>
            <a:ext cx="857868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Clr>
                <a:srgbClr val="00A1F2"/>
              </a:buClr>
              <a:buNone/>
            </a:pPr>
            <a:endParaRPr lang="de-CH" sz="2000" dirty="0"/>
          </a:p>
          <a:p>
            <a:pPr>
              <a:buClr>
                <a:srgbClr val="00A1F2"/>
              </a:buClr>
              <a:buFont typeface="Wingdings" panose="05000000000000000000" pitchFamily="2" charset="2"/>
              <a:buChar char="§"/>
            </a:pPr>
            <a:r>
              <a:rPr lang="de-CH" sz="1800" dirty="0" smtClean="0"/>
              <a:t>Kapitalsteuer</a:t>
            </a:r>
          </a:p>
          <a:p>
            <a:pPr lvl="1">
              <a:buClr>
                <a:srgbClr val="00A1F2"/>
              </a:buClr>
              <a:buFont typeface="Symbol" panose="05050102010706020507" pitchFamily="18" charset="2"/>
              <a:buChar char="-"/>
            </a:pPr>
            <a:r>
              <a:rPr lang="de-CH" sz="1800" dirty="0"/>
              <a:t>Statusgesellschaften: Erhöhung von 0.1 </a:t>
            </a:r>
            <a:r>
              <a:rPr lang="de-CH" sz="1800" dirty="0" smtClean="0"/>
              <a:t>auf </a:t>
            </a:r>
            <a:r>
              <a:rPr lang="de-CH" sz="1800" dirty="0"/>
              <a:t>0.75 </a:t>
            </a:r>
            <a:r>
              <a:rPr lang="de-CH" sz="1800" dirty="0" smtClean="0"/>
              <a:t>Promille</a:t>
            </a:r>
            <a:endParaRPr lang="de-CH" sz="1800" dirty="0"/>
          </a:p>
          <a:p>
            <a:pPr lvl="1">
              <a:buClr>
                <a:srgbClr val="00A1F2"/>
              </a:buClr>
              <a:buFont typeface="Symbol" panose="05050102010706020507" pitchFamily="18" charset="2"/>
              <a:buChar char="-"/>
            </a:pPr>
            <a:r>
              <a:rPr lang="de-CH" sz="1800" dirty="0"/>
              <a:t>Ordentlich best. Gesellschaften: Senkung von 1.25 </a:t>
            </a:r>
            <a:r>
              <a:rPr lang="de-CH" sz="1800" dirty="0" smtClean="0"/>
              <a:t>auf 0.75 Promille</a:t>
            </a:r>
          </a:p>
          <a:p>
            <a:pPr lvl="1">
              <a:buClr>
                <a:srgbClr val="00A1F2"/>
              </a:buClr>
              <a:buFont typeface="Symbol" panose="05050102010706020507" pitchFamily="18" charset="2"/>
              <a:buChar char="-"/>
            </a:pPr>
            <a:r>
              <a:rPr lang="de-CH" sz="1800" dirty="0" smtClean="0"/>
              <a:t>Beibehaltung Anrechnung Gewinn- an Kapitalsteuer</a:t>
            </a:r>
          </a:p>
          <a:p>
            <a:pPr lvl="1">
              <a:buClr>
                <a:srgbClr val="00A1F2"/>
              </a:buClr>
              <a:buFont typeface="Symbol" panose="05050102010706020507" pitchFamily="18" charset="2"/>
              <a:buChar char="-"/>
            </a:pPr>
            <a:r>
              <a:rPr lang="de-CH" sz="1800" dirty="0" smtClean="0"/>
              <a:t>Beibehaltung Beteiligungsabzug </a:t>
            </a:r>
            <a:endParaRPr lang="de-CH" sz="1800" dirty="0"/>
          </a:p>
        </p:txBody>
      </p:sp>
    </p:spTree>
    <p:extLst>
      <p:ext uri="{BB962C8B-B14F-4D97-AF65-F5344CB8AC3E}">
        <p14:creationId xmlns:p14="http://schemas.microsoft.com/office/powerpoint/2010/main" val="4047744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683568" y="404664"/>
            <a:ext cx="8352928" cy="612000"/>
          </a:xfrm>
        </p:spPr>
        <p:txBody>
          <a:bodyPr/>
          <a:lstStyle/>
          <a:p>
            <a:r>
              <a:rPr lang="de-CH" sz="2400" dirty="0" smtClean="0"/>
              <a:t>Vergleich USRlll – STAF </a:t>
            </a:r>
            <a:endParaRPr lang="de-CH" sz="2400" dirty="0"/>
          </a:p>
        </p:txBody>
      </p:sp>
      <p:sp>
        <p:nvSpPr>
          <p:cNvPr id="3" name="Inhaltsplatzhalter 2"/>
          <p:cNvSpPr>
            <a:spLocks noGrp="1"/>
          </p:cNvSpPr>
          <p:nvPr>
            <p:ph idx="1"/>
            <p:custDataLst>
              <p:tags r:id="rId2"/>
            </p:custDataLst>
          </p:nvPr>
        </p:nvSpPr>
        <p:spPr/>
        <p:txBody>
          <a:bodyPr/>
          <a:lstStyle/>
          <a:p>
            <a:pPr marL="0" indent="0">
              <a:buNone/>
            </a:pPr>
            <a:endParaRPr lang="de-CH" sz="2000" dirty="0" smtClean="0"/>
          </a:p>
          <a:p>
            <a:pPr marL="0" indent="0">
              <a:buNone/>
            </a:pPr>
            <a:endParaRPr lang="de-CH" sz="2000" dirty="0"/>
          </a:p>
        </p:txBody>
      </p:sp>
      <p:sp>
        <p:nvSpPr>
          <p:cNvPr id="5" name="Rectangle 1"/>
          <p:cNvSpPr>
            <a:spLocks noChangeArrowheads="1"/>
          </p:cNvSpPr>
          <p:nvPr>
            <p:custDataLst>
              <p:tags r:id="rId3"/>
            </p:custDataLst>
          </p:nvPr>
        </p:nvSpPr>
        <p:spPr bwMode="auto">
          <a:xfrm>
            <a:off x="2087563" y="2490309"/>
            <a:ext cx="184731" cy="63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66616"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CH" altLang="de-DE"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elle 5"/>
          <p:cNvGraphicFramePr>
            <a:graphicFrameLocks noGrp="1"/>
          </p:cNvGraphicFramePr>
          <p:nvPr>
            <p:custDataLst>
              <p:tags r:id="rId4"/>
            </p:custDataLst>
            <p:extLst>
              <p:ext uri="{D42A27DB-BD31-4B8C-83A1-F6EECF244321}">
                <p14:modId xmlns:p14="http://schemas.microsoft.com/office/powerpoint/2010/main" val="2160122861"/>
              </p:ext>
            </p:extLst>
          </p:nvPr>
        </p:nvGraphicFramePr>
        <p:xfrm>
          <a:off x="683568" y="1067282"/>
          <a:ext cx="8280920" cy="4663440"/>
        </p:xfrm>
        <a:graphic>
          <a:graphicData uri="http://schemas.openxmlformats.org/drawingml/2006/table">
            <a:tbl>
              <a:tblPr firstRow="1" bandRow="1">
                <a:tableStyleId>{5C22544A-7EE6-4342-B048-85BDC9FD1C3A}</a:tableStyleId>
              </a:tblPr>
              <a:tblGrid>
                <a:gridCol w="3600400"/>
                <a:gridCol w="2304256"/>
                <a:gridCol w="2376264"/>
              </a:tblGrid>
              <a:tr h="617462">
                <a:tc>
                  <a:txBody>
                    <a:bodyPr/>
                    <a:lstStyle/>
                    <a:p>
                      <a:r>
                        <a:rPr lang="de-CH" dirty="0" smtClean="0">
                          <a:solidFill>
                            <a:schemeClr val="tx1"/>
                          </a:solidFill>
                        </a:rPr>
                        <a:t>BG über die Steuerreform und AHV-Finanzierung </a:t>
                      </a:r>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i="0" dirty="0" smtClean="0">
                          <a:solidFill>
                            <a:schemeClr val="tx1"/>
                          </a:solidFill>
                        </a:rPr>
                        <a:t>USRlll</a:t>
                      </a:r>
                      <a:endParaRPr lang="de-CH" i="0" dirty="0">
                        <a:solidFill>
                          <a:schemeClr val="tx1"/>
                        </a:solidFill>
                      </a:endParaRPr>
                    </a:p>
                  </a:txBody>
                  <a:tcPr>
                    <a:solidFill>
                      <a:schemeClr val="accent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solidFill>
                            <a:schemeClr val="tx1"/>
                          </a:solidFill>
                        </a:rPr>
                        <a:t>STAF</a:t>
                      </a:r>
                      <a:endParaRPr lang="de-CH" dirty="0">
                        <a:solidFill>
                          <a:schemeClr val="tx1"/>
                        </a:solidFill>
                      </a:endParaRPr>
                    </a:p>
                  </a:txBody>
                  <a:tcPr>
                    <a:solidFill>
                      <a:schemeClr val="accent2"/>
                    </a:solidFill>
                  </a:tcPr>
                </a:tc>
              </a:tr>
              <a:tr h="630199">
                <a:tc>
                  <a:txBody>
                    <a:bodyPr/>
                    <a:lstStyle/>
                    <a:p>
                      <a:pPr marL="0" indent="0">
                        <a:buFontTx/>
                        <a:buNone/>
                      </a:pPr>
                      <a:r>
                        <a:rPr lang="de-CH" sz="1800" dirty="0" smtClean="0">
                          <a:solidFill>
                            <a:schemeClr val="tx1"/>
                          </a:solidFill>
                        </a:rPr>
                        <a:t>Transponierung (Ertrag aus beweglichem Vermögen natür-licher</a:t>
                      </a:r>
                      <a:r>
                        <a:rPr lang="de-CH" sz="1800" baseline="0" dirty="0" smtClean="0">
                          <a:solidFill>
                            <a:schemeClr val="tx1"/>
                          </a:solidFill>
                        </a:rPr>
                        <a:t> Personen)</a:t>
                      </a:r>
                      <a:endParaRPr lang="de-CH" sz="1800" dirty="0" smtClean="0">
                        <a:solidFill>
                          <a:schemeClr val="tx1"/>
                        </a:solidFill>
                      </a:endParaRPr>
                    </a:p>
                  </a:txBody>
                  <a:tcPr>
                    <a:solidFill>
                      <a:schemeClr val="tx2">
                        <a:lumMod val="60000"/>
                        <a:lumOff val="40000"/>
                      </a:schemeClr>
                    </a:solidFill>
                  </a:tcPr>
                </a:tc>
                <a:tc>
                  <a:txBody>
                    <a:bodyPr/>
                    <a:lstStyle/>
                    <a:p>
                      <a:pPr marL="0" indent="0">
                        <a:buFontTx/>
                        <a:buNone/>
                      </a:pPr>
                      <a:r>
                        <a:rPr lang="de-CH" sz="1800" i="0" dirty="0" smtClean="0">
                          <a:solidFill>
                            <a:schemeClr val="tx1"/>
                          </a:solidFill>
                        </a:rPr>
                        <a:t>Nein</a:t>
                      </a:r>
                      <a:endParaRPr lang="de-CH" sz="1800" i="0" dirty="0">
                        <a:solidFill>
                          <a:schemeClr val="tx1"/>
                        </a:solidFill>
                      </a:endParaRPr>
                    </a:p>
                  </a:txBody>
                  <a:tcPr>
                    <a:solidFill>
                      <a:schemeClr val="accent2">
                        <a:lumMod val="90000"/>
                      </a:schemeClr>
                    </a:solidFill>
                  </a:tcPr>
                </a:tc>
                <a:tc>
                  <a:txBody>
                    <a:bodyPr/>
                    <a:lstStyle/>
                    <a:p>
                      <a:pPr marL="0" indent="0">
                        <a:buFontTx/>
                        <a:buNone/>
                      </a:pPr>
                      <a:r>
                        <a:rPr lang="de-CH" sz="1800" baseline="0" dirty="0" smtClean="0">
                          <a:solidFill>
                            <a:schemeClr val="tx1"/>
                          </a:solidFill>
                        </a:rPr>
                        <a:t>Zwingend Bund und Kantone: Anteile bis </a:t>
                      </a:r>
                    </a:p>
                    <a:p>
                      <a:pPr marL="0" indent="0">
                        <a:buFontTx/>
                        <a:buNone/>
                      </a:pPr>
                      <a:r>
                        <a:rPr lang="de-CH" sz="1800" baseline="0" dirty="0" smtClean="0">
                          <a:solidFill>
                            <a:schemeClr val="tx1"/>
                          </a:solidFill>
                        </a:rPr>
                        <a:t>5 % auch steuerbar </a:t>
                      </a:r>
                      <a:endParaRPr lang="de-CH" sz="1800" dirty="0">
                        <a:solidFill>
                          <a:schemeClr val="tx1"/>
                        </a:solidFill>
                      </a:endParaRPr>
                    </a:p>
                  </a:txBody>
                  <a:tcPr>
                    <a:solidFill>
                      <a:schemeClr val="accent2"/>
                    </a:solidFill>
                  </a:tcPr>
                </a:tc>
              </a:tr>
              <a:tr h="630199">
                <a:tc>
                  <a:txBody>
                    <a:bodyPr/>
                    <a:lstStyle/>
                    <a:p>
                      <a:r>
                        <a:rPr lang="de-CH" sz="1800" dirty="0" smtClean="0"/>
                        <a:t>Angemessene</a:t>
                      </a:r>
                      <a:r>
                        <a:rPr lang="de-CH" sz="1800" baseline="0" dirty="0" smtClean="0"/>
                        <a:t> Berücksichtigung </a:t>
                      </a:r>
                    </a:p>
                    <a:p>
                      <a:r>
                        <a:rPr lang="de-CH" sz="1800" baseline="0" dirty="0" smtClean="0"/>
                        <a:t>DBST von Kantonen für  Gemeinden</a:t>
                      </a:r>
                      <a:endParaRPr lang="de-CH" sz="1800" dirty="0"/>
                    </a:p>
                  </a:txBody>
                  <a:tcPr>
                    <a:solidFill>
                      <a:schemeClr val="tx2">
                        <a:lumMod val="60000"/>
                        <a:lumOff val="40000"/>
                      </a:schemeClr>
                    </a:solidFill>
                  </a:tcPr>
                </a:tc>
                <a:tc>
                  <a:txBody>
                    <a:bodyPr/>
                    <a:lstStyle/>
                    <a:p>
                      <a:pPr marL="0" indent="0">
                        <a:buFontTx/>
                        <a:buNone/>
                      </a:pPr>
                      <a:r>
                        <a:rPr lang="de-CH" sz="1800" i="0" baseline="0" dirty="0" smtClean="0">
                          <a:solidFill>
                            <a:schemeClr val="tx1"/>
                          </a:solidFill>
                        </a:rPr>
                        <a:t>Nein</a:t>
                      </a:r>
                    </a:p>
                  </a:txBody>
                  <a:tcPr>
                    <a:solidFill>
                      <a:schemeClr val="accent2">
                        <a:lumMod val="90000"/>
                      </a:schemeClr>
                    </a:solidFill>
                  </a:tcPr>
                </a:tc>
                <a:tc>
                  <a:txBody>
                    <a:bodyPr/>
                    <a:lstStyle/>
                    <a:p>
                      <a:pPr marL="0" indent="0">
                        <a:buFontTx/>
                        <a:buNone/>
                      </a:pPr>
                      <a:r>
                        <a:rPr lang="de-CH" sz="1800" baseline="0" dirty="0" smtClean="0">
                          <a:solidFill>
                            <a:schemeClr val="tx1"/>
                          </a:solidFill>
                        </a:rPr>
                        <a:t>Ja</a:t>
                      </a:r>
                      <a:endParaRPr lang="de-CH" sz="1200" baseline="0" dirty="0" smtClean="0">
                        <a:solidFill>
                          <a:schemeClr val="tx1"/>
                        </a:solidFill>
                      </a:endParaRPr>
                    </a:p>
                  </a:txBody>
                  <a:tcPr>
                    <a:solidFill>
                      <a:schemeClr val="accent2"/>
                    </a:solidFill>
                  </a:tcPr>
                </a:tc>
              </a:tr>
              <a:tr h="6301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t>Kantonsanteil</a:t>
                      </a:r>
                      <a:r>
                        <a:rPr lang="de-CH" sz="1800" baseline="0" dirty="0" smtClean="0"/>
                        <a:t> DBST (für Kantone)</a:t>
                      </a:r>
                      <a:endParaRPr lang="de-CH" sz="1800" dirty="0" smtClean="0"/>
                    </a:p>
                  </a:txBody>
                  <a:tcPr>
                    <a:solidFill>
                      <a:schemeClr val="tx2">
                        <a:lumMod val="60000"/>
                        <a:lumOff val="40000"/>
                      </a:schemeClr>
                    </a:solidFill>
                  </a:tcPr>
                </a:tc>
                <a:tc>
                  <a:txBody>
                    <a:bodyPr/>
                    <a:lstStyle/>
                    <a:p>
                      <a:pPr marL="0" indent="0">
                        <a:buFontTx/>
                        <a:buNone/>
                      </a:pPr>
                      <a:r>
                        <a:rPr lang="de-CH" sz="1800" i="0" dirty="0" smtClean="0">
                          <a:solidFill>
                            <a:schemeClr val="tx1"/>
                          </a:solidFill>
                        </a:rPr>
                        <a:t>21.2 %</a:t>
                      </a:r>
                      <a:endParaRPr lang="de-CH" sz="1800" i="0" dirty="0">
                        <a:solidFill>
                          <a:schemeClr val="tx1"/>
                        </a:solidFill>
                      </a:endParaRPr>
                    </a:p>
                  </a:txBody>
                  <a:tcPr>
                    <a:solidFill>
                      <a:schemeClr val="accent2">
                        <a:lumMod val="90000"/>
                      </a:schemeClr>
                    </a:solidFill>
                  </a:tcPr>
                </a:tc>
                <a:tc>
                  <a:txBody>
                    <a:bodyPr/>
                    <a:lstStyle/>
                    <a:p>
                      <a:pPr marL="0" indent="0">
                        <a:buFontTx/>
                        <a:buNone/>
                      </a:pPr>
                      <a:r>
                        <a:rPr lang="de-CH" sz="1800" dirty="0" smtClean="0">
                          <a:solidFill>
                            <a:schemeClr val="tx1"/>
                          </a:solidFill>
                        </a:rPr>
                        <a:t>21.2</a:t>
                      </a:r>
                      <a:r>
                        <a:rPr lang="de-CH" sz="1800" baseline="0" dirty="0" smtClean="0">
                          <a:solidFill>
                            <a:schemeClr val="tx1"/>
                          </a:solidFill>
                        </a:rPr>
                        <a:t> %</a:t>
                      </a:r>
                      <a:endParaRPr lang="de-CH" sz="1800" dirty="0">
                        <a:solidFill>
                          <a:schemeClr val="tx1"/>
                        </a:solidFill>
                      </a:endParaRPr>
                    </a:p>
                  </a:txBody>
                  <a:tcPr>
                    <a:solidFill>
                      <a:schemeClr val="accent2"/>
                    </a:solidFill>
                  </a:tcPr>
                </a:tc>
              </a:tr>
              <a:tr h="6301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t>Übergangsrecht</a:t>
                      </a:r>
                      <a:r>
                        <a:rPr lang="de-CH" sz="1800" baseline="0" dirty="0" smtClean="0"/>
                        <a:t> Steuerstatus</a:t>
                      </a:r>
                    </a:p>
                    <a:p>
                      <a:pPr marL="0" marR="0" indent="0" algn="l" defTabSz="914400" rtl="0" eaLnBrk="1" fontAlgn="auto" latinLnBrk="0" hangingPunct="1">
                        <a:lnSpc>
                          <a:spcPct val="100000"/>
                        </a:lnSpc>
                        <a:spcBef>
                          <a:spcPts val="0"/>
                        </a:spcBef>
                        <a:spcAft>
                          <a:spcPts val="0"/>
                        </a:spcAft>
                        <a:buClrTx/>
                        <a:buSzTx/>
                        <a:buFontTx/>
                        <a:buNone/>
                        <a:tabLst/>
                        <a:defRPr/>
                      </a:pPr>
                      <a:endParaRPr lang="de-CH" sz="1800" dirty="0" smtClean="0"/>
                    </a:p>
                  </a:txBody>
                  <a:tcPr>
                    <a:solidFill>
                      <a:schemeClr val="tx2">
                        <a:lumMod val="60000"/>
                        <a:lumOff val="40000"/>
                      </a:schemeClr>
                    </a:solidFill>
                  </a:tcPr>
                </a:tc>
                <a:tc>
                  <a:txBody>
                    <a:bodyPr/>
                    <a:lstStyle/>
                    <a:p>
                      <a:pPr marL="0" indent="0">
                        <a:buFontTx/>
                        <a:buNone/>
                      </a:pPr>
                      <a:r>
                        <a:rPr lang="de-CH" sz="1800" i="0" dirty="0" smtClean="0">
                          <a:solidFill>
                            <a:schemeClr val="tx1"/>
                          </a:solidFill>
                        </a:rPr>
                        <a:t>Sondersatzverfahren</a:t>
                      </a:r>
                    </a:p>
                    <a:p>
                      <a:pPr marL="0" indent="0">
                        <a:buFontTx/>
                        <a:buNone/>
                      </a:pPr>
                      <a:r>
                        <a:rPr lang="de-CH" sz="1200" i="0" baseline="0" dirty="0" smtClean="0">
                          <a:solidFill>
                            <a:schemeClr val="tx1"/>
                          </a:solidFill>
                        </a:rPr>
                        <a:t>-Verfügung</a:t>
                      </a:r>
                      <a:r>
                        <a:rPr lang="de-CH" sz="1800" i="0" baseline="0" dirty="0" smtClean="0">
                          <a:solidFill>
                            <a:schemeClr val="tx1"/>
                          </a:solidFill>
                        </a:rPr>
                        <a:t>  </a:t>
                      </a:r>
                    </a:p>
                    <a:p>
                      <a:pPr marL="0" indent="0">
                        <a:buFontTx/>
                        <a:buNone/>
                      </a:pPr>
                      <a:r>
                        <a:rPr lang="de-CH" sz="1200" i="0" baseline="0" dirty="0" smtClean="0">
                          <a:solidFill>
                            <a:schemeClr val="tx1"/>
                          </a:solidFill>
                        </a:rPr>
                        <a:t>-Goodwill und stille Reserven</a:t>
                      </a:r>
                    </a:p>
                    <a:p>
                      <a:pPr marL="0" indent="0">
                        <a:buFontTx/>
                        <a:buNone/>
                      </a:pPr>
                      <a:r>
                        <a:rPr lang="de-CH" sz="1200" i="0" baseline="0" dirty="0" smtClean="0">
                          <a:solidFill>
                            <a:schemeClr val="tx1"/>
                          </a:solidFill>
                        </a:rPr>
                        <a:t>-Sondersteuersatz</a:t>
                      </a:r>
                    </a:p>
                    <a:p>
                      <a:pPr marL="0" indent="0">
                        <a:buFontTx/>
                        <a:buNone/>
                      </a:pPr>
                      <a:r>
                        <a:rPr lang="de-CH" sz="1200" i="0" baseline="0" dirty="0" smtClean="0">
                          <a:solidFill>
                            <a:schemeClr val="tx1"/>
                          </a:solidFill>
                        </a:rPr>
                        <a:t>-Entlastungsbegrenzung</a:t>
                      </a:r>
                    </a:p>
                    <a:p>
                      <a:pPr marL="0" indent="0">
                        <a:buFontTx/>
                        <a:buNone/>
                      </a:pPr>
                      <a:r>
                        <a:rPr lang="de-CH" sz="1200" i="0" baseline="0" dirty="0" smtClean="0">
                          <a:solidFill>
                            <a:schemeClr val="tx1"/>
                          </a:solidFill>
                        </a:rPr>
                        <a:t>-keine vorgängige </a:t>
                      </a:r>
                    </a:p>
                    <a:p>
                      <a:pPr marL="0" indent="0">
                        <a:buFontTx/>
                        <a:buNone/>
                      </a:pPr>
                      <a:r>
                        <a:rPr lang="de-CH" sz="1200" i="0" baseline="0" dirty="0" smtClean="0">
                          <a:solidFill>
                            <a:schemeClr val="tx1"/>
                          </a:solidFill>
                        </a:rPr>
                        <a:t> Einführung</a:t>
                      </a:r>
                      <a:endParaRPr lang="de-CH" sz="1200" i="0" dirty="0">
                        <a:solidFill>
                          <a:schemeClr val="tx1"/>
                        </a:solidFill>
                      </a:endParaRPr>
                    </a:p>
                  </a:txBody>
                  <a:tcPr>
                    <a:solidFill>
                      <a:schemeClr val="accent2">
                        <a:lumMod val="90000"/>
                      </a:schemeClr>
                    </a:solidFill>
                  </a:tcPr>
                </a:tc>
                <a:tc>
                  <a:txBody>
                    <a:bodyPr/>
                    <a:lstStyle/>
                    <a:p>
                      <a:pPr marL="0" indent="0">
                        <a:buFontTx/>
                        <a:buNone/>
                      </a:pPr>
                      <a:r>
                        <a:rPr lang="de-CH" sz="1800" i="0" dirty="0" smtClean="0">
                          <a:solidFill>
                            <a:schemeClr val="tx1"/>
                          </a:solidFill>
                        </a:rPr>
                        <a:t>Sondersatzverfahren</a:t>
                      </a:r>
                      <a:r>
                        <a:rPr lang="de-CH" sz="1800" i="0" baseline="0" dirty="0" smtClean="0">
                          <a:solidFill>
                            <a:schemeClr val="tx1"/>
                          </a:solidFill>
                        </a:rPr>
                        <a:t>  </a:t>
                      </a:r>
                    </a:p>
                    <a:p>
                      <a:pPr marL="0" indent="0">
                        <a:buFontTx/>
                        <a:buNone/>
                      </a:pPr>
                      <a:r>
                        <a:rPr lang="de-CH" sz="1200" i="0" baseline="0" dirty="0" smtClean="0">
                          <a:solidFill>
                            <a:schemeClr val="tx1"/>
                          </a:solidFill>
                        </a:rPr>
                        <a:t>-Verfügung</a:t>
                      </a:r>
                      <a:r>
                        <a:rPr lang="de-CH" sz="1800" i="0" baseline="0" dirty="0" smtClean="0">
                          <a:solidFill>
                            <a:schemeClr val="tx1"/>
                          </a:solidFill>
                        </a:rPr>
                        <a:t>  </a:t>
                      </a:r>
                    </a:p>
                    <a:p>
                      <a:pPr marL="0" indent="0">
                        <a:buFontTx/>
                        <a:buNone/>
                      </a:pPr>
                      <a:r>
                        <a:rPr lang="de-CH" sz="1200" i="0" baseline="0" dirty="0" smtClean="0">
                          <a:solidFill>
                            <a:schemeClr val="tx1"/>
                          </a:solidFill>
                        </a:rPr>
                        <a:t>-Goodwill und stille Reserven</a:t>
                      </a:r>
                    </a:p>
                    <a:p>
                      <a:pPr marL="0" indent="0">
                        <a:buFontTx/>
                        <a:buNone/>
                      </a:pPr>
                      <a:r>
                        <a:rPr lang="de-CH" sz="1200" i="0" baseline="0" dirty="0" smtClean="0">
                          <a:solidFill>
                            <a:schemeClr val="tx1"/>
                          </a:solidFill>
                        </a:rPr>
                        <a:t>-Sondersteuersatz</a:t>
                      </a:r>
                    </a:p>
                    <a:p>
                      <a:pPr marL="0" indent="0">
                        <a:buFontTx/>
                        <a:buNone/>
                      </a:pPr>
                      <a:r>
                        <a:rPr lang="de-CH" sz="1200" i="0" baseline="0" dirty="0" smtClean="0">
                          <a:solidFill>
                            <a:schemeClr val="tx1"/>
                          </a:solidFill>
                        </a:rPr>
                        <a:t>-Entlastungsbegrenzung</a:t>
                      </a:r>
                    </a:p>
                    <a:p>
                      <a:pPr marL="0" indent="0">
                        <a:buFontTx/>
                        <a:buNone/>
                      </a:pPr>
                      <a:r>
                        <a:rPr lang="de-CH" sz="1200" i="0" baseline="0" dirty="0" smtClean="0">
                          <a:solidFill>
                            <a:schemeClr val="tx1"/>
                          </a:solidFill>
                        </a:rPr>
                        <a:t>-</a:t>
                      </a:r>
                      <a:r>
                        <a:rPr lang="de-CH" sz="1200" i="0" baseline="0" dirty="0" smtClean="0">
                          <a:solidFill>
                            <a:srgbClr val="FF0000"/>
                          </a:solidFill>
                        </a:rPr>
                        <a:t>Möglichkeit vorgängige </a:t>
                      </a:r>
                    </a:p>
                    <a:p>
                      <a:pPr marL="0" indent="0">
                        <a:buFontTx/>
                        <a:buNone/>
                      </a:pPr>
                      <a:r>
                        <a:rPr lang="de-CH" sz="1200" i="0" baseline="0" dirty="0" smtClean="0">
                          <a:solidFill>
                            <a:srgbClr val="FF0000"/>
                          </a:solidFill>
                        </a:rPr>
                        <a:t> Einführung durch Kantone</a:t>
                      </a:r>
                      <a:endParaRPr lang="de-CH" sz="1200" i="0" dirty="0">
                        <a:solidFill>
                          <a:srgbClr val="FF0000"/>
                        </a:solidFill>
                      </a:endParaRPr>
                    </a:p>
                  </a:txBody>
                  <a:tcPr>
                    <a:solidFill>
                      <a:schemeClr val="accent2"/>
                    </a:solidFill>
                  </a:tcPr>
                </a:tc>
              </a:tr>
            </a:tbl>
          </a:graphicData>
        </a:graphic>
      </p:graphicFrame>
    </p:spTree>
    <p:extLst>
      <p:ext uri="{BB962C8B-B14F-4D97-AF65-F5344CB8AC3E}">
        <p14:creationId xmlns:p14="http://schemas.microsoft.com/office/powerpoint/2010/main" val="779663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755576" y="1412776"/>
            <a:ext cx="857868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Clr>
                <a:srgbClr val="00A1F2"/>
              </a:buClr>
              <a:buNone/>
            </a:pPr>
            <a:endParaRPr lang="de-CH" sz="2000" dirty="0"/>
          </a:p>
          <a:p>
            <a:pPr>
              <a:buClr>
                <a:srgbClr val="00A1F2"/>
              </a:buClr>
              <a:buFont typeface="Wingdings" panose="05000000000000000000" pitchFamily="2" charset="2"/>
              <a:buChar char="§"/>
            </a:pPr>
            <a:r>
              <a:rPr lang="de-CH" sz="2000" dirty="0" smtClean="0"/>
              <a:t>Offenlegung stiller Reserven </a:t>
            </a:r>
          </a:p>
          <a:p>
            <a:pPr lvl="1">
              <a:buClr>
                <a:srgbClr val="00A1F2"/>
              </a:buClr>
              <a:buFont typeface="Symbol" panose="05050102010706020507" pitchFamily="18" charset="2"/>
              <a:buChar char="-"/>
            </a:pPr>
            <a:r>
              <a:rPr lang="de-CH" sz="2000" dirty="0" smtClean="0"/>
              <a:t>mittels Verfügung </a:t>
            </a:r>
            <a:endParaRPr lang="de-CH" sz="2000" dirty="0"/>
          </a:p>
          <a:p>
            <a:pPr marL="625475" lvl="1" indent="0">
              <a:buClr>
                <a:srgbClr val="00A1F2"/>
              </a:buClr>
              <a:buNone/>
            </a:pPr>
            <a:r>
              <a:rPr lang="de-CH" sz="2000" dirty="0" smtClean="0"/>
              <a:t>	oder </a:t>
            </a:r>
          </a:p>
          <a:p>
            <a:pPr lvl="1">
              <a:buClr>
                <a:srgbClr val="00A1F2"/>
              </a:buClr>
              <a:buFont typeface="Symbol" panose="05050102010706020507" pitchFamily="18" charset="2"/>
              <a:buChar char="-"/>
            </a:pPr>
            <a:r>
              <a:rPr lang="de-CH" sz="2000" dirty="0" smtClean="0"/>
              <a:t>step up-Verfahren möglich</a:t>
            </a:r>
          </a:p>
          <a:p>
            <a:pPr>
              <a:buClr>
                <a:srgbClr val="00A1F2"/>
              </a:buClr>
              <a:buFont typeface="Wingdings" panose="05000000000000000000" pitchFamily="2" charset="2"/>
              <a:buChar char="§"/>
            </a:pPr>
            <a:r>
              <a:rPr lang="de-CH" sz="2000" dirty="0" smtClean="0"/>
              <a:t>2.4 % Sondersatz für Offenlegung stiller Reserven</a:t>
            </a:r>
          </a:p>
          <a:p>
            <a:pPr>
              <a:buClr>
                <a:srgbClr val="00A1F2"/>
              </a:buClr>
              <a:buFont typeface="Wingdings" panose="05000000000000000000" pitchFamily="2" charset="2"/>
              <a:buChar char="§"/>
            </a:pPr>
            <a:r>
              <a:rPr lang="de-CH" sz="2000" dirty="0" smtClean="0"/>
              <a:t>Beide Verfahren unterliegen Entlastungsbegrenzung</a:t>
            </a:r>
          </a:p>
          <a:p>
            <a:pPr>
              <a:buClr>
                <a:srgbClr val="00A1F2"/>
              </a:buClr>
              <a:buFont typeface="Wingdings" panose="05000000000000000000" pitchFamily="2" charset="2"/>
              <a:buChar char="§"/>
            </a:pPr>
            <a:r>
              <a:rPr lang="de-CH" sz="2000" dirty="0" smtClean="0"/>
              <a:t>Verfall nicht verwendeter stiller Reserven am Ende 5. Jahr</a:t>
            </a:r>
            <a:endParaRPr lang="de-CH" sz="2000" dirty="0"/>
          </a:p>
          <a:p>
            <a:pPr>
              <a:buClr>
                <a:srgbClr val="00A1F2"/>
              </a:buClr>
              <a:buFont typeface="Wingdings" panose="05000000000000000000" pitchFamily="2" charset="2"/>
              <a:buChar char="§"/>
            </a:pPr>
            <a:endParaRPr lang="de-CH" sz="2000" dirty="0" smtClean="0"/>
          </a:p>
        </p:txBody>
      </p:sp>
      <p:sp>
        <p:nvSpPr>
          <p:cNvPr id="4"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Übergangsrecht – Statusgesellschaften (1)</a:t>
            </a: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310010287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a:spLocks noGrp="1"/>
          </p:cNvSpPr>
          <p:nvPr>
            <p:ph idx="1"/>
            <p:custDataLst>
              <p:tags r:id="rId1"/>
            </p:custDataLst>
          </p:nvPr>
        </p:nvSpPr>
        <p:spPr>
          <a:xfrm>
            <a:off x="899592" y="1542081"/>
            <a:ext cx="8136904" cy="5235871"/>
          </a:xfrm>
        </p:spPr>
        <p:txBody>
          <a:bodyPr/>
          <a:lstStyle/>
          <a:p>
            <a:pPr marL="0" indent="0">
              <a:buNone/>
            </a:pPr>
            <a:r>
              <a:rPr lang="de-CH" sz="2000" b="1" dirty="0" smtClean="0"/>
              <a:t>Sondersatzverfahren (§ 271a StG)</a:t>
            </a:r>
            <a:endParaRPr lang="de-CH" sz="2000" dirty="0" smtClean="0"/>
          </a:p>
          <a:p>
            <a:pPr>
              <a:buClr>
                <a:schemeClr val="accent1"/>
              </a:buClr>
              <a:buFont typeface="Wingdings" panose="05000000000000000000" pitchFamily="2" charset="2"/>
              <a:buChar char="§"/>
            </a:pPr>
            <a:r>
              <a:rPr lang="de-CH" sz="2000" dirty="0" smtClean="0"/>
              <a:t>Gilt für Statusgesellschaften mit Statusprivileg am 31.12.2019</a:t>
            </a:r>
          </a:p>
          <a:p>
            <a:pPr>
              <a:buClr>
                <a:schemeClr val="accent1"/>
              </a:buClr>
              <a:buFont typeface="Wingdings" panose="05000000000000000000" pitchFamily="2" charset="2"/>
              <a:buChar char="§"/>
            </a:pPr>
            <a:r>
              <a:rPr lang="de-CH" sz="2000" dirty="0" smtClean="0"/>
              <a:t>Offenlegung stiller Reserven (inkl. selbst geschaffener Mehrwert)</a:t>
            </a:r>
          </a:p>
          <a:p>
            <a:pPr lvl="1">
              <a:buClr>
                <a:srgbClr val="0096DF"/>
              </a:buClr>
              <a:buFont typeface="Symbol" panose="05050102010706020507" pitchFamily="18" charset="2"/>
              <a:buChar char="-"/>
            </a:pPr>
            <a:r>
              <a:rPr lang="de-CH" sz="2000" dirty="0" smtClean="0"/>
              <a:t>Domizil-/gemischte Gesellschaft: 	nur steuerbarer Teil</a:t>
            </a:r>
          </a:p>
          <a:p>
            <a:pPr lvl="1">
              <a:buClr>
                <a:srgbClr val="0096DF"/>
              </a:buClr>
              <a:buFont typeface="Symbol" panose="05050102010706020507" pitchFamily="18" charset="2"/>
              <a:buChar char="-"/>
            </a:pPr>
            <a:r>
              <a:rPr lang="de-CH" sz="2000" dirty="0" smtClean="0"/>
              <a:t>Holdinggesellschaft: 			i.d.R. nicht möglich</a:t>
            </a:r>
          </a:p>
          <a:p>
            <a:pPr lvl="1">
              <a:buClr>
                <a:srgbClr val="0096DF"/>
              </a:buClr>
              <a:buFont typeface="Symbol" panose="05050102010706020507" pitchFamily="18" charset="2"/>
              <a:buChar char="-"/>
            </a:pPr>
            <a:r>
              <a:rPr lang="de-CH" sz="2000" dirty="0" smtClean="0"/>
              <a:t>Beteiligungen: 				nur wiedereingebrachte 								Abschreibungen</a:t>
            </a:r>
          </a:p>
          <a:p>
            <a:pPr lvl="1">
              <a:buClr>
                <a:srgbClr val="0096DF"/>
              </a:buClr>
              <a:buFont typeface="Symbol" panose="05050102010706020507" pitchFamily="18" charset="2"/>
              <a:buChar char="-"/>
            </a:pPr>
            <a:r>
              <a:rPr lang="de-CH" sz="2000" dirty="0" smtClean="0"/>
              <a:t>Liegenschaften: 				nicht möglich</a:t>
            </a:r>
          </a:p>
          <a:p>
            <a:pPr>
              <a:buClr>
                <a:srgbClr val="0096DF"/>
              </a:buClr>
              <a:buFont typeface="Wingdings" panose="05000000000000000000" pitchFamily="2" charset="2"/>
              <a:buChar char="§"/>
            </a:pPr>
            <a:r>
              <a:rPr lang="de-CH" sz="2000" dirty="0" smtClean="0"/>
              <a:t>Gilt nur für Kantons- und Gemeindesteuern</a:t>
            </a:r>
          </a:p>
        </p:txBody>
      </p:sp>
      <p:sp>
        <p:nvSpPr>
          <p:cNvPr id="6"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Übergangsrecht – Statusgesellschaften (2)</a:t>
            </a: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25377138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a:spLocks noGrp="1"/>
          </p:cNvSpPr>
          <p:nvPr>
            <p:ph idx="1"/>
            <p:custDataLst>
              <p:tags r:id="rId1"/>
            </p:custDataLst>
          </p:nvPr>
        </p:nvSpPr>
        <p:spPr>
          <a:xfrm>
            <a:off x="899592" y="1542081"/>
            <a:ext cx="7920880" cy="5235871"/>
          </a:xfrm>
        </p:spPr>
        <p:txBody>
          <a:bodyPr/>
          <a:lstStyle/>
          <a:p>
            <a:pPr marL="0" indent="0">
              <a:buNone/>
            </a:pPr>
            <a:r>
              <a:rPr lang="de-CH" sz="2000" b="1" dirty="0" smtClean="0"/>
              <a:t>Sondersatzverfahren (§ 271a StG)</a:t>
            </a:r>
            <a:endParaRPr lang="de-CH" sz="2000" dirty="0" smtClean="0"/>
          </a:p>
          <a:p>
            <a:pPr>
              <a:buClr>
                <a:schemeClr val="accent1"/>
              </a:buClr>
              <a:buFont typeface="Wingdings" panose="05000000000000000000" pitchFamily="2" charset="2"/>
              <a:buChar char="§"/>
            </a:pPr>
            <a:r>
              <a:rPr lang="de-CH" sz="2000" dirty="0" smtClean="0"/>
              <a:t>Besteuerung mit laufenden Gewinnen der Jahre 2020 bis 2024 zum Sondersatz von 2.4% bei Realisationen von stillen Reserven </a:t>
            </a:r>
          </a:p>
          <a:p>
            <a:pPr lvl="1">
              <a:buClr>
                <a:srgbClr val="0096DF"/>
              </a:buClr>
              <a:buFont typeface="Symbol" panose="05050102010706020507" pitchFamily="18" charset="2"/>
              <a:buChar char="-"/>
            </a:pPr>
            <a:r>
              <a:rPr lang="de-CH" sz="2000" dirty="0" smtClean="0"/>
              <a:t>Echt = Veräusserung</a:t>
            </a:r>
          </a:p>
          <a:p>
            <a:pPr lvl="1">
              <a:buClr>
                <a:srgbClr val="0096DF"/>
              </a:buClr>
              <a:buFont typeface="Symbol" panose="05050102010706020507" pitchFamily="18" charset="2"/>
              <a:buChar char="-"/>
            </a:pPr>
            <a:r>
              <a:rPr lang="de-CH" sz="2000" dirty="0" smtClean="0"/>
              <a:t>Buchmässig = Aufwertung in Bilanz</a:t>
            </a:r>
          </a:p>
          <a:p>
            <a:pPr lvl="1">
              <a:buClr>
                <a:srgbClr val="0096DF"/>
              </a:buClr>
              <a:buFont typeface="Symbol" panose="05050102010706020507" pitchFamily="18" charset="2"/>
              <a:buChar char="-"/>
            </a:pPr>
            <a:r>
              <a:rPr lang="de-CH" sz="2000" dirty="0" smtClean="0"/>
              <a:t>Steuersystematisch = Abschreibung in Steuerbilanz</a:t>
            </a:r>
          </a:p>
          <a:p>
            <a:pPr>
              <a:buClr>
                <a:schemeClr val="accent1"/>
              </a:buClr>
              <a:buFont typeface="Wingdings" panose="05000000000000000000" pitchFamily="2" charset="2"/>
              <a:buChar char="§"/>
            </a:pPr>
            <a:r>
              <a:rPr lang="de-CH" sz="2000" dirty="0" smtClean="0"/>
              <a:t>Realisationen </a:t>
            </a:r>
          </a:p>
          <a:p>
            <a:pPr lvl="1">
              <a:buClr>
                <a:srgbClr val="0096DF"/>
              </a:buClr>
              <a:buFont typeface="Symbol" panose="05050102010706020507" pitchFamily="18" charset="2"/>
              <a:buChar char="-"/>
            </a:pPr>
            <a:r>
              <a:rPr lang="de-CH" sz="2000" dirty="0" smtClean="0"/>
              <a:t>Werden an ausgewiesene Handelsgewinne angerechnet</a:t>
            </a:r>
          </a:p>
          <a:p>
            <a:pPr lvl="1">
              <a:buClr>
                <a:srgbClr val="0096DF"/>
              </a:buClr>
              <a:buFont typeface="Symbol" panose="05050102010706020507" pitchFamily="18" charset="2"/>
              <a:buChar char="-"/>
            </a:pPr>
            <a:r>
              <a:rPr lang="de-CH" sz="2000" dirty="0" smtClean="0"/>
              <a:t>Besteuerung von F&amp;E-Aufwand bei Eintritt in Patentbox, sofern die Statusgesellschaft die Sondersatzlösung wählt</a:t>
            </a:r>
          </a:p>
          <a:p>
            <a:pPr>
              <a:buClr>
                <a:schemeClr val="accent1"/>
              </a:buClr>
              <a:buFont typeface="Wingdings" panose="05000000000000000000" pitchFamily="2" charset="2"/>
              <a:buChar char="§"/>
            </a:pPr>
            <a:r>
              <a:rPr lang="de-CH" sz="2000" dirty="0" smtClean="0"/>
              <a:t>Abschreibungen nach Abschreibungs-Merkblatt A1995 der ESTV</a:t>
            </a:r>
          </a:p>
          <a:p>
            <a:pPr>
              <a:buClr>
                <a:schemeClr val="accent1"/>
              </a:buClr>
              <a:buFont typeface="Wingdings" panose="05000000000000000000" pitchFamily="2" charset="2"/>
              <a:buChar char="§"/>
            </a:pPr>
            <a:r>
              <a:rPr lang="de-CH" sz="2000" dirty="0" smtClean="0"/>
              <a:t>Am 31.12.2024 nicht realisierte stille Reserven verfallen steuerfrei</a:t>
            </a:r>
          </a:p>
          <a:p>
            <a:pPr lvl="1">
              <a:buFont typeface="Symbol" panose="05050102010706020507" pitchFamily="18" charset="2"/>
              <a:buChar char="-"/>
            </a:pPr>
            <a:endParaRPr lang="de-CH" sz="2000" dirty="0" smtClean="0"/>
          </a:p>
          <a:p>
            <a:pPr>
              <a:buFont typeface="Arial" panose="020B0604020202020204" pitchFamily="34" charset="0"/>
              <a:buChar char="•"/>
            </a:pPr>
            <a:endParaRPr lang="de-CH" sz="2000" dirty="0" smtClean="0"/>
          </a:p>
        </p:txBody>
      </p:sp>
      <p:sp>
        <p:nvSpPr>
          <p:cNvPr id="5"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Übergangsrecht – Statusgesellschaften (3)</a:t>
            </a: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12682708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a:spLocks noGrp="1"/>
          </p:cNvSpPr>
          <p:nvPr>
            <p:ph idx="1"/>
            <p:custDataLst>
              <p:tags r:id="rId1"/>
            </p:custDataLst>
          </p:nvPr>
        </p:nvSpPr>
        <p:spPr>
          <a:xfrm>
            <a:off x="899592" y="1542081"/>
            <a:ext cx="7920880" cy="5235871"/>
          </a:xfrm>
        </p:spPr>
        <p:txBody>
          <a:bodyPr/>
          <a:lstStyle/>
          <a:p>
            <a:pPr marL="0" indent="0">
              <a:buNone/>
            </a:pPr>
            <a:r>
              <a:rPr lang="de-CH" sz="2000" b="1" dirty="0" smtClean="0"/>
              <a:t>Sondersatzverfahren (§ 271a StG)</a:t>
            </a:r>
            <a:endParaRPr lang="de-CH" sz="2000" dirty="0" smtClean="0"/>
          </a:p>
          <a:p>
            <a:pPr>
              <a:buClr>
                <a:schemeClr val="accent1"/>
              </a:buClr>
              <a:buFont typeface="Wingdings" panose="05000000000000000000" pitchFamily="2" charset="2"/>
              <a:buChar char="§"/>
            </a:pPr>
            <a:r>
              <a:rPr lang="de-CH" sz="2000" dirty="0" smtClean="0"/>
              <a:t>Antrag auf Sondersatzbesteuerung durch Steuerpflichtige </a:t>
            </a:r>
          </a:p>
          <a:p>
            <a:pPr lvl="1">
              <a:buClr>
                <a:srgbClr val="0096DF"/>
              </a:buClr>
              <a:buFont typeface="Symbol" panose="05050102010706020507" pitchFamily="18" charset="2"/>
              <a:buChar char="-"/>
            </a:pPr>
            <a:r>
              <a:rPr lang="de-CH" sz="2000" dirty="0" smtClean="0"/>
              <a:t>In letzter Periode nach altem Recht (31.12.2019)</a:t>
            </a:r>
          </a:p>
          <a:p>
            <a:pPr lvl="1">
              <a:buClr>
                <a:srgbClr val="0096DF"/>
              </a:buClr>
              <a:buFont typeface="Symbol" panose="05050102010706020507" pitchFamily="18" charset="2"/>
              <a:buChar char="-"/>
            </a:pPr>
            <a:r>
              <a:rPr lang="de-CH" sz="2000" dirty="0" smtClean="0"/>
              <a:t>Macht Gesellschaft keine stillen Reserven geltend, wird nichts verfügt</a:t>
            </a:r>
          </a:p>
          <a:p>
            <a:pPr>
              <a:buClr>
                <a:schemeClr val="accent1"/>
              </a:buClr>
              <a:buFont typeface="Wingdings" panose="05000000000000000000" pitchFamily="2" charset="2"/>
              <a:buChar char="§"/>
            </a:pPr>
            <a:r>
              <a:rPr lang="de-CH" sz="2000" dirty="0" smtClean="0"/>
              <a:t>Steuerbehörde erlässt Feststellungsverfügung über Umfang stiller Reserven</a:t>
            </a:r>
          </a:p>
          <a:p>
            <a:pPr>
              <a:buClr>
                <a:schemeClr val="accent1"/>
              </a:buClr>
              <a:buFont typeface="Wingdings" panose="05000000000000000000" pitchFamily="2" charset="2"/>
              <a:buChar char="§"/>
            </a:pPr>
            <a:r>
              <a:rPr lang="de-CH" sz="2000" dirty="0" smtClean="0"/>
              <a:t>Bewertung muss nach einer anerkannten Methode erfolgen</a:t>
            </a:r>
          </a:p>
          <a:p>
            <a:pPr>
              <a:buClr>
                <a:schemeClr val="accent1"/>
              </a:buClr>
              <a:buFont typeface="Wingdings" panose="05000000000000000000" pitchFamily="2" charset="2"/>
              <a:buChar char="§"/>
            </a:pPr>
            <a:r>
              <a:rPr lang="de-CH" sz="2000" dirty="0" smtClean="0"/>
              <a:t>Sondersatzbesteuerung unterliegt der Entlastungsbegrenzung</a:t>
            </a:r>
          </a:p>
          <a:p>
            <a:pPr lvl="1">
              <a:buClr>
                <a:srgbClr val="0096DF"/>
              </a:buClr>
              <a:buFont typeface="Symbol" panose="05050102010706020507" pitchFamily="18" charset="2"/>
              <a:buChar char="-"/>
            </a:pPr>
            <a:r>
              <a:rPr lang="de-CH" sz="2000" dirty="0" smtClean="0"/>
              <a:t>Effektiver Gewinnsteuersatz ist mindestens 11.2 %</a:t>
            </a:r>
          </a:p>
          <a:p>
            <a:pPr>
              <a:buFont typeface="Arial" panose="020B0604020202020204" pitchFamily="34" charset="0"/>
              <a:buChar char="•"/>
            </a:pPr>
            <a:endParaRPr lang="de-CH" sz="2000" dirty="0" smtClean="0"/>
          </a:p>
          <a:p>
            <a:pPr>
              <a:buFont typeface="Arial" panose="020B0604020202020204" pitchFamily="34" charset="0"/>
              <a:buChar char="•"/>
            </a:pPr>
            <a:endParaRPr lang="de-CH" sz="2000" dirty="0" smtClean="0"/>
          </a:p>
        </p:txBody>
      </p:sp>
      <p:sp>
        <p:nvSpPr>
          <p:cNvPr id="5" name="Rectangle 2"/>
          <p:cNvSpPr>
            <a:spLocks noChangeArrowheads="1"/>
          </p:cNvSpPr>
          <p:nvPr>
            <p:custDataLst>
              <p:tags r:id="rId2"/>
            </p:custDataLst>
          </p:nvPr>
        </p:nvSpPr>
        <p:spPr bwMode="auto">
          <a:xfrm>
            <a:off x="847196" y="836712"/>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Übergangsrecht – Statusgesellschaften (4)</a:t>
            </a:r>
          </a:p>
          <a:p>
            <a:pPr marL="0"/>
            <a:r>
              <a:rPr lang="de-CH" altLang="de-DE" sz="2700" b="1" dirty="0" smtClean="0">
                <a:solidFill>
                  <a:srgbClr val="00A1F2"/>
                </a:solidFill>
              </a:rPr>
              <a:t>                    </a:t>
            </a:r>
            <a:endParaRPr lang="de-CH" altLang="de-DE" sz="2700" b="1" dirty="0">
              <a:solidFill>
                <a:srgbClr val="00A1F2"/>
              </a:solidFill>
            </a:endParaRPr>
          </a:p>
        </p:txBody>
      </p:sp>
    </p:spTree>
    <p:extLst>
      <p:ext uri="{BB962C8B-B14F-4D97-AF65-F5344CB8AC3E}">
        <p14:creationId xmlns:p14="http://schemas.microsoft.com/office/powerpoint/2010/main" val="75629491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p:cNvSpPr>
            <a:spLocks noGrp="1"/>
          </p:cNvSpPr>
          <p:nvPr>
            <p:ph type="title"/>
            <p:custDataLst>
              <p:tags r:id="rId1"/>
            </p:custDataLst>
          </p:nvPr>
        </p:nvSpPr>
        <p:spPr>
          <a:xfrm>
            <a:off x="900000" y="836712"/>
            <a:ext cx="8136496" cy="612000"/>
          </a:xfrm>
        </p:spPr>
        <p:txBody>
          <a:bodyPr/>
          <a:lstStyle/>
          <a:p>
            <a:r>
              <a:rPr lang="de-CH" dirty="0"/>
              <a:t>V</a:t>
            </a:r>
            <a:r>
              <a:rPr lang="de-CH" dirty="0" smtClean="0"/>
              <a:t>orgängiger step up von Statusgesellschaften </a:t>
            </a:r>
            <a:br>
              <a:rPr lang="de-CH" dirty="0" smtClean="0"/>
            </a:br>
            <a:endParaRPr lang="de-CH" dirty="0"/>
          </a:p>
        </p:txBody>
      </p:sp>
      <p:sp>
        <p:nvSpPr>
          <p:cNvPr id="7" name="Inhaltsplatzhalter 2"/>
          <p:cNvSpPr>
            <a:spLocks noGrp="1"/>
          </p:cNvSpPr>
          <p:nvPr>
            <p:ph idx="1"/>
            <p:custDataLst>
              <p:tags r:id="rId2"/>
            </p:custDataLst>
          </p:nvPr>
        </p:nvSpPr>
        <p:spPr>
          <a:xfrm>
            <a:off x="899592" y="1542081"/>
            <a:ext cx="8064896" cy="5235871"/>
          </a:xfrm>
        </p:spPr>
        <p:txBody>
          <a:bodyPr/>
          <a:lstStyle/>
          <a:p>
            <a:pPr marL="0" indent="0">
              <a:buNone/>
            </a:pPr>
            <a:r>
              <a:rPr lang="de-CH" sz="2000" b="1" dirty="0" smtClean="0"/>
              <a:t>Step up-Regelung nach heutigem Recht </a:t>
            </a:r>
            <a:endParaRPr lang="de-CH" sz="2000" dirty="0" smtClean="0"/>
          </a:p>
          <a:p>
            <a:pPr>
              <a:buClr>
                <a:schemeClr val="accent1"/>
              </a:buClr>
              <a:buFont typeface="Wingdings" panose="05000000000000000000" pitchFamily="2" charset="2"/>
              <a:buChar char="§"/>
            </a:pPr>
            <a:r>
              <a:rPr lang="de-CH" sz="2000" dirty="0" smtClean="0"/>
              <a:t>Statusgesellschaften können jederzeit den Status aufgeben</a:t>
            </a:r>
          </a:p>
          <a:p>
            <a:pPr>
              <a:buClr>
                <a:schemeClr val="accent1"/>
              </a:buClr>
              <a:buFont typeface="Wingdings" panose="05000000000000000000" pitchFamily="2" charset="2"/>
              <a:buChar char="§"/>
            </a:pPr>
            <a:r>
              <a:rPr lang="de-CH" sz="2000" dirty="0" smtClean="0"/>
              <a:t>Step up</a:t>
            </a:r>
          </a:p>
          <a:p>
            <a:pPr lvl="1">
              <a:buClr>
                <a:srgbClr val="0096DF"/>
              </a:buClr>
              <a:buFont typeface="Symbol" panose="05050102010706020507" pitchFamily="18" charset="2"/>
              <a:buChar char="-"/>
            </a:pPr>
            <a:r>
              <a:rPr lang="de-CH" sz="2000" dirty="0" smtClean="0"/>
              <a:t>Nach BGE (zur Verlustverrechnung) zulässig für Kantone      (BGE 2C_645/2011) </a:t>
            </a:r>
          </a:p>
          <a:p>
            <a:pPr lvl="1">
              <a:buClr>
                <a:srgbClr val="0096DF"/>
              </a:buClr>
              <a:buFont typeface="Symbol" panose="05050102010706020507" pitchFamily="18" charset="2"/>
              <a:buChar char="-"/>
            </a:pPr>
            <a:r>
              <a:rPr lang="de-CH" sz="2000" dirty="0" smtClean="0"/>
              <a:t>Auf stillen Reserven und selbstgeschaffenem Mehrwert auf nicht besteuertem Teil des Statusprivilegs</a:t>
            </a:r>
          </a:p>
          <a:p>
            <a:pPr lvl="1">
              <a:buClr>
                <a:srgbClr val="0096DF"/>
              </a:buClr>
              <a:buFont typeface="Symbol" panose="05050102010706020507" pitchFamily="18" charset="2"/>
              <a:buChar char="-"/>
            </a:pPr>
            <a:r>
              <a:rPr lang="de-CH" sz="2000" dirty="0" smtClean="0"/>
              <a:t>Steuerneutrale Offenlegung und Abschreibung nur in Steuerbilanz </a:t>
            </a:r>
          </a:p>
          <a:p>
            <a:pPr lvl="1">
              <a:buClr>
                <a:srgbClr val="0096DF"/>
              </a:buClr>
              <a:buFont typeface="Symbol" panose="05050102010706020507" pitchFamily="18" charset="2"/>
              <a:buChar char="-"/>
            </a:pPr>
            <a:r>
              <a:rPr lang="de-CH" sz="2000" dirty="0" smtClean="0"/>
              <a:t>Muss handelsrechtlich nicht nachvollzogen werden</a:t>
            </a:r>
          </a:p>
          <a:p>
            <a:pPr lvl="1">
              <a:buClr>
                <a:srgbClr val="0096DF"/>
              </a:buClr>
              <a:buFont typeface="Symbol" panose="05050102010706020507" pitchFamily="18" charset="2"/>
              <a:buChar char="-"/>
            </a:pPr>
            <a:r>
              <a:rPr lang="de-CH" sz="2000" dirty="0" smtClean="0"/>
              <a:t>Gilt nur für Kantons- und Gemeindesteuern</a:t>
            </a:r>
          </a:p>
          <a:p>
            <a:pPr>
              <a:buClr>
                <a:schemeClr val="accent1"/>
              </a:buClr>
              <a:buFont typeface="Wingdings" panose="05000000000000000000" pitchFamily="2" charset="2"/>
              <a:buChar char="§"/>
            </a:pPr>
            <a:r>
              <a:rPr lang="de-CH" sz="2000" dirty="0" smtClean="0"/>
              <a:t>Abschreibungen werden ab 1.1.2020 in die Entlastungsbegrenzung einbezogen</a:t>
            </a:r>
          </a:p>
          <a:p>
            <a:pPr>
              <a:buClr>
                <a:schemeClr val="accent1"/>
              </a:buClr>
              <a:buFont typeface="Wingdings" panose="05000000000000000000" pitchFamily="2" charset="2"/>
              <a:buChar char="§"/>
            </a:pPr>
            <a:r>
              <a:rPr lang="de-CH" sz="2000" dirty="0" smtClean="0"/>
              <a:t>Am 31.12.2024 nicht aufgelöste stille Reserven verfallen steuerfrei</a:t>
            </a:r>
          </a:p>
          <a:p>
            <a:pPr>
              <a:buFont typeface="Arial" panose="020B0604020202020204" pitchFamily="34" charset="0"/>
              <a:buChar char="•"/>
            </a:pPr>
            <a:endParaRPr lang="de-CH" sz="2000" dirty="0" smtClean="0"/>
          </a:p>
          <a:p>
            <a:pPr>
              <a:buFont typeface="Arial" panose="020B0604020202020204" pitchFamily="34" charset="0"/>
              <a:buChar char="•"/>
            </a:pPr>
            <a:endParaRPr lang="de-CH" sz="2000" dirty="0" smtClean="0"/>
          </a:p>
        </p:txBody>
      </p:sp>
    </p:spTree>
    <p:extLst>
      <p:ext uri="{BB962C8B-B14F-4D97-AF65-F5344CB8AC3E}">
        <p14:creationId xmlns:p14="http://schemas.microsoft.com/office/powerpoint/2010/main" val="28585653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p:cNvSpPr txBox="1"/>
          <p:nvPr>
            <p:custDataLst>
              <p:tags r:id="rId1"/>
            </p:custDataLst>
          </p:nvPr>
        </p:nvSpPr>
        <p:spPr>
          <a:xfrm>
            <a:off x="2796402" y="6016932"/>
            <a:ext cx="4151862" cy="292388"/>
          </a:xfrm>
          <a:prstGeom prst="rect">
            <a:avLst/>
          </a:prstGeom>
          <a:solidFill>
            <a:srgbClr val="92D050"/>
          </a:solidFill>
        </p:spPr>
        <p:txBody>
          <a:bodyPr wrap="square" rtlCol="0">
            <a:spAutoFit/>
          </a:bodyPr>
          <a:lstStyle/>
          <a:p>
            <a:r>
              <a:rPr lang="de-CH" sz="1300" b="1" dirty="0" smtClean="0"/>
              <a:t>Mit Entlastungsbegrenzung</a:t>
            </a:r>
            <a:endParaRPr lang="de-CH" sz="1300" b="1" dirty="0"/>
          </a:p>
        </p:txBody>
      </p:sp>
      <p:sp>
        <p:nvSpPr>
          <p:cNvPr id="25" name="Textfeld 24"/>
          <p:cNvSpPr txBox="1"/>
          <p:nvPr>
            <p:custDataLst>
              <p:tags r:id="rId2"/>
            </p:custDataLst>
          </p:nvPr>
        </p:nvSpPr>
        <p:spPr>
          <a:xfrm>
            <a:off x="2771800" y="4490536"/>
            <a:ext cx="4176464" cy="954107"/>
          </a:xfrm>
          <a:prstGeom prst="rect">
            <a:avLst/>
          </a:prstGeom>
          <a:solidFill>
            <a:schemeClr val="tx2">
              <a:lumMod val="20000"/>
              <a:lumOff val="80000"/>
            </a:schemeClr>
          </a:solidFill>
        </p:spPr>
        <p:txBody>
          <a:bodyPr wrap="square" rtlCol="0">
            <a:spAutoFit/>
          </a:bodyPr>
          <a:lstStyle/>
          <a:p>
            <a:pPr marL="0" marR="0" lvl="0" indent="0" defTabSz="457200" eaLnBrk="1" fontAlgn="base" latinLnBrk="0" hangingPunct="1">
              <a:lnSpc>
                <a:spcPct val="100000"/>
              </a:lnSpc>
              <a:spcBef>
                <a:spcPct val="0"/>
              </a:spcBef>
              <a:spcAft>
                <a:spcPct val="0"/>
              </a:spcAft>
              <a:buClrTx/>
              <a:buSzTx/>
              <a:buFontTx/>
              <a:buNone/>
              <a:tabLst/>
              <a:defRPr/>
            </a:pPr>
            <a:r>
              <a:rPr kumimoji="0" lang="de-CH" sz="1400" b="1" i="0" u="none" strike="noStrike" kern="0" cap="none" spc="0" normalizeH="0" baseline="0" noProof="0" dirty="0" smtClean="0">
                <a:ln>
                  <a:noFill/>
                </a:ln>
                <a:solidFill>
                  <a:prstClr val="black"/>
                </a:solidFill>
                <a:effectLst/>
                <a:uLnTx/>
                <a:uFillTx/>
              </a:rPr>
              <a:t>Modell 2:</a:t>
            </a:r>
            <a:r>
              <a:rPr kumimoji="0" lang="de-CH" sz="1400" b="1" i="0" u="none" strike="noStrike" kern="0" cap="none" spc="0" normalizeH="0" noProof="0" dirty="0" smtClean="0">
                <a:ln>
                  <a:noFill/>
                </a:ln>
                <a:solidFill>
                  <a:prstClr val="black"/>
                </a:solidFill>
                <a:effectLst/>
                <a:uLnTx/>
                <a:uFillTx/>
              </a:rPr>
              <a:t> </a:t>
            </a:r>
          </a:p>
          <a:p>
            <a:pPr marL="0" marR="0" lvl="0" indent="0" defTabSz="457200" eaLnBrk="1" fontAlgn="base" latinLnBrk="0" hangingPunct="1">
              <a:lnSpc>
                <a:spcPct val="100000"/>
              </a:lnSpc>
              <a:spcBef>
                <a:spcPct val="0"/>
              </a:spcBef>
              <a:spcAft>
                <a:spcPct val="0"/>
              </a:spcAft>
              <a:buClrTx/>
              <a:buSzTx/>
              <a:buFontTx/>
              <a:buNone/>
              <a:tabLst/>
              <a:defRPr/>
            </a:pPr>
            <a:r>
              <a:rPr kumimoji="0" lang="de-CH" sz="1400" b="1" i="0" u="none" strike="noStrike" kern="0" cap="none" spc="0" normalizeH="0" baseline="0" noProof="0" dirty="0" smtClean="0">
                <a:ln>
                  <a:noFill/>
                </a:ln>
                <a:solidFill>
                  <a:prstClr val="black"/>
                </a:solidFill>
                <a:effectLst/>
                <a:uLnTx/>
                <a:uFillTx/>
              </a:rPr>
              <a:t>Übergangsrecht mit Sondersatzverfahren</a:t>
            </a:r>
            <a:r>
              <a:rPr kumimoji="0" lang="de-CH" sz="1400" b="1" i="0" u="none" strike="noStrike" kern="0" cap="none" spc="0" normalizeH="0" noProof="0" dirty="0" smtClean="0">
                <a:ln>
                  <a:noFill/>
                </a:ln>
                <a:solidFill>
                  <a:prstClr val="black"/>
                </a:solidFill>
                <a:effectLst/>
                <a:uLnTx/>
                <a:uFillTx/>
              </a:rPr>
              <a:t> nach STAF per 1.1.2020</a:t>
            </a:r>
            <a:r>
              <a:rPr kumimoji="0" lang="de-CH" sz="1400" b="1" i="0" u="none" strike="noStrike" kern="0" cap="none" spc="0" normalizeH="0" baseline="0" noProof="0" dirty="0" smtClean="0">
                <a:ln>
                  <a:noFill/>
                </a:ln>
                <a:solidFill>
                  <a:prstClr val="black"/>
                </a:solidFill>
                <a:effectLst/>
                <a:uLnTx/>
                <a:uFillTx/>
              </a:rPr>
              <a:t> </a:t>
            </a:r>
          </a:p>
          <a:p>
            <a:pPr marL="0" marR="0" lvl="0" indent="0" defTabSz="457200" eaLnBrk="1" fontAlgn="base" latinLnBrk="0" hangingPunct="1">
              <a:lnSpc>
                <a:spcPct val="100000"/>
              </a:lnSpc>
              <a:spcBef>
                <a:spcPct val="0"/>
              </a:spcBef>
              <a:spcAft>
                <a:spcPct val="0"/>
              </a:spcAft>
              <a:buClrTx/>
              <a:buSzTx/>
              <a:buFontTx/>
              <a:buNone/>
              <a:tabLst/>
              <a:defRPr/>
            </a:pPr>
            <a:endParaRPr kumimoji="0" lang="de-CH" sz="1400" b="1" i="0" u="none" strike="noStrike" kern="0" cap="none" spc="0" normalizeH="0" baseline="0" noProof="0" dirty="0" smtClean="0">
              <a:ln>
                <a:noFill/>
              </a:ln>
              <a:solidFill>
                <a:prstClr val="black"/>
              </a:solidFill>
              <a:effectLst/>
              <a:uLnTx/>
              <a:uFillTx/>
            </a:endParaRPr>
          </a:p>
        </p:txBody>
      </p:sp>
      <p:sp>
        <p:nvSpPr>
          <p:cNvPr id="22" name="Textfeld 21"/>
          <p:cNvSpPr txBox="1"/>
          <p:nvPr>
            <p:custDataLst>
              <p:tags r:id="rId3"/>
            </p:custDataLst>
          </p:nvPr>
        </p:nvSpPr>
        <p:spPr>
          <a:xfrm rot="16200000">
            <a:off x="1376181" y="1806718"/>
            <a:ext cx="923330" cy="1876508"/>
          </a:xfrm>
          <a:prstGeom prst="rect">
            <a:avLst/>
          </a:prstGeom>
          <a:solidFill>
            <a:srgbClr val="F79646">
              <a:lumMod val="40000"/>
              <a:lumOff val="60000"/>
            </a:srgbClr>
          </a:solidFill>
        </p:spPr>
        <p:txBody>
          <a:bodyPr vert="vert" wrap="square" rtlCol="0">
            <a:spAutoFit/>
          </a:bodyPr>
          <a:lstStyle/>
          <a:p>
            <a:pPr marL="0" marR="0" lvl="0" indent="0" defTabSz="457200" eaLnBrk="1" fontAlgn="base" latinLnBrk="0" hangingPunct="1">
              <a:lnSpc>
                <a:spcPct val="100000"/>
              </a:lnSpc>
              <a:spcBef>
                <a:spcPct val="0"/>
              </a:spcBef>
              <a:spcAft>
                <a:spcPct val="0"/>
              </a:spcAft>
              <a:buClrTx/>
              <a:buSzTx/>
              <a:buFontTx/>
              <a:buNone/>
              <a:tabLst/>
              <a:defRPr/>
            </a:pPr>
            <a:r>
              <a:rPr kumimoji="0" lang="de-CH" sz="1200" b="1" i="0" u="none" strike="noStrike" kern="0" cap="none" spc="0" normalizeH="0" baseline="0" noProof="0" dirty="0" smtClean="0">
                <a:ln>
                  <a:noFill/>
                </a:ln>
                <a:solidFill>
                  <a:prstClr val="black"/>
                </a:solidFill>
                <a:effectLst/>
                <a:uLnTx/>
                <a:uFillTx/>
              </a:rPr>
              <a:t>Step up </a:t>
            </a:r>
            <a:r>
              <a:rPr lang="de-CH" sz="1200" b="1" kern="0" dirty="0">
                <a:solidFill>
                  <a:prstClr val="black"/>
                </a:solidFill>
              </a:rPr>
              <a:t> </a:t>
            </a:r>
            <a:r>
              <a:rPr kumimoji="0" lang="de-CH" sz="1200" b="1" i="0" u="none" strike="noStrike" kern="0" cap="none" spc="0" normalizeH="0" baseline="0" noProof="0" dirty="0" smtClean="0">
                <a:ln>
                  <a:noFill/>
                </a:ln>
                <a:solidFill>
                  <a:prstClr val="black"/>
                </a:solidFill>
                <a:effectLst/>
                <a:uLnTx/>
                <a:uFillTx/>
              </a:rPr>
              <a:t>stiller Reserven (steuerneutral) in Steuerbilanz  </a:t>
            </a:r>
          </a:p>
          <a:p>
            <a:pPr marL="0" marR="0" lvl="0" indent="0" defTabSz="457200" eaLnBrk="1" fontAlgn="base" latinLnBrk="0" hangingPunct="1">
              <a:lnSpc>
                <a:spcPct val="100000"/>
              </a:lnSpc>
              <a:spcBef>
                <a:spcPct val="0"/>
              </a:spcBef>
              <a:spcAft>
                <a:spcPct val="0"/>
              </a:spcAft>
              <a:buClrTx/>
              <a:buSzTx/>
              <a:buFontTx/>
              <a:buNone/>
              <a:tabLst/>
              <a:defRPr/>
            </a:pPr>
            <a:endParaRPr kumimoji="0" lang="de-CH" sz="1200" b="1" i="0" u="none" strike="noStrike" kern="0" cap="none" spc="0" normalizeH="0" baseline="0" noProof="0" dirty="0" smtClean="0">
              <a:ln>
                <a:noFill/>
              </a:ln>
              <a:solidFill>
                <a:prstClr val="black"/>
              </a:solidFill>
              <a:effectLst/>
              <a:uLnTx/>
              <a:uFillTx/>
            </a:endParaRPr>
          </a:p>
        </p:txBody>
      </p:sp>
      <p:sp>
        <p:nvSpPr>
          <p:cNvPr id="2" name="Titel 1"/>
          <p:cNvSpPr>
            <a:spLocks noGrp="1"/>
          </p:cNvSpPr>
          <p:nvPr>
            <p:ph type="title"/>
            <p:custDataLst>
              <p:tags r:id="rId4"/>
            </p:custDataLst>
          </p:nvPr>
        </p:nvSpPr>
        <p:spPr>
          <a:xfrm>
            <a:off x="539552" y="476672"/>
            <a:ext cx="8352928" cy="612000"/>
          </a:xfrm>
        </p:spPr>
        <p:txBody>
          <a:bodyPr/>
          <a:lstStyle/>
          <a:p>
            <a:r>
              <a:rPr lang="de-CH" dirty="0" smtClean="0"/>
              <a:t>    Varianten – Übergangsrecht – unversteuerte stille Reserven von Statusgesellschaften (1)</a:t>
            </a:r>
            <a:endParaRPr lang="de-CH" dirty="0"/>
          </a:p>
        </p:txBody>
      </p:sp>
      <p:sp>
        <p:nvSpPr>
          <p:cNvPr id="23" name="Textfeld 22"/>
          <p:cNvSpPr txBox="1"/>
          <p:nvPr>
            <p:custDataLst>
              <p:tags r:id="rId5"/>
            </p:custDataLst>
          </p:nvPr>
        </p:nvSpPr>
        <p:spPr>
          <a:xfrm>
            <a:off x="903463" y="1825660"/>
            <a:ext cx="6120682" cy="523220"/>
          </a:xfrm>
          <a:prstGeom prst="rect">
            <a:avLst/>
          </a:prstGeom>
          <a:solidFill>
            <a:schemeClr val="tx2">
              <a:lumMod val="20000"/>
              <a:lumOff val="80000"/>
            </a:schemeClr>
          </a:solidFill>
        </p:spPr>
        <p:txBody>
          <a:bodyPr wrap="square" rtlCol="0">
            <a:spAutoFit/>
          </a:bodyPr>
          <a:lstStyle/>
          <a:p>
            <a:pPr marL="0" marR="0" lvl="0" indent="0" defTabSz="457200" eaLnBrk="1" fontAlgn="base" latinLnBrk="0" hangingPunct="1">
              <a:lnSpc>
                <a:spcPct val="100000"/>
              </a:lnSpc>
              <a:spcBef>
                <a:spcPct val="0"/>
              </a:spcBef>
              <a:spcAft>
                <a:spcPct val="0"/>
              </a:spcAft>
              <a:buClrTx/>
              <a:buSzTx/>
              <a:buFontTx/>
              <a:buNone/>
              <a:tabLst/>
              <a:defRPr/>
            </a:pPr>
            <a:r>
              <a:rPr lang="de-CH" sz="1400" b="1" kern="0" noProof="0" dirty="0" smtClean="0">
                <a:solidFill>
                  <a:prstClr val="black"/>
                </a:solidFill>
              </a:rPr>
              <a:t>Heutiges Modell 1: </a:t>
            </a:r>
          </a:p>
          <a:p>
            <a:pPr marL="0" marR="0" lvl="0" indent="0" defTabSz="457200" eaLnBrk="1" fontAlgn="base" latinLnBrk="0" hangingPunct="1">
              <a:lnSpc>
                <a:spcPct val="100000"/>
              </a:lnSpc>
              <a:spcBef>
                <a:spcPct val="0"/>
              </a:spcBef>
              <a:spcAft>
                <a:spcPct val="0"/>
              </a:spcAft>
              <a:buClrTx/>
              <a:buSzTx/>
              <a:buFontTx/>
              <a:buNone/>
              <a:tabLst/>
              <a:defRPr/>
            </a:pPr>
            <a:r>
              <a:rPr kumimoji="0" lang="de-CH" sz="1400" b="1" i="0" u="none" strike="noStrike" kern="0" cap="none" spc="0" normalizeH="0" baseline="0" noProof="0" dirty="0" smtClean="0">
                <a:ln>
                  <a:noFill/>
                </a:ln>
                <a:solidFill>
                  <a:prstClr val="black"/>
                </a:solidFill>
                <a:effectLst/>
                <a:uLnTx/>
                <a:uFillTx/>
              </a:rPr>
              <a:t>Vorgängiger step up (Steuerbilanz Kantons- und</a:t>
            </a:r>
            <a:r>
              <a:rPr kumimoji="0" lang="de-CH" sz="1400" b="1" i="0" u="none" strike="noStrike" kern="0" cap="none" spc="0" normalizeH="0" noProof="0" dirty="0" smtClean="0">
                <a:ln>
                  <a:noFill/>
                </a:ln>
                <a:solidFill>
                  <a:prstClr val="black"/>
                </a:solidFill>
                <a:effectLst/>
                <a:uLnTx/>
                <a:uFillTx/>
              </a:rPr>
              <a:t> Gemeindesteuer)</a:t>
            </a:r>
            <a:endParaRPr kumimoji="0" lang="de-CH" sz="1400" b="1" i="0" u="none" strike="noStrike" kern="0" cap="none" spc="0" normalizeH="0" baseline="0" noProof="0" dirty="0" smtClean="0">
              <a:ln>
                <a:noFill/>
              </a:ln>
              <a:solidFill>
                <a:prstClr val="black"/>
              </a:solidFill>
              <a:effectLst/>
              <a:uLnTx/>
              <a:uFillTx/>
            </a:endParaRPr>
          </a:p>
        </p:txBody>
      </p:sp>
      <p:sp>
        <p:nvSpPr>
          <p:cNvPr id="26" name="Textfeld 25"/>
          <p:cNvSpPr txBox="1"/>
          <p:nvPr>
            <p:custDataLst>
              <p:tags r:id="rId6"/>
            </p:custDataLst>
          </p:nvPr>
        </p:nvSpPr>
        <p:spPr>
          <a:xfrm>
            <a:off x="1347318" y="4974267"/>
            <a:ext cx="1280466" cy="830997"/>
          </a:xfrm>
          <a:prstGeom prst="rect">
            <a:avLst/>
          </a:prstGeom>
          <a:solidFill>
            <a:srgbClr val="F79646">
              <a:lumMod val="40000"/>
              <a:lumOff val="60000"/>
            </a:srgbClr>
          </a:solidFill>
        </p:spPr>
        <p:txBody>
          <a:bodyPr wrap="square" rtlCol="0">
            <a:spAutoFit/>
          </a:bodyPr>
          <a:lstStyle/>
          <a:p>
            <a:pPr marL="0" marR="0" lvl="0" indent="0" defTabSz="457200" eaLnBrk="1" fontAlgn="base" latinLnBrk="0" hangingPunct="1">
              <a:lnSpc>
                <a:spcPct val="100000"/>
              </a:lnSpc>
              <a:spcBef>
                <a:spcPct val="0"/>
              </a:spcBef>
              <a:spcAft>
                <a:spcPct val="0"/>
              </a:spcAft>
              <a:buClrTx/>
              <a:buSzTx/>
              <a:buFontTx/>
              <a:buNone/>
              <a:tabLst/>
              <a:defRPr/>
            </a:pPr>
            <a:r>
              <a:rPr kumimoji="0" lang="de-CH" sz="1200" b="1" i="0" u="none" strike="noStrike" kern="0" cap="none" spc="0" normalizeH="0" baseline="0" noProof="0" dirty="0" smtClean="0">
                <a:ln>
                  <a:noFill/>
                </a:ln>
                <a:solidFill>
                  <a:prstClr val="black"/>
                </a:solidFill>
                <a:effectLst/>
                <a:uLnTx/>
                <a:uFillTx/>
              </a:rPr>
              <a:t>Feststellung</a:t>
            </a:r>
          </a:p>
          <a:p>
            <a:pPr marL="0" marR="0" lvl="0" indent="0" defTabSz="457200" eaLnBrk="1" fontAlgn="base" latinLnBrk="0" hangingPunct="1">
              <a:lnSpc>
                <a:spcPct val="100000"/>
              </a:lnSpc>
              <a:spcBef>
                <a:spcPct val="0"/>
              </a:spcBef>
              <a:spcAft>
                <a:spcPct val="0"/>
              </a:spcAft>
              <a:buClrTx/>
              <a:buSzTx/>
              <a:buFontTx/>
              <a:buNone/>
              <a:tabLst/>
              <a:defRPr/>
            </a:pPr>
            <a:r>
              <a:rPr lang="de-CH" sz="1200" b="1" kern="0" dirty="0">
                <a:solidFill>
                  <a:prstClr val="black"/>
                </a:solidFill>
              </a:rPr>
              <a:t>s</a:t>
            </a:r>
            <a:r>
              <a:rPr kumimoji="0" lang="de-CH" sz="1200" b="1" i="0" u="none" strike="noStrike" kern="0" cap="none" spc="0" normalizeH="0" baseline="0" noProof="0" dirty="0" smtClean="0">
                <a:ln>
                  <a:noFill/>
                </a:ln>
                <a:solidFill>
                  <a:prstClr val="black"/>
                </a:solidFill>
                <a:effectLst/>
                <a:uLnTx/>
                <a:uFillTx/>
              </a:rPr>
              <a:t>tille</a:t>
            </a:r>
            <a:r>
              <a:rPr kumimoji="0" lang="de-CH" sz="1200" b="1" i="0" u="none" strike="noStrike" kern="0" cap="none" spc="0" normalizeH="0" noProof="0" dirty="0" smtClean="0">
                <a:ln>
                  <a:noFill/>
                </a:ln>
                <a:solidFill>
                  <a:prstClr val="black"/>
                </a:solidFill>
                <a:effectLst/>
                <a:uLnTx/>
                <a:uFillTx/>
              </a:rPr>
              <a:t> </a:t>
            </a:r>
            <a:r>
              <a:rPr kumimoji="0" lang="de-CH" sz="1200" b="1" i="0" u="none" strike="noStrike" kern="0" cap="none" spc="0" normalizeH="0" baseline="0" noProof="0" dirty="0" smtClean="0">
                <a:ln>
                  <a:noFill/>
                </a:ln>
                <a:solidFill>
                  <a:prstClr val="black"/>
                </a:solidFill>
                <a:effectLst/>
                <a:uLnTx/>
                <a:uFillTx/>
              </a:rPr>
              <a:t>Reserven</a:t>
            </a:r>
            <a:r>
              <a:rPr kumimoji="0" lang="de-CH" sz="1200" b="1" i="0" u="none" strike="noStrike" kern="0" cap="none" spc="0" normalizeH="0" noProof="0" dirty="0" smtClean="0">
                <a:ln>
                  <a:noFill/>
                </a:ln>
                <a:solidFill>
                  <a:prstClr val="black"/>
                </a:solidFill>
                <a:effectLst/>
                <a:uLnTx/>
                <a:uFillTx/>
              </a:rPr>
              <a:t> </a:t>
            </a:r>
            <a:r>
              <a:rPr kumimoji="0" lang="de-CH" sz="1200" b="1" i="0" u="none" strike="noStrike" kern="0" cap="none" spc="0" normalizeH="0" baseline="0" noProof="0" dirty="0" smtClean="0">
                <a:ln>
                  <a:noFill/>
                </a:ln>
                <a:solidFill>
                  <a:prstClr val="black"/>
                </a:solidFill>
                <a:effectLst/>
                <a:uLnTx/>
                <a:uFillTx/>
              </a:rPr>
              <a:t>(Verfügung per</a:t>
            </a:r>
            <a:r>
              <a:rPr kumimoji="0" lang="de-CH" sz="1200" b="1" i="0" u="none" strike="noStrike" kern="0" cap="none" spc="0" normalizeH="0" noProof="0" dirty="0" smtClean="0">
                <a:ln>
                  <a:noFill/>
                </a:ln>
                <a:solidFill>
                  <a:prstClr val="black"/>
                </a:solidFill>
                <a:effectLst/>
                <a:uLnTx/>
                <a:uFillTx/>
              </a:rPr>
              <a:t> 31.12.2019</a:t>
            </a:r>
            <a:r>
              <a:rPr kumimoji="0" lang="de-CH" sz="1200" b="1" i="0" u="none" strike="noStrike" kern="0" cap="none" spc="0" normalizeH="0" baseline="0" noProof="0" dirty="0" smtClean="0">
                <a:ln>
                  <a:noFill/>
                </a:ln>
                <a:solidFill>
                  <a:prstClr val="black"/>
                </a:solidFill>
                <a:effectLst/>
                <a:uLnTx/>
                <a:uFillTx/>
              </a:rPr>
              <a:t>) </a:t>
            </a:r>
            <a:r>
              <a:rPr kumimoji="0" lang="de-CH" sz="1000" i="0" u="none" strike="noStrike" kern="0" cap="none" spc="0" normalizeH="0" baseline="0" noProof="0" dirty="0" smtClean="0">
                <a:ln>
                  <a:noFill/>
                </a:ln>
                <a:solidFill>
                  <a:prstClr val="black"/>
                </a:solidFill>
                <a:effectLst/>
                <a:uLnTx/>
                <a:uFillTx/>
              </a:rPr>
              <a:t> </a:t>
            </a:r>
          </a:p>
        </p:txBody>
      </p:sp>
      <p:sp>
        <p:nvSpPr>
          <p:cNvPr id="28" name="Textfeld 27"/>
          <p:cNvSpPr txBox="1"/>
          <p:nvPr>
            <p:custDataLst>
              <p:tags r:id="rId7"/>
            </p:custDataLst>
          </p:nvPr>
        </p:nvSpPr>
        <p:spPr>
          <a:xfrm>
            <a:off x="2762542" y="5210045"/>
            <a:ext cx="4185721" cy="883251"/>
          </a:xfrm>
          <a:prstGeom prst="rect">
            <a:avLst/>
          </a:prstGeom>
          <a:solidFill>
            <a:srgbClr val="C0504D">
              <a:lumMod val="20000"/>
              <a:lumOff val="80000"/>
            </a:srgbClr>
          </a:solidFill>
        </p:spPr>
        <p:txBody>
          <a:bodyPr wrap="square" rtlCol="0">
            <a:spAutoFit/>
          </a:bodyPr>
          <a:lstStyle/>
          <a:p>
            <a:pPr marL="0" marR="0" lvl="0" indent="0" defTabSz="457200" eaLnBrk="1" fontAlgn="base" latinLnBrk="0" hangingPunct="1">
              <a:lnSpc>
                <a:spcPct val="100000"/>
              </a:lnSpc>
              <a:spcBef>
                <a:spcPct val="0"/>
              </a:spcBef>
              <a:spcAft>
                <a:spcPct val="0"/>
              </a:spcAft>
              <a:buClrTx/>
              <a:buSzTx/>
              <a:buFontTx/>
              <a:buNone/>
              <a:tabLst/>
              <a:defRPr/>
            </a:pPr>
            <a:r>
              <a:rPr kumimoji="0" lang="de-CH" sz="1300" b="1" i="0" u="none" strike="noStrike" kern="0" cap="none" spc="0" normalizeH="0" baseline="0" noProof="0" dirty="0" smtClean="0">
                <a:ln>
                  <a:noFill/>
                </a:ln>
                <a:solidFill>
                  <a:prstClr val="black"/>
                </a:solidFill>
                <a:effectLst/>
                <a:uLnTx/>
                <a:uFillTx/>
              </a:rPr>
              <a:t>Realisierte</a:t>
            </a:r>
            <a:r>
              <a:rPr kumimoji="0" lang="de-CH" sz="1300" b="1" i="0" u="none" strike="noStrike" kern="0" cap="none" spc="0" normalizeH="0" noProof="0" dirty="0" smtClean="0">
                <a:ln>
                  <a:noFill/>
                </a:ln>
                <a:solidFill>
                  <a:prstClr val="black"/>
                </a:solidFill>
                <a:effectLst/>
                <a:uLnTx/>
                <a:uFillTx/>
              </a:rPr>
              <a:t> Gewinne (echt, buchmässig, steuer-systematisch unter Verrechnung mit ordentlichen Gewinnen zum </a:t>
            </a:r>
            <a:r>
              <a:rPr lang="de-CH" sz="1300" b="1" kern="0" noProof="0" dirty="0" smtClean="0">
                <a:solidFill>
                  <a:prstClr val="black"/>
                </a:solidFill>
              </a:rPr>
              <a:t>S</a:t>
            </a:r>
            <a:r>
              <a:rPr kumimoji="0" lang="de-CH" sz="1300" b="1" i="0" u="none" strike="noStrike" kern="0" cap="none" spc="0" normalizeH="0" baseline="0" noProof="0" dirty="0" smtClean="0">
                <a:ln>
                  <a:noFill/>
                </a:ln>
                <a:solidFill>
                  <a:prstClr val="black"/>
                </a:solidFill>
                <a:effectLst/>
                <a:uLnTx/>
                <a:uFillTx/>
              </a:rPr>
              <a:t>ondersatz von 2.4</a:t>
            </a:r>
            <a:r>
              <a:rPr kumimoji="0" lang="de-CH" sz="1300" b="1" i="0" u="none" strike="noStrike" kern="0" cap="none" spc="0" normalizeH="0" noProof="0" dirty="0" smtClean="0">
                <a:ln>
                  <a:noFill/>
                </a:ln>
                <a:solidFill>
                  <a:prstClr val="black"/>
                </a:solidFill>
                <a:effectLst/>
                <a:uLnTx/>
                <a:uFillTx/>
              </a:rPr>
              <a:t> %</a:t>
            </a:r>
            <a:endParaRPr kumimoji="0" lang="de-CH" sz="1300" b="1" i="0" u="none" strike="noStrike" kern="0" cap="none" spc="0" normalizeH="0" baseline="0" noProof="0" dirty="0" smtClean="0">
              <a:ln>
                <a:noFill/>
              </a:ln>
              <a:solidFill>
                <a:prstClr val="black"/>
              </a:solidFill>
              <a:effectLst/>
              <a:uLnTx/>
              <a:uFillTx/>
            </a:endParaRPr>
          </a:p>
          <a:p>
            <a:pPr marL="0" marR="0" lvl="0" indent="0" defTabSz="457200" eaLnBrk="1" fontAlgn="base" latinLnBrk="0" hangingPunct="1">
              <a:lnSpc>
                <a:spcPct val="100000"/>
              </a:lnSpc>
              <a:spcBef>
                <a:spcPct val="0"/>
              </a:spcBef>
              <a:spcAft>
                <a:spcPct val="0"/>
              </a:spcAft>
              <a:buClrTx/>
              <a:buSzTx/>
              <a:buFontTx/>
              <a:buNone/>
              <a:tabLst/>
              <a:defRPr/>
            </a:pPr>
            <a:endParaRPr kumimoji="0" lang="de-CH" sz="1200" b="1" i="0" u="none" strike="noStrike" kern="0" cap="none" spc="0" normalizeH="0" baseline="0" noProof="0" dirty="0" smtClean="0">
              <a:ln>
                <a:noFill/>
              </a:ln>
              <a:solidFill>
                <a:prstClr val="black"/>
              </a:solidFill>
              <a:effectLst/>
              <a:uLnTx/>
              <a:uFillTx/>
            </a:endParaRPr>
          </a:p>
        </p:txBody>
      </p:sp>
      <p:cxnSp>
        <p:nvCxnSpPr>
          <p:cNvPr id="44" name="Gerade Verbindung 43"/>
          <p:cNvCxnSpPr>
            <a:endCxn id="26" idx="0"/>
          </p:cNvCxnSpPr>
          <p:nvPr>
            <p:custDataLst>
              <p:tags r:id="rId8"/>
            </p:custDataLst>
          </p:nvPr>
        </p:nvCxnSpPr>
        <p:spPr>
          <a:xfrm flipH="1">
            <a:off x="1987551" y="4221088"/>
            <a:ext cx="784250" cy="753179"/>
          </a:xfrm>
          <a:prstGeom prst="line">
            <a:avLst/>
          </a:prstGeom>
          <a:ln>
            <a:solidFill>
              <a:srgbClr val="FF0000"/>
            </a:solidFill>
            <a:headEnd type="triangle"/>
          </a:ln>
          <a:effectLst/>
        </p:spPr>
        <p:style>
          <a:lnRef idx="2">
            <a:schemeClr val="accent1"/>
          </a:lnRef>
          <a:fillRef idx="0">
            <a:schemeClr val="accent1"/>
          </a:fillRef>
          <a:effectRef idx="1">
            <a:schemeClr val="accent1"/>
          </a:effectRef>
          <a:fontRef idx="minor">
            <a:schemeClr val="tx1"/>
          </a:fontRef>
        </p:style>
      </p:cxnSp>
      <p:sp>
        <p:nvSpPr>
          <p:cNvPr id="17" name="Pfeil nach rechts 16"/>
          <p:cNvSpPr/>
          <p:nvPr>
            <p:custDataLst>
              <p:tags r:id="rId9"/>
            </p:custDataLst>
          </p:nvPr>
        </p:nvSpPr>
        <p:spPr>
          <a:xfrm>
            <a:off x="899592" y="3861048"/>
            <a:ext cx="7056784" cy="48431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t>   </a:t>
            </a:r>
            <a:r>
              <a:rPr lang="de-CH" dirty="0" smtClean="0">
                <a:solidFill>
                  <a:srgbClr val="FF0000"/>
                </a:solidFill>
              </a:rPr>
              <a:t>2018     2019     2020     2021     2022     2023     2024     2025              </a:t>
            </a:r>
          </a:p>
        </p:txBody>
      </p:sp>
      <p:cxnSp>
        <p:nvCxnSpPr>
          <p:cNvPr id="20" name="Gerade Verbindung 19"/>
          <p:cNvCxnSpPr/>
          <p:nvPr>
            <p:custDataLst>
              <p:tags r:id="rId10"/>
            </p:custDataLst>
          </p:nvPr>
        </p:nvCxnSpPr>
        <p:spPr>
          <a:xfrm>
            <a:off x="2762542" y="2348880"/>
            <a:ext cx="9259" cy="396044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1" name="Textfeld 20"/>
          <p:cNvSpPr txBox="1"/>
          <p:nvPr>
            <p:custDataLst>
              <p:tags r:id="rId11"/>
            </p:custDataLst>
          </p:nvPr>
        </p:nvSpPr>
        <p:spPr>
          <a:xfrm>
            <a:off x="899595" y="3195942"/>
            <a:ext cx="6036054" cy="492443"/>
          </a:xfrm>
          <a:prstGeom prst="rect">
            <a:avLst/>
          </a:prstGeom>
          <a:solidFill>
            <a:srgbClr val="C0504D">
              <a:lumMod val="20000"/>
              <a:lumOff val="80000"/>
            </a:srgbClr>
          </a:solidFill>
        </p:spPr>
        <p:txBody>
          <a:bodyPr wrap="square" rtlCol="0">
            <a:spAutoFit/>
          </a:bodyPr>
          <a:lstStyle/>
          <a:p>
            <a:pPr marL="0" marR="0" lvl="0" indent="0" defTabSz="457200" eaLnBrk="1" fontAlgn="base" latinLnBrk="0" hangingPunct="1">
              <a:lnSpc>
                <a:spcPct val="100000"/>
              </a:lnSpc>
              <a:spcBef>
                <a:spcPct val="0"/>
              </a:spcBef>
              <a:spcAft>
                <a:spcPct val="0"/>
              </a:spcAft>
              <a:buClrTx/>
              <a:buSzTx/>
              <a:buFontTx/>
              <a:buNone/>
              <a:tabLst/>
              <a:defRPr/>
            </a:pPr>
            <a:r>
              <a:rPr kumimoji="0" lang="de-CH" sz="1300" b="1" i="0" u="none" strike="noStrike" kern="0" cap="none" spc="0" normalizeH="0" baseline="0" noProof="0" dirty="0" smtClean="0">
                <a:ln>
                  <a:noFill/>
                </a:ln>
                <a:solidFill>
                  <a:prstClr val="black"/>
                </a:solidFill>
                <a:effectLst/>
                <a:uLnTx/>
                <a:uFillTx/>
              </a:rPr>
              <a:t>Abschreibung</a:t>
            </a:r>
            <a:r>
              <a:rPr kumimoji="0" lang="de-CH" sz="1300" b="1" i="0" u="none" strike="noStrike" kern="0" cap="none" spc="0" normalizeH="0" noProof="0" dirty="0" smtClean="0">
                <a:ln>
                  <a:noFill/>
                </a:ln>
                <a:solidFill>
                  <a:prstClr val="black"/>
                </a:solidFill>
                <a:effectLst/>
                <a:uLnTx/>
                <a:uFillTx/>
              </a:rPr>
              <a:t> von </a:t>
            </a:r>
            <a:r>
              <a:rPr kumimoji="0" lang="de-CH" sz="1300" b="1" i="0" u="none" strike="noStrike" kern="0" cap="none" spc="0" normalizeH="0" baseline="0" noProof="0" dirty="0" smtClean="0">
                <a:ln>
                  <a:noFill/>
                </a:ln>
                <a:solidFill>
                  <a:prstClr val="black"/>
                </a:solidFill>
                <a:effectLst/>
                <a:uLnTx/>
                <a:uFillTx/>
              </a:rPr>
              <a:t>stille</a:t>
            </a:r>
            <a:r>
              <a:rPr kumimoji="0" lang="de-CH" sz="1300" b="1" i="0" u="none" strike="noStrike" kern="0" cap="none" spc="0" normalizeH="0" noProof="0" dirty="0" smtClean="0">
                <a:ln>
                  <a:noFill/>
                </a:ln>
                <a:solidFill>
                  <a:prstClr val="black"/>
                </a:solidFill>
                <a:effectLst/>
                <a:uLnTx/>
                <a:uFillTx/>
              </a:rPr>
              <a:t> R</a:t>
            </a:r>
            <a:r>
              <a:rPr kumimoji="0" lang="de-CH" sz="1300" b="1" i="0" u="none" strike="noStrike" kern="0" cap="none" spc="0" normalizeH="0" baseline="0" noProof="0" dirty="0" smtClean="0">
                <a:ln>
                  <a:noFill/>
                </a:ln>
                <a:solidFill>
                  <a:prstClr val="black"/>
                </a:solidFill>
                <a:effectLst/>
                <a:uLnTx/>
                <a:uFillTx/>
              </a:rPr>
              <a:t>eserven aus Steuerbilanz</a:t>
            </a:r>
            <a:endParaRPr lang="de-CH" sz="600" b="1" kern="0" noProof="0" dirty="0">
              <a:solidFill>
                <a:prstClr val="black"/>
              </a:solidFill>
            </a:endParaRPr>
          </a:p>
          <a:p>
            <a:pPr marL="0" marR="0" lvl="0" indent="0" defTabSz="457200" eaLnBrk="1" fontAlgn="base" latinLnBrk="0" hangingPunct="1">
              <a:lnSpc>
                <a:spcPct val="100000"/>
              </a:lnSpc>
              <a:spcBef>
                <a:spcPct val="0"/>
              </a:spcBef>
              <a:spcAft>
                <a:spcPct val="0"/>
              </a:spcAft>
              <a:buClrTx/>
              <a:buSzTx/>
              <a:buFontTx/>
              <a:buNone/>
              <a:tabLst/>
              <a:defRPr/>
            </a:pPr>
            <a:r>
              <a:rPr kumimoji="0" lang="de-CH" sz="1300" b="1" i="0" u="none" strike="noStrike" kern="0" cap="none" spc="0" normalizeH="0" baseline="0" noProof="0" dirty="0" smtClean="0">
                <a:ln>
                  <a:noFill/>
                </a:ln>
                <a:solidFill>
                  <a:prstClr val="black"/>
                </a:solidFill>
                <a:effectLst/>
                <a:uLnTx/>
                <a:uFillTx/>
              </a:rPr>
              <a:t> </a:t>
            </a:r>
          </a:p>
        </p:txBody>
      </p:sp>
      <p:sp>
        <p:nvSpPr>
          <p:cNvPr id="35" name="Textfeld 34"/>
          <p:cNvSpPr txBox="1"/>
          <p:nvPr>
            <p:custDataLst>
              <p:tags r:id="rId12"/>
            </p:custDataLst>
          </p:nvPr>
        </p:nvSpPr>
        <p:spPr>
          <a:xfrm>
            <a:off x="7092280" y="4509120"/>
            <a:ext cx="1512168" cy="892552"/>
          </a:xfrm>
          <a:prstGeom prst="rect">
            <a:avLst/>
          </a:prstGeom>
          <a:solidFill>
            <a:srgbClr val="92D050"/>
          </a:solidFill>
        </p:spPr>
        <p:txBody>
          <a:bodyPr wrap="square" rtlCol="0">
            <a:spAutoFit/>
          </a:bodyPr>
          <a:lstStyle/>
          <a:p>
            <a:r>
              <a:rPr lang="de-CH" sz="1300" b="1" dirty="0" smtClean="0"/>
              <a:t>31.12.2024 Verfall nicht verbrauchter stiller Reserven!</a:t>
            </a:r>
            <a:endParaRPr lang="de-CH" sz="1300" b="1" dirty="0"/>
          </a:p>
        </p:txBody>
      </p:sp>
      <p:sp>
        <p:nvSpPr>
          <p:cNvPr id="29" name="Textfeld 28"/>
          <p:cNvSpPr txBox="1"/>
          <p:nvPr>
            <p:custDataLst>
              <p:tags r:id="rId13"/>
            </p:custDataLst>
          </p:nvPr>
        </p:nvSpPr>
        <p:spPr>
          <a:xfrm>
            <a:off x="2796402" y="2924944"/>
            <a:ext cx="4151862" cy="292388"/>
          </a:xfrm>
          <a:prstGeom prst="rect">
            <a:avLst/>
          </a:prstGeom>
          <a:solidFill>
            <a:srgbClr val="92D050"/>
          </a:solidFill>
        </p:spPr>
        <p:txBody>
          <a:bodyPr wrap="square" rtlCol="0">
            <a:spAutoFit/>
          </a:bodyPr>
          <a:lstStyle/>
          <a:p>
            <a:r>
              <a:rPr lang="de-CH" sz="1300" b="1" dirty="0" smtClean="0"/>
              <a:t>Mit Entlastungsbegrenzung</a:t>
            </a:r>
            <a:endParaRPr lang="de-CH" sz="1300" b="1" dirty="0"/>
          </a:p>
        </p:txBody>
      </p:sp>
      <p:cxnSp>
        <p:nvCxnSpPr>
          <p:cNvPr id="30" name="Gerade Verbindung 29"/>
          <p:cNvCxnSpPr/>
          <p:nvPr>
            <p:custDataLst>
              <p:tags r:id="rId14"/>
            </p:custDataLst>
          </p:nvPr>
        </p:nvCxnSpPr>
        <p:spPr>
          <a:xfrm flipH="1" flipV="1">
            <a:off x="6948266" y="4221088"/>
            <a:ext cx="752342" cy="288032"/>
          </a:xfrm>
          <a:prstGeom prst="line">
            <a:avLst/>
          </a:prstGeom>
          <a:ln>
            <a:solidFill>
              <a:srgbClr val="FF0000"/>
            </a:solidFill>
            <a:headEnd type="triangle"/>
          </a:ln>
          <a:effectLst/>
        </p:spPr>
        <p:style>
          <a:lnRef idx="2">
            <a:schemeClr val="accent1"/>
          </a:lnRef>
          <a:fillRef idx="0">
            <a:schemeClr val="accent1"/>
          </a:fillRef>
          <a:effectRef idx="1">
            <a:schemeClr val="accent1"/>
          </a:effectRef>
          <a:fontRef idx="minor">
            <a:schemeClr val="tx1"/>
          </a:fontRef>
        </p:style>
      </p:cxnSp>
      <p:cxnSp>
        <p:nvCxnSpPr>
          <p:cNvPr id="32" name="Gerade Verbindung 31"/>
          <p:cNvCxnSpPr/>
          <p:nvPr>
            <p:custDataLst>
              <p:tags r:id="rId15"/>
            </p:custDataLst>
          </p:nvPr>
        </p:nvCxnSpPr>
        <p:spPr>
          <a:xfrm>
            <a:off x="6935649" y="2924944"/>
            <a:ext cx="12617" cy="3384376"/>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447929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custDataLst>
              <p:tags r:id="rId1"/>
            </p:custDataLst>
          </p:nvPr>
        </p:nvSpPr>
        <p:spPr>
          <a:xfrm>
            <a:off x="899592" y="1628800"/>
            <a:ext cx="8280920" cy="4862870"/>
          </a:xfrm>
          <a:prstGeom prst="rect">
            <a:avLst/>
          </a:prstGeom>
        </p:spPr>
        <p:txBody>
          <a:bodyPr wrap="square">
            <a:spAutoFit/>
          </a:bodyPr>
          <a:lstStyle/>
          <a:p>
            <a:r>
              <a:rPr lang="de-CH" sz="2000" b="1" dirty="0" smtClean="0">
                <a:solidFill>
                  <a:srgbClr val="FF0000"/>
                </a:solidFill>
                <a:latin typeface="Arial" panose="020B0604020202020204" pitchFamily="34" charset="0"/>
                <a:cs typeface="Arial" panose="020B0604020202020204" pitchFamily="34" charset="0"/>
              </a:rPr>
              <a:t>Modell 1: Aufdeckung stiller Reserven vor 1.1.2020 (Step </a:t>
            </a:r>
            <a:r>
              <a:rPr lang="de-CH" sz="2000" b="1" dirty="0">
                <a:solidFill>
                  <a:srgbClr val="FF0000"/>
                </a:solidFill>
                <a:latin typeface="Arial" panose="020B0604020202020204" pitchFamily="34" charset="0"/>
                <a:cs typeface="Arial" panose="020B0604020202020204" pitchFamily="34" charset="0"/>
              </a:rPr>
              <a:t>up</a:t>
            </a:r>
            <a:r>
              <a:rPr lang="de-CH" sz="2000" b="1" dirty="0" smtClean="0">
                <a:solidFill>
                  <a:srgbClr val="FF0000"/>
                </a:solidFill>
                <a:latin typeface="Arial" panose="020B0604020202020204" pitchFamily="34" charset="0"/>
                <a:cs typeface="Arial" panose="020B0604020202020204" pitchFamily="34" charset="0"/>
              </a:rPr>
              <a:t>)</a:t>
            </a:r>
            <a:endParaRPr lang="de-CH" sz="2000" b="1" dirty="0">
              <a:solidFill>
                <a:srgbClr val="FF0000"/>
              </a:solidFill>
              <a:latin typeface="Arial" panose="020B0604020202020204" pitchFamily="34" charset="0"/>
              <a:cs typeface="Arial" panose="020B0604020202020204" pitchFamily="34" charset="0"/>
            </a:endParaRPr>
          </a:p>
          <a:p>
            <a:pPr marL="360000" lvl="1" indent="-360000" defTabSz="720000">
              <a:buClr>
                <a:srgbClr val="0096DF"/>
              </a:buClr>
              <a:buFont typeface="Wingdings" panose="05000000000000000000" pitchFamily="2" charset="2"/>
              <a:buChar char="§"/>
              <a:defRPr/>
            </a:pPr>
            <a:r>
              <a:rPr lang="de-CH" dirty="0">
                <a:latin typeface="+mj-lt"/>
                <a:cs typeface="Arial" pitchFamily="34" charset="0"/>
              </a:rPr>
              <a:t>Steuerneutrale Offenlegung stille Reserven </a:t>
            </a: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Steuerbilanz für stille Reserven und Goodwill</a:t>
            </a: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Zeitraum während Statusprivileg</a:t>
            </a: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Ohne stille Reserven auf Immobilien</a:t>
            </a: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Bei Beteiligungen nur wiedereingebrachte Abschreibungen</a:t>
            </a: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Realisation begrenzt bis </a:t>
            </a:r>
            <a:r>
              <a:rPr lang="de-CH" dirty="0" smtClean="0">
                <a:latin typeface="+mj-lt"/>
                <a:cs typeface="Arial" pitchFamily="34" charset="0"/>
              </a:rPr>
              <a:t>31.12.2024</a:t>
            </a:r>
            <a:endParaRPr lang="de-CH" dirty="0">
              <a:latin typeface="+mj-lt"/>
              <a:cs typeface="Arial" pitchFamily="34" charset="0"/>
            </a:endParaRP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Entlastungsbegrenzung für </a:t>
            </a:r>
            <a:r>
              <a:rPr lang="de-CH" dirty="0" smtClean="0">
                <a:latin typeface="+mj-lt"/>
                <a:cs typeface="Arial" pitchFamily="34" charset="0"/>
              </a:rPr>
              <a:t>Abschreibungen </a:t>
            </a:r>
            <a:r>
              <a:rPr lang="de-CH" dirty="0">
                <a:latin typeface="+mj-lt"/>
                <a:cs typeface="Arial" pitchFamily="34" charset="0"/>
              </a:rPr>
              <a:t>ab </a:t>
            </a:r>
            <a:r>
              <a:rPr lang="de-CH" dirty="0" smtClean="0">
                <a:latin typeface="+mj-lt"/>
                <a:cs typeface="Arial" pitchFamily="34" charset="0"/>
              </a:rPr>
              <a:t>1.1.2020</a:t>
            </a:r>
            <a:endParaRPr lang="de-CH" dirty="0">
              <a:latin typeface="+mj-lt"/>
              <a:cs typeface="Arial" pitchFamily="34" charset="0"/>
            </a:endParaRPr>
          </a:p>
          <a:p>
            <a:endParaRPr lang="de-CH" b="1" dirty="0" smtClean="0">
              <a:latin typeface="Arial" panose="020B0604020202020204" pitchFamily="34" charset="0"/>
              <a:cs typeface="Arial" panose="020B0604020202020204" pitchFamily="34" charset="0"/>
            </a:endParaRPr>
          </a:p>
          <a:p>
            <a:endParaRPr lang="de-CH" b="1" dirty="0" smtClean="0">
              <a:latin typeface="Arial" panose="020B0604020202020204" pitchFamily="34" charset="0"/>
              <a:cs typeface="Arial" panose="020B0604020202020204" pitchFamily="34" charset="0"/>
            </a:endParaRPr>
          </a:p>
          <a:p>
            <a:r>
              <a:rPr lang="de-CH" sz="2000" b="1" dirty="0" smtClean="0">
                <a:solidFill>
                  <a:srgbClr val="FF0000"/>
                </a:solidFill>
                <a:latin typeface="Arial" panose="020B0604020202020204" pitchFamily="34" charset="0"/>
                <a:cs typeface="Arial" panose="020B0604020202020204" pitchFamily="34" charset="0"/>
              </a:rPr>
              <a:t>Modell 2: Offenlegung stiller Reserven bei Beginn SV17 1.1.2020 </a:t>
            </a: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Feststellungsverfügung über Höhe stille Reserven und Goodwill</a:t>
            </a: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Realisation während 5 Jahren </a:t>
            </a:r>
            <a:r>
              <a:rPr lang="de-CH" dirty="0" smtClean="0">
                <a:latin typeface="+mj-lt"/>
                <a:cs typeface="Arial" pitchFamily="34" charset="0"/>
              </a:rPr>
              <a:t>– bis </a:t>
            </a:r>
            <a:r>
              <a:rPr lang="de-CH" dirty="0">
                <a:latin typeface="+mj-lt"/>
                <a:cs typeface="Arial" pitchFamily="34" charset="0"/>
              </a:rPr>
              <a:t>Ende </a:t>
            </a:r>
            <a:r>
              <a:rPr lang="de-CH" dirty="0" smtClean="0">
                <a:latin typeface="+mj-lt"/>
                <a:cs typeface="Arial" pitchFamily="34" charset="0"/>
              </a:rPr>
              <a:t>31.12.2024</a:t>
            </a:r>
            <a:endParaRPr lang="de-CH" dirty="0">
              <a:latin typeface="+mj-lt"/>
              <a:cs typeface="Arial" pitchFamily="34" charset="0"/>
            </a:endParaRP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Nicht realisierte stille Reserven und Goodwill verfallen </a:t>
            </a:r>
            <a:r>
              <a:rPr lang="de-CH" dirty="0" smtClean="0">
                <a:latin typeface="+mj-lt"/>
                <a:cs typeface="Arial" pitchFamily="34" charset="0"/>
              </a:rPr>
              <a:t>am 31.12.2024</a:t>
            </a:r>
            <a:endParaRPr lang="de-CH" dirty="0">
              <a:latin typeface="+mj-lt"/>
              <a:cs typeface="Arial" pitchFamily="34" charset="0"/>
            </a:endParaRP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Besteuerung zum </a:t>
            </a:r>
            <a:r>
              <a:rPr lang="de-CH" dirty="0" smtClean="0">
                <a:latin typeface="+mj-lt"/>
                <a:cs typeface="Arial" pitchFamily="34" charset="0"/>
              </a:rPr>
              <a:t>Sondersatz von 2.4 %</a:t>
            </a:r>
            <a:endParaRPr lang="de-CH" dirty="0">
              <a:latin typeface="+mj-lt"/>
              <a:cs typeface="Arial" pitchFamily="34" charset="0"/>
            </a:endParaRPr>
          </a:p>
          <a:p>
            <a:pPr marL="360000" lvl="1" indent="-360000" defTabSz="720000">
              <a:buClr>
                <a:schemeClr val="accent1"/>
              </a:buClr>
              <a:buFont typeface="Wingdings" panose="05000000000000000000" pitchFamily="2" charset="2"/>
              <a:buChar char="§"/>
              <a:defRPr/>
            </a:pPr>
            <a:r>
              <a:rPr lang="de-CH" dirty="0">
                <a:latin typeface="+mj-lt"/>
                <a:cs typeface="Arial" pitchFamily="34" charset="0"/>
              </a:rPr>
              <a:t>Einbezug in Entlastungsbegrenzung</a:t>
            </a:r>
          </a:p>
          <a:p>
            <a:pPr marL="360000" lvl="1" indent="-360000" defTabSz="720000">
              <a:buClr>
                <a:schemeClr val="accent1"/>
              </a:buClr>
              <a:buFont typeface="Wingdings" panose="05000000000000000000" pitchFamily="2" charset="2"/>
              <a:buChar char="§"/>
              <a:defRPr/>
            </a:pPr>
            <a:endParaRPr lang="de-CH" dirty="0">
              <a:latin typeface="+mj-lt"/>
              <a:cs typeface="Arial" pitchFamily="34" charset="0"/>
            </a:endParaRPr>
          </a:p>
        </p:txBody>
      </p:sp>
      <p:sp>
        <p:nvSpPr>
          <p:cNvPr id="6" name="Titel 1"/>
          <p:cNvSpPr>
            <a:spLocks noGrp="1"/>
          </p:cNvSpPr>
          <p:nvPr>
            <p:ph type="title"/>
            <p:custDataLst>
              <p:tags r:id="rId2"/>
            </p:custDataLst>
          </p:nvPr>
        </p:nvSpPr>
        <p:spPr>
          <a:xfrm>
            <a:off x="539552" y="476672"/>
            <a:ext cx="8352928" cy="612000"/>
          </a:xfrm>
        </p:spPr>
        <p:txBody>
          <a:bodyPr/>
          <a:lstStyle/>
          <a:p>
            <a:r>
              <a:rPr lang="de-CH" dirty="0" smtClean="0"/>
              <a:t>    Varianten – Übergangsrecht – unversteuerte stille Reserven von Statusgesellschaften (2)</a:t>
            </a:r>
            <a:endParaRPr lang="de-CH" dirty="0"/>
          </a:p>
        </p:txBody>
      </p:sp>
    </p:spTree>
    <p:extLst>
      <p:ext uri="{BB962C8B-B14F-4D97-AF65-F5344CB8AC3E}">
        <p14:creationId xmlns:p14="http://schemas.microsoft.com/office/powerpoint/2010/main" val="382249118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custDataLst>
              <p:tags r:id="rId1"/>
            </p:custDataLst>
          </p:nvPr>
        </p:nvSpPr>
        <p:spPr bwMode="auto">
          <a:xfrm>
            <a:off x="847196" y="980728"/>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Aufhebung Reduktion Vermögenssteuer für ausserbörsliche Aktien/Anteilscheine</a:t>
            </a:r>
          </a:p>
          <a:p>
            <a:pPr marL="0"/>
            <a:r>
              <a:rPr lang="de-CH" altLang="de-DE" sz="2700" b="1" dirty="0" smtClean="0">
                <a:solidFill>
                  <a:srgbClr val="00A1F2"/>
                </a:solidFill>
              </a:rPr>
              <a:t>                    </a:t>
            </a:r>
            <a:endParaRPr lang="de-CH" altLang="de-DE" sz="2700" b="1" dirty="0">
              <a:solidFill>
                <a:srgbClr val="00A1F2"/>
              </a:solidFill>
            </a:endParaRPr>
          </a:p>
        </p:txBody>
      </p:sp>
      <p:sp>
        <p:nvSpPr>
          <p:cNvPr id="6" name="Inhaltsplatzhalter 2"/>
          <p:cNvSpPr>
            <a:spLocks noGrp="1"/>
          </p:cNvSpPr>
          <p:nvPr>
            <p:ph idx="1"/>
            <p:custDataLst>
              <p:tags r:id="rId2"/>
            </p:custDataLst>
          </p:nvPr>
        </p:nvSpPr>
        <p:spPr>
          <a:xfrm>
            <a:off x="900000" y="1340768"/>
            <a:ext cx="7992480" cy="4266000"/>
          </a:xfrm>
        </p:spPr>
        <p:txBody>
          <a:bodyPr/>
          <a:lstStyle/>
          <a:p>
            <a:pPr marL="359138" lvl="1" indent="0">
              <a:buClr>
                <a:srgbClr val="00A1F2"/>
              </a:buClr>
              <a:buNone/>
            </a:pPr>
            <a:endParaRPr lang="de-CH" sz="2000" dirty="0"/>
          </a:p>
          <a:p>
            <a:pPr>
              <a:buClr>
                <a:srgbClr val="00A1F2"/>
              </a:buClr>
              <a:buFont typeface="Wingdings" panose="05000000000000000000" pitchFamily="2" charset="2"/>
              <a:buChar char="§"/>
            </a:pPr>
            <a:r>
              <a:rPr lang="de-CH" sz="2000" dirty="0" smtClean="0"/>
              <a:t>Wiederherstellung Verfassungskonformität</a:t>
            </a:r>
          </a:p>
          <a:p>
            <a:pPr lvl="2">
              <a:buClr>
                <a:srgbClr val="00A1F2"/>
              </a:buClr>
              <a:buFont typeface="Symbol" panose="05050102010706020507" pitchFamily="18" charset="2"/>
              <a:buChar char="-"/>
            </a:pPr>
            <a:r>
              <a:rPr lang="de-CH" sz="2000" dirty="0" smtClean="0"/>
              <a:t>Entscheid SGE 25.8.2011</a:t>
            </a:r>
          </a:p>
          <a:p>
            <a:pPr lvl="2">
              <a:buClr>
                <a:srgbClr val="00A1F2"/>
              </a:buClr>
              <a:buFont typeface="Symbol" panose="05050102010706020507" pitchFamily="18" charset="2"/>
              <a:buChar char="-"/>
            </a:pPr>
            <a:r>
              <a:rPr lang="de-CH" sz="2000" dirty="0" smtClean="0"/>
              <a:t>BGE in analogem Berner Sachverhalt</a:t>
            </a:r>
          </a:p>
          <a:p>
            <a:pPr lvl="2">
              <a:buClr>
                <a:srgbClr val="00A1F2"/>
              </a:buClr>
              <a:buFont typeface="Symbol" panose="05050102010706020507" pitchFamily="18" charset="2"/>
              <a:buChar char="-"/>
            </a:pPr>
            <a:r>
              <a:rPr lang="de-CH" sz="2000" dirty="0" smtClean="0"/>
              <a:t>Interpellation GR 27.6.2017</a:t>
            </a:r>
          </a:p>
          <a:p>
            <a:pPr lvl="2">
              <a:buClr>
                <a:srgbClr val="00A1F2"/>
              </a:buClr>
              <a:buFont typeface="Symbol" panose="05050102010706020507" pitchFamily="18" charset="2"/>
              <a:buChar char="-"/>
            </a:pPr>
            <a:r>
              <a:rPr lang="de-CH" sz="2000" dirty="0" smtClean="0"/>
              <a:t>Milderung wirtschaftliche Doppelbelastung ist seit 2009 wegen Anrechnung von Gewinn- an Kapitalsteuer unbegründet</a:t>
            </a:r>
          </a:p>
          <a:p>
            <a:pPr lvl="1">
              <a:buClr>
                <a:srgbClr val="00A1F2"/>
              </a:buClr>
              <a:buFont typeface="Symbol" panose="05050102010706020507" pitchFamily="18" charset="2"/>
              <a:buChar char="-"/>
            </a:pPr>
            <a:r>
              <a:rPr lang="de-CH" sz="2000" dirty="0" smtClean="0"/>
              <a:t>Bundesebene: 25. September 2017 Motion </a:t>
            </a:r>
            <a:r>
              <a:rPr lang="de-CH" sz="2000" dirty="0" err="1" smtClean="0"/>
              <a:t>Chiesa</a:t>
            </a:r>
            <a:r>
              <a:rPr lang="de-CH" sz="2000" dirty="0" smtClean="0"/>
              <a:t> (noch unbehandelt) </a:t>
            </a:r>
          </a:p>
          <a:p>
            <a:pPr lvl="1">
              <a:buClr>
                <a:srgbClr val="00A1F2"/>
              </a:buClr>
              <a:buFont typeface="Symbol" panose="05050102010706020507" pitchFamily="18" charset="2"/>
              <a:buChar char="-"/>
            </a:pPr>
            <a:endParaRPr lang="de-CH" sz="1400" dirty="0"/>
          </a:p>
          <a:p>
            <a:pPr marL="0" indent="0">
              <a:buClr>
                <a:srgbClr val="00A1F2"/>
              </a:buClr>
              <a:buNone/>
            </a:pPr>
            <a:endParaRPr lang="de-CH" sz="2000" dirty="0"/>
          </a:p>
          <a:p>
            <a:pPr>
              <a:buClr>
                <a:srgbClr val="00A1F2"/>
              </a:buClr>
              <a:buFont typeface="Wingdings" panose="05000000000000000000" pitchFamily="2" charset="2"/>
              <a:buChar char="§"/>
            </a:pPr>
            <a:endParaRPr lang="de-CH" sz="2000" dirty="0"/>
          </a:p>
          <a:p>
            <a:pPr>
              <a:buClr>
                <a:schemeClr val="accent1"/>
              </a:buClr>
              <a:buFont typeface="Wingdings" panose="05000000000000000000" pitchFamily="2" charset="2"/>
              <a:buChar char="§"/>
            </a:pPr>
            <a:endParaRPr lang="de-CH" sz="2000" dirty="0"/>
          </a:p>
        </p:txBody>
      </p:sp>
    </p:spTree>
    <p:extLst>
      <p:ext uri="{BB962C8B-B14F-4D97-AF65-F5344CB8AC3E}">
        <p14:creationId xmlns:p14="http://schemas.microsoft.com/office/powerpoint/2010/main" val="29095501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custDataLst>
              <p:tags r:id="rId1"/>
            </p:custDataLst>
          </p:nvPr>
        </p:nvSpPr>
        <p:spPr bwMode="auto">
          <a:xfrm>
            <a:off x="847196" y="548680"/>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Gegenfinanzierung (1)</a:t>
            </a:r>
            <a:endParaRPr lang="de-CH" altLang="de-DE" sz="2700" b="1" dirty="0">
              <a:solidFill>
                <a:srgbClr val="00A1F2"/>
              </a:solidFill>
            </a:endParaRPr>
          </a:p>
        </p:txBody>
      </p:sp>
      <p:sp>
        <p:nvSpPr>
          <p:cNvPr id="6" name="Inhaltsplatzhalter 2"/>
          <p:cNvSpPr>
            <a:spLocks noGrp="1"/>
          </p:cNvSpPr>
          <p:nvPr>
            <p:ph idx="1"/>
            <p:custDataLst>
              <p:tags r:id="rId2"/>
            </p:custDataLst>
          </p:nvPr>
        </p:nvSpPr>
        <p:spPr>
          <a:xfrm>
            <a:off x="900000" y="1340768"/>
            <a:ext cx="7992480" cy="4266000"/>
          </a:xfrm>
        </p:spPr>
        <p:txBody>
          <a:bodyPr/>
          <a:lstStyle/>
          <a:p>
            <a:pPr>
              <a:buClr>
                <a:srgbClr val="00A1F2"/>
              </a:buClr>
              <a:buFont typeface="Wingdings" panose="05000000000000000000" pitchFamily="2" charset="2"/>
              <a:buChar char="§"/>
            </a:pPr>
            <a:endParaRPr lang="de-CH" sz="2000" dirty="0" smtClean="0"/>
          </a:p>
          <a:p>
            <a:pPr>
              <a:buClr>
                <a:srgbClr val="00A1F2"/>
              </a:buClr>
              <a:buFont typeface="Wingdings" panose="05000000000000000000" pitchFamily="2" charset="2"/>
              <a:buChar char="§"/>
            </a:pPr>
            <a:r>
              <a:rPr lang="de-CH" sz="2000" dirty="0" smtClean="0"/>
              <a:t>Vollständige Gegenfinanzierung Steuerausfälle innerhalb Unternehmenssteuerrecht  </a:t>
            </a:r>
          </a:p>
          <a:p>
            <a:pPr lvl="1">
              <a:buClr>
                <a:srgbClr val="00A1F2"/>
              </a:buClr>
              <a:buFont typeface="Symbol" panose="05050102010706020507" pitchFamily="18" charset="2"/>
              <a:buChar char="-"/>
            </a:pPr>
            <a:r>
              <a:rPr lang="de-CH" sz="2000" dirty="0"/>
              <a:t>Beibehaltung Anrechnung von Gewinn- an Kapitalsteuer</a:t>
            </a:r>
          </a:p>
          <a:p>
            <a:pPr>
              <a:buClr>
                <a:srgbClr val="00A1F2"/>
              </a:buClr>
              <a:buFont typeface="Wingdings" panose="05000000000000000000" pitchFamily="2" charset="2"/>
              <a:buChar char="§"/>
            </a:pPr>
            <a:endParaRPr lang="de-CH" sz="2000" dirty="0"/>
          </a:p>
          <a:p>
            <a:pPr>
              <a:buClr>
                <a:srgbClr val="00A1F2"/>
              </a:buClr>
              <a:buFont typeface="Wingdings" panose="05000000000000000000" pitchFamily="2" charset="2"/>
              <a:buChar char="§"/>
            </a:pPr>
            <a:endParaRPr lang="de-CH" sz="2000" dirty="0" smtClean="0"/>
          </a:p>
          <a:p>
            <a:pPr>
              <a:buClr>
                <a:srgbClr val="00A1F2"/>
              </a:buClr>
              <a:buFont typeface="Wingdings" panose="05000000000000000000" pitchFamily="2" charset="2"/>
              <a:buChar char="§"/>
            </a:pPr>
            <a:endParaRPr lang="de-CH" sz="2000" b="1" dirty="0"/>
          </a:p>
          <a:p>
            <a:pPr>
              <a:buClr>
                <a:srgbClr val="00A1F2"/>
              </a:buClr>
              <a:buFont typeface="Wingdings" panose="05000000000000000000" pitchFamily="2" charset="2"/>
              <a:buChar char="§"/>
            </a:pPr>
            <a:endParaRPr lang="de-CH" sz="2000" dirty="0"/>
          </a:p>
          <a:p>
            <a:pPr>
              <a:buClr>
                <a:srgbClr val="00A1F2"/>
              </a:buClr>
              <a:buFont typeface="Wingdings" panose="05000000000000000000" pitchFamily="2" charset="2"/>
              <a:buChar char="§"/>
            </a:pPr>
            <a:endParaRPr lang="de-CH" sz="2000" dirty="0"/>
          </a:p>
          <a:p>
            <a:pPr>
              <a:buClr>
                <a:schemeClr val="accent1"/>
              </a:buClr>
              <a:buFont typeface="Wingdings" panose="05000000000000000000" pitchFamily="2" charset="2"/>
              <a:buChar char="§"/>
            </a:pPr>
            <a:endParaRPr lang="de-CH" sz="2000" dirty="0"/>
          </a:p>
        </p:txBody>
      </p:sp>
    </p:spTree>
    <p:extLst>
      <p:ext uri="{BB962C8B-B14F-4D97-AF65-F5344CB8AC3E}">
        <p14:creationId xmlns:p14="http://schemas.microsoft.com/office/powerpoint/2010/main" val="196931151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custDataLst>
              <p:tags r:id="rId1"/>
            </p:custDataLst>
          </p:nvPr>
        </p:nvSpPr>
        <p:spPr>
          <a:xfrm>
            <a:off x="854198" y="1840862"/>
            <a:ext cx="3785884" cy="338554"/>
          </a:xfrm>
          <a:prstGeom prst="rect">
            <a:avLst/>
          </a:prstGeom>
          <a:solidFill>
            <a:schemeClr val="accent1">
              <a:lumMod val="20000"/>
              <a:lumOff val="80000"/>
            </a:schemeClr>
          </a:solidFill>
          <a:ln w="6350">
            <a:solidFill>
              <a:schemeClr val="tx1"/>
            </a:solidFill>
          </a:ln>
        </p:spPr>
        <p:txBody>
          <a:bodyPr wrap="square" rtlCol="0">
            <a:spAutoFit/>
          </a:bodyPr>
          <a:lstStyle/>
          <a:p>
            <a:pPr>
              <a:tabLst>
                <a:tab pos="3589338" algn="r"/>
              </a:tabLst>
            </a:pPr>
            <a:r>
              <a:rPr lang="de-CH" sz="1600" b="1" dirty="0" smtClean="0"/>
              <a:t>STAF Mindereinnahmen	</a:t>
            </a:r>
            <a:endParaRPr lang="de-CH" sz="1600" b="1" dirty="0"/>
          </a:p>
        </p:txBody>
      </p:sp>
      <p:sp>
        <p:nvSpPr>
          <p:cNvPr id="10" name="Textfeld 9"/>
          <p:cNvSpPr txBox="1"/>
          <p:nvPr>
            <p:custDataLst>
              <p:tags r:id="rId2"/>
            </p:custDataLst>
          </p:nvPr>
        </p:nvSpPr>
        <p:spPr>
          <a:xfrm>
            <a:off x="854076" y="2270562"/>
            <a:ext cx="3785884" cy="984885"/>
          </a:xfrm>
          <a:prstGeom prst="rect">
            <a:avLst/>
          </a:prstGeom>
          <a:solidFill>
            <a:schemeClr val="accent1">
              <a:lumMod val="20000"/>
              <a:lumOff val="80000"/>
            </a:schemeClr>
          </a:solidFill>
          <a:ln w="6350">
            <a:solidFill>
              <a:schemeClr val="tx1"/>
            </a:solidFill>
          </a:ln>
        </p:spPr>
        <p:txBody>
          <a:bodyPr wrap="square" rtlCol="0">
            <a:spAutoFit/>
          </a:bodyPr>
          <a:lstStyle/>
          <a:p>
            <a:pPr>
              <a:spcAft>
                <a:spcPts val="600"/>
              </a:spcAft>
              <a:tabLst>
                <a:tab pos="3589338" algn="r"/>
              </a:tabLst>
            </a:pPr>
            <a:r>
              <a:rPr lang="de-CH" sz="1600" dirty="0" smtClean="0"/>
              <a:t>Patentbox 90 %</a:t>
            </a:r>
          </a:p>
          <a:p>
            <a:pPr>
              <a:spcAft>
                <a:spcPts val="600"/>
              </a:spcAft>
              <a:tabLst>
                <a:tab pos="3589338" algn="r"/>
              </a:tabLst>
            </a:pPr>
            <a:r>
              <a:rPr lang="de-CH" sz="1600" dirty="0" smtClean="0"/>
              <a:t>Zusatzabzug F&amp;E +50 %	42.0</a:t>
            </a:r>
          </a:p>
          <a:p>
            <a:pPr>
              <a:spcAft>
                <a:spcPts val="600"/>
              </a:spcAft>
              <a:tabLst>
                <a:tab pos="3589338" algn="r"/>
              </a:tabLst>
            </a:pPr>
            <a:r>
              <a:rPr lang="de-CH" sz="1600" dirty="0" smtClean="0"/>
              <a:t>Entlastungsbegrenzung 70 %	</a:t>
            </a:r>
          </a:p>
        </p:txBody>
      </p:sp>
      <p:sp>
        <p:nvSpPr>
          <p:cNvPr id="14" name="Textfeld 13"/>
          <p:cNvSpPr txBox="1"/>
          <p:nvPr>
            <p:custDataLst>
              <p:tags r:id="rId3"/>
            </p:custDataLst>
          </p:nvPr>
        </p:nvSpPr>
        <p:spPr>
          <a:xfrm>
            <a:off x="4827652" y="1849036"/>
            <a:ext cx="3785884" cy="338554"/>
          </a:xfrm>
          <a:prstGeom prst="rect">
            <a:avLst/>
          </a:prstGeom>
          <a:solidFill>
            <a:srgbClr val="CCFFCC"/>
          </a:solidFill>
          <a:ln w="6350">
            <a:solidFill>
              <a:schemeClr val="tx1"/>
            </a:solidFill>
          </a:ln>
        </p:spPr>
        <p:txBody>
          <a:bodyPr wrap="square" rtlCol="0">
            <a:spAutoFit/>
          </a:bodyPr>
          <a:lstStyle/>
          <a:p>
            <a:pPr>
              <a:tabLst>
                <a:tab pos="3589338" algn="r"/>
              </a:tabLst>
            </a:pPr>
            <a:r>
              <a:rPr lang="de-CH" sz="1600" b="1" dirty="0" smtClean="0"/>
              <a:t>STAF Gegenfinanzierung	</a:t>
            </a:r>
            <a:endParaRPr lang="de-CH" sz="1600" b="1" dirty="0"/>
          </a:p>
        </p:txBody>
      </p:sp>
      <p:sp>
        <p:nvSpPr>
          <p:cNvPr id="15" name="Textfeld 14"/>
          <p:cNvSpPr txBox="1"/>
          <p:nvPr>
            <p:custDataLst>
              <p:tags r:id="rId4"/>
            </p:custDataLst>
          </p:nvPr>
        </p:nvSpPr>
        <p:spPr>
          <a:xfrm>
            <a:off x="854076" y="3255447"/>
            <a:ext cx="3785883" cy="338554"/>
          </a:xfrm>
          <a:prstGeom prst="rect">
            <a:avLst/>
          </a:prstGeom>
          <a:solidFill>
            <a:schemeClr val="accent1">
              <a:lumMod val="20000"/>
              <a:lumOff val="80000"/>
            </a:schemeClr>
          </a:solidFill>
          <a:ln w="6350">
            <a:solidFill>
              <a:schemeClr val="tx1"/>
            </a:solidFill>
          </a:ln>
        </p:spPr>
        <p:txBody>
          <a:bodyPr wrap="square" rtlCol="0">
            <a:spAutoFit/>
          </a:bodyPr>
          <a:lstStyle/>
          <a:p>
            <a:pPr>
              <a:spcAft>
                <a:spcPts val="600"/>
              </a:spcAft>
              <a:tabLst>
                <a:tab pos="3589338" algn="r"/>
              </a:tabLst>
            </a:pPr>
            <a:r>
              <a:rPr lang="de-CH" sz="1600" dirty="0" smtClean="0"/>
              <a:t>Gewinnsteuer 2. Stufe 17.9 %	20.0</a:t>
            </a:r>
            <a:r>
              <a:rPr lang="de-CH" sz="1600" u="sng" dirty="0" smtClean="0"/>
              <a:t>     </a:t>
            </a:r>
            <a:endParaRPr lang="de-CH" sz="1600" u="sng" dirty="0"/>
          </a:p>
        </p:txBody>
      </p:sp>
      <p:sp>
        <p:nvSpPr>
          <p:cNvPr id="16" name="Textfeld 15"/>
          <p:cNvSpPr txBox="1"/>
          <p:nvPr>
            <p:custDataLst>
              <p:tags r:id="rId5"/>
            </p:custDataLst>
          </p:nvPr>
        </p:nvSpPr>
        <p:spPr>
          <a:xfrm>
            <a:off x="4827652" y="2564904"/>
            <a:ext cx="3785884" cy="584775"/>
          </a:xfrm>
          <a:prstGeom prst="rect">
            <a:avLst/>
          </a:prstGeom>
          <a:solidFill>
            <a:srgbClr val="CCFFCC"/>
          </a:solidFill>
          <a:ln w="6350">
            <a:solidFill>
              <a:schemeClr val="tx1"/>
            </a:solidFill>
          </a:ln>
        </p:spPr>
        <p:txBody>
          <a:bodyPr wrap="square" rtlCol="0">
            <a:spAutoFit/>
          </a:bodyPr>
          <a:lstStyle/>
          <a:p>
            <a:pPr>
              <a:tabLst>
                <a:tab pos="3589338" algn="r"/>
              </a:tabLst>
            </a:pPr>
            <a:r>
              <a:rPr lang="de-CH" sz="1600" dirty="0" smtClean="0"/>
              <a:t>Ordentliche Besteuerung von Statusgesellschaften                         2.0</a:t>
            </a:r>
          </a:p>
        </p:txBody>
      </p:sp>
      <p:sp>
        <p:nvSpPr>
          <p:cNvPr id="18" name="Textfeld 17"/>
          <p:cNvSpPr txBox="1"/>
          <p:nvPr>
            <p:custDataLst>
              <p:tags r:id="rId6"/>
            </p:custDataLst>
          </p:nvPr>
        </p:nvSpPr>
        <p:spPr>
          <a:xfrm>
            <a:off x="4827652" y="3149679"/>
            <a:ext cx="3785884" cy="584775"/>
          </a:xfrm>
          <a:prstGeom prst="rect">
            <a:avLst/>
          </a:prstGeom>
          <a:solidFill>
            <a:srgbClr val="CCFFCC"/>
          </a:solidFill>
          <a:ln w="6350">
            <a:solidFill>
              <a:schemeClr val="tx1"/>
            </a:solidFill>
          </a:ln>
        </p:spPr>
        <p:txBody>
          <a:bodyPr wrap="square" rtlCol="0">
            <a:spAutoFit/>
          </a:bodyPr>
          <a:lstStyle/>
          <a:p>
            <a:pPr>
              <a:tabLst>
                <a:tab pos="3589338" algn="r"/>
              </a:tabLst>
            </a:pPr>
            <a:r>
              <a:rPr lang="de-CH" sz="1600" dirty="0" smtClean="0"/>
              <a:t>Erhöhung privilegierte                    Dividendenbesteuerung 60%	11.0</a:t>
            </a:r>
          </a:p>
        </p:txBody>
      </p:sp>
      <p:sp>
        <p:nvSpPr>
          <p:cNvPr id="20" name="Textfeld 19"/>
          <p:cNvSpPr txBox="1"/>
          <p:nvPr>
            <p:custDataLst>
              <p:tags r:id="rId7"/>
            </p:custDataLst>
          </p:nvPr>
        </p:nvSpPr>
        <p:spPr>
          <a:xfrm>
            <a:off x="854075" y="3594502"/>
            <a:ext cx="3785883" cy="338554"/>
          </a:xfrm>
          <a:prstGeom prst="rect">
            <a:avLst/>
          </a:prstGeom>
          <a:solidFill>
            <a:schemeClr val="accent1">
              <a:lumMod val="20000"/>
              <a:lumOff val="80000"/>
            </a:schemeClr>
          </a:solidFill>
          <a:ln w="6350">
            <a:solidFill>
              <a:schemeClr val="tx1"/>
            </a:solidFill>
          </a:ln>
        </p:spPr>
        <p:txBody>
          <a:bodyPr wrap="square" rtlCol="0">
            <a:spAutoFit/>
          </a:bodyPr>
          <a:lstStyle/>
          <a:p>
            <a:pPr>
              <a:spcAft>
                <a:spcPts val="600"/>
              </a:spcAft>
              <a:tabLst>
                <a:tab pos="3589338" algn="r"/>
              </a:tabLst>
            </a:pPr>
            <a:r>
              <a:rPr lang="de-CH" sz="1600" dirty="0" smtClean="0"/>
              <a:t>Gewinnsteuer 1. Stufe 14.7 %</a:t>
            </a:r>
            <a:r>
              <a:rPr lang="de-CH" sz="1600" dirty="0"/>
              <a:t>	</a:t>
            </a:r>
            <a:r>
              <a:rPr lang="de-CH" sz="1600" dirty="0" smtClean="0"/>
              <a:t>3.0</a:t>
            </a:r>
            <a:r>
              <a:rPr lang="de-CH" sz="1600" u="sng" dirty="0" smtClean="0"/>
              <a:t>        </a:t>
            </a:r>
            <a:endParaRPr lang="de-CH" sz="1600" u="sng" dirty="0"/>
          </a:p>
        </p:txBody>
      </p:sp>
      <p:sp>
        <p:nvSpPr>
          <p:cNvPr id="19" name="Textfeld 18"/>
          <p:cNvSpPr txBox="1"/>
          <p:nvPr>
            <p:custDataLst>
              <p:tags r:id="rId8"/>
            </p:custDataLst>
          </p:nvPr>
        </p:nvSpPr>
        <p:spPr>
          <a:xfrm>
            <a:off x="858125" y="5610726"/>
            <a:ext cx="3785883" cy="338554"/>
          </a:xfrm>
          <a:prstGeom prst="rect">
            <a:avLst/>
          </a:prstGeom>
          <a:solidFill>
            <a:schemeClr val="accent1">
              <a:lumMod val="20000"/>
              <a:lumOff val="80000"/>
            </a:schemeClr>
          </a:solidFill>
          <a:ln w="6350">
            <a:solidFill>
              <a:schemeClr val="tx1"/>
            </a:solidFill>
          </a:ln>
        </p:spPr>
        <p:txBody>
          <a:bodyPr wrap="square" rtlCol="0">
            <a:spAutoFit/>
          </a:bodyPr>
          <a:lstStyle/>
          <a:p>
            <a:pPr>
              <a:spcAft>
                <a:spcPts val="600"/>
              </a:spcAft>
              <a:tabLst>
                <a:tab pos="3589338" algn="r"/>
              </a:tabLst>
            </a:pPr>
            <a:r>
              <a:rPr lang="de-CH" sz="1600" dirty="0" smtClean="0"/>
              <a:t>Total Mindereinnahmen</a:t>
            </a:r>
            <a:r>
              <a:rPr lang="de-CH" sz="1600" dirty="0"/>
              <a:t>	</a:t>
            </a:r>
            <a:r>
              <a:rPr lang="de-CH" sz="1600" dirty="0" smtClean="0"/>
              <a:t>67.0</a:t>
            </a:r>
            <a:r>
              <a:rPr lang="de-CH" sz="1600" u="sng" dirty="0" smtClean="0"/>
              <a:t>        </a:t>
            </a:r>
            <a:endParaRPr lang="de-CH" sz="1600" u="sng" dirty="0"/>
          </a:p>
        </p:txBody>
      </p:sp>
      <p:sp>
        <p:nvSpPr>
          <p:cNvPr id="21" name="Textfeld 20"/>
          <p:cNvSpPr txBox="1"/>
          <p:nvPr>
            <p:custDataLst>
              <p:tags r:id="rId9"/>
            </p:custDataLst>
          </p:nvPr>
        </p:nvSpPr>
        <p:spPr>
          <a:xfrm>
            <a:off x="4827652" y="5610726"/>
            <a:ext cx="3785884" cy="338554"/>
          </a:xfrm>
          <a:prstGeom prst="rect">
            <a:avLst/>
          </a:prstGeom>
          <a:solidFill>
            <a:srgbClr val="CCFFCC"/>
          </a:solidFill>
          <a:ln w="6350">
            <a:solidFill>
              <a:schemeClr val="tx1"/>
            </a:solidFill>
          </a:ln>
        </p:spPr>
        <p:txBody>
          <a:bodyPr wrap="square" rtlCol="0">
            <a:spAutoFit/>
          </a:bodyPr>
          <a:lstStyle/>
          <a:p>
            <a:pPr>
              <a:tabLst>
                <a:tab pos="3589338" algn="r"/>
              </a:tabLst>
            </a:pPr>
            <a:r>
              <a:rPr lang="de-CH" sz="1600" dirty="0" smtClean="0"/>
              <a:t>Total Gegenfinanzierung	67.0</a:t>
            </a:r>
          </a:p>
        </p:txBody>
      </p:sp>
      <p:sp>
        <p:nvSpPr>
          <p:cNvPr id="17" name="Textfeld 16"/>
          <p:cNvSpPr txBox="1"/>
          <p:nvPr>
            <p:custDataLst>
              <p:tags r:id="rId10"/>
            </p:custDataLst>
          </p:nvPr>
        </p:nvSpPr>
        <p:spPr>
          <a:xfrm>
            <a:off x="6948264" y="6136848"/>
            <a:ext cx="1944216" cy="692497"/>
          </a:xfrm>
          <a:prstGeom prst="rect">
            <a:avLst/>
          </a:prstGeom>
          <a:noFill/>
        </p:spPr>
        <p:txBody>
          <a:bodyPr wrap="square" rtlCol="0">
            <a:spAutoFit/>
          </a:bodyPr>
          <a:lstStyle/>
          <a:p>
            <a:r>
              <a:rPr lang="de-CH" sz="1300" dirty="0" smtClean="0"/>
              <a:t>Basis Rechnung 2017</a:t>
            </a:r>
          </a:p>
          <a:p>
            <a:endParaRPr lang="de-CH" sz="1300" dirty="0"/>
          </a:p>
          <a:p>
            <a:endParaRPr lang="de-CH" sz="1300" dirty="0"/>
          </a:p>
        </p:txBody>
      </p:sp>
      <p:sp>
        <p:nvSpPr>
          <p:cNvPr id="24" name="Textfeld 23"/>
          <p:cNvSpPr txBox="1"/>
          <p:nvPr>
            <p:custDataLst>
              <p:tags r:id="rId11"/>
            </p:custDataLst>
          </p:nvPr>
        </p:nvSpPr>
        <p:spPr>
          <a:xfrm>
            <a:off x="4827652" y="2263514"/>
            <a:ext cx="3785884" cy="338554"/>
          </a:xfrm>
          <a:prstGeom prst="rect">
            <a:avLst/>
          </a:prstGeom>
          <a:solidFill>
            <a:srgbClr val="CCFFCC"/>
          </a:solidFill>
          <a:ln w="6350">
            <a:solidFill>
              <a:schemeClr val="tx1"/>
            </a:solidFill>
          </a:ln>
        </p:spPr>
        <p:txBody>
          <a:bodyPr wrap="square" rtlCol="0">
            <a:spAutoFit/>
          </a:bodyPr>
          <a:lstStyle/>
          <a:p>
            <a:pPr>
              <a:tabLst>
                <a:tab pos="3589338" algn="r"/>
              </a:tabLst>
            </a:pPr>
            <a:r>
              <a:rPr lang="de-CH" sz="1600" dirty="0" smtClean="0"/>
              <a:t>Kantonsanteil DBST 21.2 %	37.0</a:t>
            </a:r>
          </a:p>
        </p:txBody>
      </p:sp>
      <p:sp>
        <p:nvSpPr>
          <p:cNvPr id="25" name="Textfeld 24"/>
          <p:cNvSpPr txBox="1"/>
          <p:nvPr>
            <p:custDataLst>
              <p:tags r:id="rId12"/>
            </p:custDataLst>
          </p:nvPr>
        </p:nvSpPr>
        <p:spPr>
          <a:xfrm>
            <a:off x="4827652" y="3717032"/>
            <a:ext cx="3785884" cy="830997"/>
          </a:xfrm>
          <a:prstGeom prst="rect">
            <a:avLst/>
          </a:prstGeom>
          <a:solidFill>
            <a:srgbClr val="CCFFCC"/>
          </a:solidFill>
          <a:ln w="6350">
            <a:solidFill>
              <a:schemeClr val="tx1"/>
            </a:solidFill>
          </a:ln>
        </p:spPr>
        <p:txBody>
          <a:bodyPr wrap="square" rtlCol="0">
            <a:spAutoFit/>
          </a:bodyPr>
          <a:lstStyle/>
          <a:p>
            <a:pPr>
              <a:tabLst>
                <a:tab pos="3589338" algn="r"/>
              </a:tabLst>
            </a:pPr>
            <a:r>
              <a:rPr lang="de-CH" sz="1600" dirty="0" smtClean="0"/>
              <a:t>Verzicht privilegierte Vermögens-besteuerung ausserbörslicher Aktien/Anteilscheinen	17.0</a:t>
            </a:r>
          </a:p>
        </p:txBody>
      </p:sp>
      <p:sp>
        <p:nvSpPr>
          <p:cNvPr id="28" name="Textfeld 27"/>
          <p:cNvSpPr txBox="1"/>
          <p:nvPr>
            <p:custDataLst>
              <p:tags r:id="rId13"/>
            </p:custDataLst>
          </p:nvPr>
        </p:nvSpPr>
        <p:spPr>
          <a:xfrm>
            <a:off x="854077" y="3904020"/>
            <a:ext cx="3785883" cy="338554"/>
          </a:xfrm>
          <a:prstGeom prst="rect">
            <a:avLst/>
          </a:prstGeom>
          <a:solidFill>
            <a:schemeClr val="accent1">
              <a:lumMod val="20000"/>
              <a:lumOff val="80000"/>
            </a:schemeClr>
          </a:solidFill>
          <a:ln w="6350">
            <a:solidFill>
              <a:schemeClr val="tx1"/>
            </a:solidFill>
          </a:ln>
        </p:spPr>
        <p:txBody>
          <a:bodyPr wrap="square" rtlCol="0">
            <a:spAutoFit/>
          </a:bodyPr>
          <a:lstStyle/>
          <a:p>
            <a:pPr>
              <a:spcAft>
                <a:spcPts val="600"/>
              </a:spcAft>
              <a:tabLst>
                <a:tab pos="3589338" algn="r"/>
              </a:tabLst>
            </a:pPr>
            <a:r>
              <a:rPr lang="de-CH" sz="1600" dirty="0" smtClean="0"/>
              <a:t>Kapitalsteuer neu 0.75 %o</a:t>
            </a:r>
            <a:r>
              <a:rPr lang="de-CH" sz="1600" dirty="0"/>
              <a:t>	</a:t>
            </a:r>
            <a:r>
              <a:rPr lang="de-CH" sz="1600" dirty="0" smtClean="0"/>
              <a:t>-.--</a:t>
            </a:r>
            <a:r>
              <a:rPr lang="de-CH" sz="1600" u="sng" dirty="0" smtClean="0"/>
              <a:t>        </a:t>
            </a:r>
            <a:endParaRPr lang="de-CH" sz="1600" u="sng" dirty="0"/>
          </a:p>
        </p:txBody>
      </p:sp>
      <p:sp>
        <p:nvSpPr>
          <p:cNvPr id="29" name="Textfeld 28"/>
          <p:cNvSpPr txBox="1"/>
          <p:nvPr>
            <p:custDataLst>
              <p:tags r:id="rId14"/>
            </p:custDataLst>
          </p:nvPr>
        </p:nvSpPr>
        <p:spPr>
          <a:xfrm>
            <a:off x="858125" y="4242574"/>
            <a:ext cx="3785883" cy="338554"/>
          </a:xfrm>
          <a:prstGeom prst="rect">
            <a:avLst/>
          </a:prstGeom>
          <a:solidFill>
            <a:schemeClr val="accent1">
              <a:lumMod val="20000"/>
              <a:lumOff val="80000"/>
            </a:schemeClr>
          </a:solidFill>
          <a:ln w="6350">
            <a:solidFill>
              <a:schemeClr val="tx1"/>
            </a:solidFill>
          </a:ln>
        </p:spPr>
        <p:txBody>
          <a:bodyPr wrap="square" rtlCol="0">
            <a:spAutoFit/>
          </a:bodyPr>
          <a:lstStyle/>
          <a:p>
            <a:pPr>
              <a:spcAft>
                <a:spcPts val="600"/>
              </a:spcAft>
              <a:tabLst>
                <a:tab pos="3589338" algn="r"/>
              </a:tabLst>
            </a:pPr>
            <a:r>
              <a:rPr lang="de-CH" sz="1600" dirty="0" smtClean="0"/>
              <a:t>Erhöhung AG-Beiträge AHV 0.15 %  2.0</a:t>
            </a:r>
            <a:r>
              <a:rPr lang="de-CH" sz="1600" u="sng" dirty="0" smtClean="0"/>
              <a:t>        </a:t>
            </a:r>
            <a:endParaRPr lang="de-CH" sz="1600" u="sng" dirty="0"/>
          </a:p>
        </p:txBody>
      </p:sp>
      <p:sp>
        <p:nvSpPr>
          <p:cNvPr id="22" name="Rectangle 2"/>
          <p:cNvSpPr>
            <a:spLocks noChangeArrowheads="1"/>
          </p:cNvSpPr>
          <p:nvPr>
            <p:custDataLst>
              <p:tags r:id="rId15"/>
            </p:custDataLst>
          </p:nvPr>
        </p:nvSpPr>
        <p:spPr bwMode="auto">
          <a:xfrm>
            <a:off x="847196" y="548680"/>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Gegenfinanzierung (2)</a:t>
            </a:r>
            <a:endParaRPr lang="de-CH" altLang="de-DE" sz="2700" b="1" dirty="0">
              <a:solidFill>
                <a:srgbClr val="00A1F2"/>
              </a:solidFill>
            </a:endParaRPr>
          </a:p>
        </p:txBody>
      </p:sp>
    </p:spTree>
    <p:extLst>
      <p:ext uri="{BB962C8B-B14F-4D97-AF65-F5344CB8AC3E}">
        <p14:creationId xmlns:p14="http://schemas.microsoft.com/office/powerpoint/2010/main" val="3135034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683568" y="404664"/>
            <a:ext cx="8352928" cy="612000"/>
          </a:xfrm>
        </p:spPr>
        <p:txBody>
          <a:bodyPr/>
          <a:lstStyle/>
          <a:p>
            <a:r>
              <a:rPr lang="de-CH" sz="2400" dirty="0" smtClean="0"/>
              <a:t>Vergleich USRlll – STAF </a:t>
            </a:r>
            <a:endParaRPr lang="de-CH" sz="2400" dirty="0"/>
          </a:p>
        </p:txBody>
      </p:sp>
      <p:sp>
        <p:nvSpPr>
          <p:cNvPr id="3" name="Inhaltsplatzhalter 2"/>
          <p:cNvSpPr>
            <a:spLocks noGrp="1"/>
          </p:cNvSpPr>
          <p:nvPr>
            <p:ph idx="1"/>
            <p:custDataLst>
              <p:tags r:id="rId2"/>
            </p:custDataLst>
          </p:nvPr>
        </p:nvSpPr>
        <p:spPr/>
        <p:txBody>
          <a:bodyPr/>
          <a:lstStyle/>
          <a:p>
            <a:pPr marL="0" indent="0">
              <a:buNone/>
            </a:pPr>
            <a:endParaRPr lang="de-CH" sz="2000" dirty="0" smtClean="0"/>
          </a:p>
          <a:p>
            <a:pPr marL="0" indent="0">
              <a:buNone/>
            </a:pPr>
            <a:endParaRPr lang="de-CH" sz="2000" dirty="0"/>
          </a:p>
        </p:txBody>
      </p:sp>
      <p:sp>
        <p:nvSpPr>
          <p:cNvPr id="5" name="Rectangle 1"/>
          <p:cNvSpPr>
            <a:spLocks noChangeArrowheads="1"/>
          </p:cNvSpPr>
          <p:nvPr>
            <p:custDataLst>
              <p:tags r:id="rId3"/>
            </p:custDataLst>
          </p:nvPr>
        </p:nvSpPr>
        <p:spPr bwMode="auto">
          <a:xfrm>
            <a:off x="2087563" y="2490309"/>
            <a:ext cx="184731" cy="63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66616"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CH" altLang="de-DE"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elle 5"/>
          <p:cNvGraphicFramePr>
            <a:graphicFrameLocks noGrp="1"/>
          </p:cNvGraphicFramePr>
          <p:nvPr>
            <p:custDataLst>
              <p:tags r:id="rId4"/>
            </p:custDataLst>
            <p:extLst>
              <p:ext uri="{D42A27DB-BD31-4B8C-83A1-F6EECF244321}">
                <p14:modId xmlns:p14="http://schemas.microsoft.com/office/powerpoint/2010/main" val="2077107700"/>
              </p:ext>
            </p:extLst>
          </p:nvPr>
        </p:nvGraphicFramePr>
        <p:xfrm>
          <a:off x="683568" y="1067282"/>
          <a:ext cx="8280920" cy="4754880"/>
        </p:xfrm>
        <a:graphic>
          <a:graphicData uri="http://schemas.openxmlformats.org/drawingml/2006/table">
            <a:tbl>
              <a:tblPr firstRow="1" bandRow="1">
                <a:tableStyleId>{5C22544A-7EE6-4342-B048-85BDC9FD1C3A}</a:tableStyleId>
              </a:tblPr>
              <a:tblGrid>
                <a:gridCol w="3600400"/>
                <a:gridCol w="2160240"/>
                <a:gridCol w="2520280"/>
              </a:tblGrid>
              <a:tr h="617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solidFill>
                            <a:schemeClr val="tx1"/>
                          </a:solidFill>
                        </a:rPr>
                        <a:t>BG über die Steuerreform und AHV-Finanzierung</a:t>
                      </a:r>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i="0" dirty="0" smtClean="0">
                          <a:solidFill>
                            <a:schemeClr val="tx1"/>
                          </a:solidFill>
                        </a:rPr>
                        <a:t>USRlll</a:t>
                      </a:r>
                      <a:endParaRPr lang="de-CH" i="0" dirty="0">
                        <a:solidFill>
                          <a:schemeClr val="tx1"/>
                        </a:solidFill>
                      </a:endParaRPr>
                    </a:p>
                  </a:txBody>
                  <a:tcPr>
                    <a:solidFill>
                      <a:schemeClr val="accent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smtClean="0">
                          <a:solidFill>
                            <a:schemeClr val="tx1"/>
                          </a:solidFill>
                        </a:rPr>
                        <a:t>STAF</a:t>
                      </a:r>
                      <a:endParaRPr lang="de-CH" dirty="0">
                        <a:solidFill>
                          <a:schemeClr val="tx1"/>
                        </a:solidFill>
                      </a:endParaRPr>
                    </a:p>
                  </a:txBody>
                  <a:tcPr>
                    <a:solidFill>
                      <a:schemeClr val="accent2"/>
                    </a:solidFill>
                  </a:tcPr>
                </a:tc>
              </a:tr>
              <a:tr h="6301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800" dirty="0" smtClean="0"/>
                        <a:t>Pauschale Steueranrechnung für Betriebsstätten ausländischer</a:t>
                      </a:r>
                      <a:r>
                        <a:rPr lang="de-CH" sz="1800" baseline="0" dirty="0" smtClean="0"/>
                        <a:t> Unternehmen</a:t>
                      </a:r>
                      <a:endParaRPr lang="de-CH" sz="1800" dirty="0" smtClean="0"/>
                    </a:p>
                  </a:txBody>
                  <a:tcPr>
                    <a:solidFill>
                      <a:schemeClr val="tx2">
                        <a:lumMod val="60000"/>
                        <a:lumOff val="40000"/>
                      </a:schemeClr>
                    </a:solidFill>
                  </a:tcPr>
                </a:tc>
                <a:tc>
                  <a:txBody>
                    <a:bodyPr/>
                    <a:lstStyle/>
                    <a:p>
                      <a:pPr marL="0" indent="0">
                        <a:buFontTx/>
                        <a:buNone/>
                      </a:pPr>
                      <a:r>
                        <a:rPr lang="de-CH" sz="1800" i="0" dirty="0" smtClean="0">
                          <a:solidFill>
                            <a:schemeClr val="tx1"/>
                          </a:solidFill>
                        </a:rPr>
                        <a:t>Ja</a:t>
                      </a:r>
                      <a:endParaRPr lang="de-CH" sz="1800" i="0" dirty="0">
                        <a:solidFill>
                          <a:schemeClr val="tx1"/>
                        </a:solidFill>
                      </a:endParaRPr>
                    </a:p>
                  </a:txBody>
                  <a:tcPr>
                    <a:solidFill>
                      <a:schemeClr val="accent2">
                        <a:lumMod val="90000"/>
                      </a:schemeClr>
                    </a:solidFill>
                  </a:tcPr>
                </a:tc>
                <a:tc>
                  <a:txBody>
                    <a:bodyPr/>
                    <a:lstStyle/>
                    <a:p>
                      <a:pPr marL="0" indent="0">
                        <a:buFontTx/>
                        <a:buNone/>
                      </a:pPr>
                      <a:r>
                        <a:rPr lang="de-CH" sz="1800" dirty="0" smtClean="0">
                          <a:solidFill>
                            <a:schemeClr val="tx1"/>
                          </a:solidFill>
                        </a:rPr>
                        <a:t>Ja</a:t>
                      </a:r>
                      <a:endParaRPr lang="de-CH" sz="1800" dirty="0">
                        <a:solidFill>
                          <a:schemeClr val="tx1"/>
                        </a:solidFill>
                      </a:endParaRPr>
                    </a:p>
                  </a:txBody>
                  <a:tcPr>
                    <a:solidFill>
                      <a:schemeClr val="accent2"/>
                    </a:solidFill>
                  </a:tcPr>
                </a:tc>
              </a:tr>
              <a:tr h="630199">
                <a:tc>
                  <a:txBody>
                    <a:bodyPr/>
                    <a:lstStyle/>
                    <a:p>
                      <a:pPr marL="0" indent="0">
                        <a:buFontTx/>
                        <a:buNone/>
                      </a:pPr>
                      <a:r>
                        <a:rPr lang="de-CH" sz="1800" baseline="0" dirty="0" smtClean="0">
                          <a:solidFill>
                            <a:schemeClr val="tx1"/>
                          </a:solidFill>
                        </a:rPr>
                        <a:t>Erhöhung Kinder- und Ausbildungszulagen</a:t>
                      </a:r>
                    </a:p>
                  </a:txBody>
                  <a:tcPr>
                    <a:solidFill>
                      <a:schemeClr val="tx2">
                        <a:lumMod val="60000"/>
                        <a:lumOff val="40000"/>
                      </a:schemeClr>
                    </a:solidFill>
                  </a:tcPr>
                </a:tc>
                <a:tc>
                  <a:txBody>
                    <a:bodyPr/>
                    <a:lstStyle/>
                    <a:p>
                      <a:pPr marL="0" indent="0">
                        <a:buFontTx/>
                        <a:buNone/>
                      </a:pPr>
                      <a:r>
                        <a:rPr lang="de-CH" sz="1800" i="0" baseline="0" dirty="0" smtClean="0">
                          <a:solidFill>
                            <a:schemeClr val="tx1"/>
                          </a:solidFill>
                        </a:rPr>
                        <a:t>Nein</a:t>
                      </a:r>
                    </a:p>
                  </a:txBody>
                  <a:tcPr>
                    <a:solidFill>
                      <a:schemeClr val="accent2">
                        <a:lumMod val="90000"/>
                      </a:schemeClr>
                    </a:solidFill>
                  </a:tcPr>
                </a:tc>
                <a:tc>
                  <a:txBody>
                    <a:bodyPr/>
                    <a:lstStyle/>
                    <a:p>
                      <a:pPr marL="0" indent="0">
                        <a:buFontTx/>
                        <a:buNone/>
                      </a:pPr>
                      <a:r>
                        <a:rPr lang="de-CH" sz="1800" baseline="0" dirty="0" smtClean="0">
                          <a:solidFill>
                            <a:schemeClr val="tx1"/>
                          </a:solidFill>
                        </a:rPr>
                        <a:t>Nein</a:t>
                      </a:r>
                    </a:p>
                  </a:txBody>
                  <a:tcPr>
                    <a:solidFill>
                      <a:schemeClr val="accent2"/>
                    </a:solidFill>
                  </a:tcPr>
                </a:tc>
              </a:tr>
              <a:tr h="630199">
                <a:tc>
                  <a:txBody>
                    <a:bodyPr/>
                    <a:lstStyle/>
                    <a:p>
                      <a:pPr marL="0" indent="0">
                        <a:buFontTx/>
                        <a:buNone/>
                      </a:pPr>
                      <a:r>
                        <a:rPr lang="de-CH" sz="1800" dirty="0" smtClean="0">
                          <a:solidFill>
                            <a:schemeClr val="tx1"/>
                          </a:solidFill>
                        </a:rPr>
                        <a:t>AHV-Finanzierung</a:t>
                      </a:r>
                    </a:p>
                  </a:txBody>
                  <a:tcPr>
                    <a:solidFill>
                      <a:schemeClr val="tx2">
                        <a:lumMod val="60000"/>
                        <a:lumOff val="40000"/>
                      </a:schemeClr>
                    </a:solidFill>
                  </a:tcPr>
                </a:tc>
                <a:tc>
                  <a:txBody>
                    <a:bodyPr/>
                    <a:lstStyle/>
                    <a:p>
                      <a:pPr marL="0" indent="0">
                        <a:buFontTx/>
                        <a:buNone/>
                      </a:pPr>
                      <a:r>
                        <a:rPr lang="de-CH" sz="1800" i="0" dirty="0" smtClean="0">
                          <a:solidFill>
                            <a:schemeClr val="tx1"/>
                          </a:solidFill>
                        </a:rPr>
                        <a:t>Nein</a:t>
                      </a:r>
                      <a:endParaRPr lang="de-CH" sz="1800" i="0" dirty="0">
                        <a:solidFill>
                          <a:schemeClr val="tx1"/>
                        </a:solidFill>
                      </a:endParaRPr>
                    </a:p>
                  </a:txBody>
                  <a:tcPr>
                    <a:solidFill>
                      <a:schemeClr val="accent2">
                        <a:lumMod val="90000"/>
                      </a:schemeClr>
                    </a:solidFill>
                  </a:tcPr>
                </a:tc>
                <a:tc>
                  <a:txBody>
                    <a:bodyPr/>
                    <a:lstStyle/>
                    <a:p>
                      <a:pPr marL="0" indent="0">
                        <a:buFontTx/>
                        <a:buNone/>
                      </a:pPr>
                      <a:r>
                        <a:rPr lang="de-CH" sz="1800" dirty="0" smtClean="0">
                          <a:solidFill>
                            <a:schemeClr val="tx1"/>
                          </a:solidFill>
                        </a:rPr>
                        <a:t>Ja</a:t>
                      </a:r>
                    </a:p>
                    <a:p>
                      <a:pPr marL="0" indent="0">
                        <a:buFontTx/>
                        <a:buNone/>
                      </a:pPr>
                      <a:r>
                        <a:rPr lang="de-CH" sz="1800" dirty="0" smtClean="0">
                          <a:solidFill>
                            <a:schemeClr val="tx1"/>
                          </a:solidFill>
                        </a:rPr>
                        <a:t>Erhöhung</a:t>
                      </a:r>
                      <a:r>
                        <a:rPr lang="de-CH" sz="1800" baseline="0" dirty="0" smtClean="0">
                          <a:solidFill>
                            <a:schemeClr val="tx1"/>
                          </a:solidFill>
                        </a:rPr>
                        <a:t> Beitragssatz</a:t>
                      </a:r>
                    </a:p>
                    <a:p>
                      <a:pPr marL="0" indent="0">
                        <a:buFontTx/>
                        <a:buNone/>
                      </a:pPr>
                      <a:r>
                        <a:rPr lang="de-CH" sz="1800" baseline="0" dirty="0" smtClean="0">
                          <a:solidFill>
                            <a:schemeClr val="tx1"/>
                          </a:solidFill>
                        </a:rPr>
                        <a:t>-AG/AN je 4.35 %*</a:t>
                      </a:r>
                    </a:p>
                    <a:p>
                      <a:pPr marL="0" indent="0">
                        <a:buFontTx/>
                        <a:buNone/>
                      </a:pPr>
                      <a:r>
                        <a:rPr lang="de-CH" sz="1800" baseline="0" dirty="0" smtClean="0">
                          <a:solidFill>
                            <a:schemeClr val="tx1"/>
                          </a:solidFill>
                        </a:rPr>
                        <a:t>-SE 8.1 %*</a:t>
                      </a:r>
                    </a:p>
                    <a:p>
                      <a:pPr marL="0" indent="0">
                        <a:buFontTx/>
                        <a:buNone/>
                      </a:pPr>
                      <a:r>
                        <a:rPr lang="de-CH" sz="1800" baseline="0" dirty="0" smtClean="0">
                          <a:solidFill>
                            <a:schemeClr val="tx1"/>
                          </a:solidFill>
                        </a:rPr>
                        <a:t>Erhöhung MWST-Sätze</a:t>
                      </a:r>
                    </a:p>
                    <a:p>
                      <a:pPr marL="0" indent="0">
                        <a:buFontTx/>
                        <a:buNone/>
                      </a:pPr>
                      <a:r>
                        <a:rPr lang="de-CH" sz="1800" baseline="0" dirty="0" smtClean="0">
                          <a:solidFill>
                            <a:schemeClr val="tx1"/>
                          </a:solidFill>
                        </a:rPr>
                        <a:t>Normalsatz      +1.0 %</a:t>
                      </a:r>
                    </a:p>
                    <a:p>
                      <a:pPr marL="0" indent="0">
                        <a:buFontTx/>
                        <a:buNone/>
                      </a:pPr>
                      <a:r>
                        <a:rPr lang="de-CH" sz="1800" baseline="0" dirty="0" smtClean="0">
                          <a:solidFill>
                            <a:schemeClr val="tx1"/>
                          </a:solidFill>
                        </a:rPr>
                        <a:t>Sondersatz      +0.3 %</a:t>
                      </a:r>
                    </a:p>
                    <a:p>
                      <a:pPr marL="0" indent="0">
                        <a:buFontTx/>
                        <a:buNone/>
                      </a:pPr>
                      <a:r>
                        <a:rPr lang="de-CH" sz="1800" baseline="0" dirty="0" smtClean="0">
                          <a:solidFill>
                            <a:schemeClr val="tx1"/>
                          </a:solidFill>
                        </a:rPr>
                        <a:t>Beherbergung  +0.5 %</a:t>
                      </a:r>
                      <a:endParaRPr lang="de-CH" sz="1800" dirty="0">
                        <a:solidFill>
                          <a:schemeClr val="tx1"/>
                        </a:solidFill>
                      </a:endParaRPr>
                    </a:p>
                  </a:txBody>
                  <a:tcPr>
                    <a:solidFill>
                      <a:schemeClr val="accent2"/>
                    </a:solidFill>
                  </a:tcPr>
                </a:tc>
              </a:tr>
            </a:tbl>
          </a:graphicData>
        </a:graphic>
      </p:graphicFrame>
      <p:sp>
        <p:nvSpPr>
          <p:cNvPr id="4" name="Textfeld 3"/>
          <p:cNvSpPr txBox="1"/>
          <p:nvPr>
            <p:custDataLst>
              <p:tags r:id="rId5"/>
            </p:custDataLst>
          </p:nvPr>
        </p:nvSpPr>
        <p:spPr>
          <a:xfrm>
            <a:off x="683568" y="6104329"/>
            <a:ext cx="6624736" cy="276999"/>
          </a:xfrm>
          <a:prstGeom prst="rect">
            <a:avLst/>
          </a:prstGeom>
          <a:noFill/>
        </p:spPr>
        <p:txBody>
          <a:bodyPr wrap="square" rtlCol="0">
            <a:spAutoFit/>
          </a:bodyPr>
          <a:lstStyle/>
          <a:p>
            <a:r>
              <a:rPr lang="de-CH" sz="1200" dirty="0" smtClean="0"/>
              <a:t>*AHV-Beitragssätze bisher: AG/AN je 4.2 %; SE 7.8 %</a:t>
            </a:r>
            <a:endParaRPr lang="de-CH" sz="1200" dirty="0"/>
          </a:p>
        </p:txBody>
      </p:sp>
    </p:spTree>
    <p:extLst>
      <p:ext uri="{BB962C8B-B14F-4D97-AF65-F5344CB8AC3E}">
        <p14:creationId xmlns:p14="http://schemas.microsoft.com/office/powerpoint/2010/main" val="8087780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custDataLst>
              <p:tags r:id="rId1"/>
            </p:custDataLst>
          </p:nvPr>
        </p:nvSpPr>
        <p:spPr bwMode="auto">
          <a:xfrm>
            <a:off x="847196" y="548680"/>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Gegenfinanzierung Gemeinden (1)</a:t>
            </a:r>
            <a:endParaRPr lang="de-CH" altLang="de-DE" sz="2700" b="1" dirty="0">
              <a:solidFill>
                <a:srgbClr val="00A1F2"/>
              </a:solidFill>
            </a:endParaRPr>
          </a:p>
        </p:txBody>
      </p:sp>
      <p:sp>
        <p:nvSpPr>
          <p:cNvPr id="6" name="Inhaltsplatzhalter 2"/>
          <p:cNvSpPr>
            <a:spLocks noGrp="1"/>
          </p:cNvSpPr>
          <p:nvPr>
            <p:ph idx="1"/>
            <p:custDataLst>
              <p:tags r:id="rId2"/>
            </p:custDataLst>
          </p:nvPr>
        </p:nvSpPr>
        <p:spPr>
          <a:xfrm>
            <a:off x="900000" y="1340768"/>
            <a:ext cx="7992480" cy="4266000"/>
          </a:xfrm>
        </p:spPr>
        <p:txBody>
          <a:bodyPr/>
          <a:lstStyle/>
          <a:p>
            <a:pPr>
              <a:buClr>
                <a:srgbClr val="00A1F2"/>
              </a:buClr>
              <a:buFont typeface="Wingdings" panose="05000000000000000000" pitchFamily="2" charset="2"/>
              <a:buChar char="§"/>
            </a:pPr>
            <a:endParaRPr lang="de-CH" sz="2000" dirty="0" smtClean="0"/>
          </a:p>
          <a:p>
            <a:pPr>
              <a:buClr>
                <a:srgbClr val="00A1F2"/>
              </a:buClr>
              <a:buFont typeface="Wingdings" panose="05000000000000000000" pitchFamily="2" charset="2"/>
              <a:buChar char="§"/>
            </a:pPr>
            <a:r>
              <a:rPr lang="de-CH" sz="2000" dirty="0" smtClean="0"/>
              <a:t>Saldoneutrale </a:t>
            </a:r>
            <a:r>
              <a:rPr lang="de-CH" sz="2000" dirty="0"/>
              <a:t>Umsetzung für die Gemeinden </a:t>
            </a:r>
          </a:p>
          <a:p>
            <a:pPr lvl="1">
              <a:buClr>
                <a:srgbClr val="00A1F2"/>
              </a:buClr>
              <a:buFont typeface="Symbol" panose="05050102010706020507" pitchFamily="18" charset="2"/>
              <a:buChar char="-"/>
            </a:pPr>
            <a:r>
              <a:rPr lang="de-CH" sz="2000" dirty="0"/>
              <a:t>1 % Senkung Kantonssteuerzuschlag und Erhöhung Gemeindesteuerzuschlag von 50 % auf 51 % </a:t>
            </a:r>
            <a:endParaRPr lang="de-CH" sz="2000" dirty="0" smtClean="0"/>
          </a:p>
          <a:p>
            <a:pPr>
              <a:buClr>
                <a:srgbClr val="00A1F2"/>
              </a:buClr>
              <a:buFont typeface="Wingdings" panose="05000000000000000000" pitchFamily="2" charset="2"/>
              <a:buChar char="§"/>
            </a:pPr>
            <a:endParaRPr lang="de-CH" sz="2000" b="1" dirty="0"/>
          </a:p>
          <a:p>
            <a:pPr>
              <a:buClr>
                <a:srgbClr val="00A1F2"/>
              </a:buClr>
              <a:buFont typeface="Wingdings" panose="05000000000000000000" pitchFamily="2" charset="2"/>
              <a:buChar char="§"/>
            </a:pPr>
            <a:endParaRPr lang="de-CH" sz="2000" dirty="0"/>
          </a:p>
          <a:p>
            <a:pPr>
              <a:buClr>
                <a:srgbClr val="00A1F2"/>
              </a:buClr>
              <a:buFont typeface="Wingdings" panose="05000000000000000000" pitchFamily="2" charset="2"/>
              <a:buChar char="§"/>
            </a:pPr>
            <a:endParaRPr lang="de-CH" sz="2000" dirty="0"/>
          </a:p>
          <a:p>
            <a:pPr>
              <a:buClr>
                <a:schemeClr val="accent1"/>
              </a:buClr>
              <a:buFont typeface="Wingdings" panose="05000000000000000000" pitchFamily="2" charset="2"/>
              <a:buChar char="§"/>
            </a:pPr>
            <a:endParaRPr lang="de-CH" sz="2000" dirty="0"/>
          </a:p>
        </p:txBody>
      </p:sp>
    </p:spTree>
    <p:extLst>
      <p:ext uri="{BB962C8B-B14F-4D97-AF65-F5344CB8AC3E}">
        <p14:creationId xmlns:p14="http://schemas.microsoft.com/office/powerpoint/2010/main" val="21685632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custDataLst>
              <p:tags r:id="rId1"/>
            </p:custDataLst>
          </p:nvPr>
        </p:nvSpPr>
        <p:spPr>
          <a:xfrm>
            <a:off x="858125" y="1833320"/>
            <a:ext cx="3785884" cy="338554"/>
          </a:xfrm>
          <a:prstGeom prst="rect">
            <a:avLst/>
          </a:prstGeom>
          <a:solidFill>
            <a:srgbClr val="FFC000"/>
          </a:solidFill>
          <a:ln w="6350">
            <a:solidFill>
              <a:schemeClr val="tx1"/>
            </a:solidFill>
          </a:ln>
        </p:spPr>
        <p:txBody>
          <a:bodyPr wrap="square" rtlCol="0">
            <a:spAutoFit/>
          </a:bodyPr>
          <a:lstStyle/>
          <a:p>
            <a:pPr>
              <a:tabLst>
                <a:tab pos="3589338" algn="r"/>
              </a:tabLst>
            </a:pPr>
            <a:r>
              <a:rPr lang="de-CH" sz="1600" b="1" dirty="0" smtClean="0"/>
              <a:t>STAF Mindereinnahmen	</a:t>
            </a:r>
            <a:endParaRPr lang="de-CH" sz="1600" b="1" dirty="0"/>
          </a:p>
        </p:txBody>
      </p:sp>
      <p:sp>
        <p:nvSpPr>
          <p:cNvPr id="10" name="Textfeld 9"/>
          <p:cNvSpPr txBox="1"/>
          <p:nvPr>
            <p:custDataLst>
              <p:tags r:id="rId2"/>
            </p:custDataLst>
          </p:nvPr>
        </p:nvSpPr>
        <p:spPr>
          <a:xfrm>
            <a:off x="854076" y="2270562"/>
            <a:ext cx="3785884" cy="984885"/>
          </a:xfrm>
          <a:prstGeom prst="rect">
            <a:avLst/>
          </a:prstGeom>
          <a:solidFill>
            <a:srgbClr val="FFC000"/>
          </a:solidFill>
          <a:ln w="6350">
            <a:solidFill>
              <a:schemeClr val="tx1"/>
            </a:solidFill>
          </a:ln>
        </p:spPr>
        <p:txBody>
          <a:bodyPr wrap="square" rtlCol="0">
            <a:spAutoFit/>
          </a:bodyPr>
          <a:lstStyle/>
          <a:p>
            <a:pPr>
              <a:spcAft>
                <a:spcPts val="600"/>
              </a:spcAft>
              <a:tabLst>
                <a:tab pos="3589338" algn="r"/>
              </a:tabLst>
            </a:pPr>
            <a:r>
              <a:rPr lang="de-CH" sz="1600" dirty="0" smtClean="0"/>
              <a:t>Patentbox 90 %</a:t>
            </a:r>
          </a:p>
          <a:p>
            <a:pPr>
              <a:spcAft>
                <a:spcPts val="600"/>
              </a:spcAft>
              <a:tabLst>
                <a:tab pos="3589338" algn="r"/>
              </a:tabLst>
            </a:pPr>
            <a:r>
              <a:rPr lang="de-CH" sz="1600" dirty="0" smtClean="0"/>
              <a:t>Zusatzabzug F&amp;E +50 %	18.0</a:t>
            </a:r>
          </a:p>
          <a:p>
            <a:pPr>
              <a:spcAft>
                <a:spcPts val="600"/>
              </a:spcAft>
              <a:tabLst>
                <a:tab pos="3589338" algn="r"/>
              </a:tabLst>
            </a:pPr>
            <a:r>
              <a:rPr lang="de-CH" sz="1600" dirty="0" smtClean="0"/>
              <a:t>Entlastungsbegrenzung 70 %	</a:t>
            </a:r>
          </a:p>
        </p:txBody>
      </p:sp>
      <p:sp>
        <p:nvSpPr>
          <p:cNvPr id="14" name="Textfeld 13"/>
          <p:cNvSpPr txBox="1"/>
          <p:nvPr>
            <p:custDataLst>
              <p:tags r:id="rId3"/>
            </p:custDataLst>
          </p:nvPr>
        </p:nvSpPr>
        <p:spPr>
          <a:xfrm>
            <a:off x="4827652" y="1849036"/>
            <a:ext cx="3785884" cy="338554"/>
          </a:xfrm>
          <a:prstGeom prst="rect">
            <a:avLst/>
          </a:prstGeom>
          <a:solidFill>
            <a:srgbClr val="92D050"/>
          </a:solidFill>
          <a:ln w="6350">
            <a:solidFill>
              <a:schemeClr val="tx1"/>
            </a:solidFill>
          </a:ln>
        </p:spPr>
        <p:txBody>
          <a:bodyPr wrap="square" rtlCol="0">
            <a:spAutoFit/>
          </a:bodyPr>
          <a:lstStyle/>
          <a:p>
            <a:pPr>
              <a:tabLst>
                <a:tab pos="3589338" algn="r"/>
              </a:tabLst>
            </a:pPr>
            <a:r>
              <a:rPr lang="de-CH" sz="1600" b="1" dirty="0" smtClean="0"/>
              <a:t>STAF Gegenfinanzierung	</a:t>
            </a:r>
            <a:endParaRPr lang="de-CH" sz="1600" b="1" dirty="0"/>
          </a:p>
        </p:txBody>
      </p:sp>
      <p:sp>
        <p:nvSpPr>
          <p:cNvPr id="15" name="Textfeld 14"/>
          <p:cNvSpPr txBox="1"/>
          <p:nvPr>
            <p:custDataLst>
              <p:tags r:id="rId4"/>
            </p:custDataLst>
          </p:nvPr>
        </p:nvSpPr>
        <p:spPr>
          <a:xfrm>
            <a:off x="854076" y="3255447"/>
            <a:ext cx="3785883" cy="338554"/>
          </a:xfrm>
          <a:prstGeom prst="rect">
            <a:avLst/>
          </a:prstGeom>
          <a:solidFill>
            <a:srgbClr val="FFC000"/>
          </a:solidFill>
          <a:ln w="6350">
            <a:solidFill>
              <a:schemeClr val="tx1"/>
            </a:solidFill>
          </a:ln>
        </p:spPr>
        <p:txBody>
          <a:bodyPr wrap="square" rtlCol="0">
            <a:spAutoFit/>
          </a:bodyPr>
          <a:lstStyle/>
          <a:p>
            <a:pPr>
              <a:spcAft>
                <a:spcPts val="600"/>
              </a:spcAft>
              <a:tabLst>
                <a:tab pos="3589338" algn="r"/>
              </a:tabLst>
            </a:pPr>
            <a:r>
              <a:rPr lang="de-CH" sz="1600" dirty="0" smtClean="0"/>
              <a:t>Gewinnsteuer 2. Stufe 17.9 %	</a:t>
            </a:r>
            <a:r>
              <a:rPr lang="de-CH" sz="1600" dirty="0"/>
              <a:t>9</a:t>
            </a:r>
            <a:r>
              <a:rPr lang="de-CH" sz="1600" dirty="0" smtClean="0"/>
              <a:t>.0</a:t>
            </a:r>
            <a:r>
              <a:rPr lang="de-CH" sz="1600" u="sng" dirty="0" smtClean="0"/>
              <a:t>     </a:t>
            </a:r>
            <a:endParaRPr lang="de-CH" sz="1600" u="sng" dirty="0"/>
          </a:p>
        </p:txBody>
      </p:sp>
      <p:sp>
        <p:nvSpPr>
          <p:cNvPr id="16" name="Textfeld 15"/>
          <p:cNvSpPr txBox="1"/>
          <p:nvPr>
            <p:custDataLst>
              <p:tags r:id="rId5"/>
            </p:custDataLst>
          </p:nvPr>
        </p:nvSpPr>
        <p:spPr>
          <a:xfrm>
            <a:off x="4827652" y="2564904"/>
            <a:ext cx="3785884" cy="584775"/>
          </a:xfrm>
          <a:prstGeom prst="rect">
            <a:avLst/>
          </a:prstGeom>
          <a:solidFill>
            <a:srgbClr val="92D050"/>
          </a:solidFill>
          <a:ln w="6350">
            <a:solidFill>
              <a:schemeClr val="tx1"/>
            </a:solidFill>
          </a:ln>
        </p:spPr>
        <p:txBody>
          <a:bodyPr wrap="square" rtlCol="0">
            <a:spAutoFit/>
          </a:bodyPr>
          <a:lstStyle/>
          <a:p>
            <a:pPr>
              <a:tabLst>
                <a:tab pos="3589338" algn="r"/>
              </a:tabLst>
            </a:pPr>
            <a:r>
              <a:rPr lang="de-CH" sz="1600" dirty="0" smtClean="0"/>
              <a:t>Ordentliche Besteuerung von Statusgesellschaften                         1.0</a:t>
            </a:r>
          </a:p>
        </p:txBody>
      </p:sp>
      <p:sp>
        <p:nvSpPr>
          <p:cNvPr id="18" name="Textfeld 17"/>
          <p:cNvSpPr txBox="1"/>
          <p:nvPr>
            <p:custDataLst>
              <p:tags r:id="rId6"/>
            </p:custDataLst>
          </p:nvPr>
        </p:nvSpPr>
        <p:spPr>
          <a:xfrm>
            <a:off x="4827652" y="3149679"/>
            <a:ext cx="3785884" cy="584775"/>
          </a:xfrm>
          <a:prstGeom prst="rect">
            <a:avLst/>
          </a:prstGeom>
          <a:solidFill>
            <a:srgbClr val="92D050"/>
          </a:solidFill>
          <a:ln w="6350">
            <a:solidFill>
              <a:schemeClr val="tx1"/>
            </a:solidFill>
          </a:ln>
        </p:spPr>
        <p:txBody>
          <a:bodyPr wrap="square" rtlCol="0">
            <a:spAutoFit/>
          </a:bodyPr>
          <a:lstStyle/>
          <a:p>
            <a:pPr>
              <a:tabLst>
                <a:tab pos="3589338" algn="r"/>
              </a:tabLst>
            </a:pPr>
            <a:r>
              <a:rPr lang="de-CH" sz="1600" dirty="0" smtClean="0"/>
              <a:t>Erhöhung privilegierte                    Dividendenbesteuerung 60%	10.0</a:t>
            </a:r>
          </a:p>
        </p:txBody>
      </p:sp>
      <p:sp>
        <p:nvSpPr>
          <p:cNvPr id="20" name="Textfeld 19"/>
          <p:cNvSpPr txBox="1"/>
          <p:nvPr>
            <p:custDataLst>
              <p:tags r:id="rId7"/>
            </p:custDataLst>
          </p:nvPr>
        </p:nvSpPr>
        <p:spPr>
          <a:xfrm>
            <a:off x="854075" y="3594502"/>
            <a:ext cx="3785883" cy="338554"/>
          </a:xfrm>
          <a:prstGeom prst="rect">
            <a:avLst/>
          </a:prstGeom>
          <a:solidFill>
            <a:srgbClr val="FFC000"/>
          </a:solidFill>
          <a:ln w="6350">
            <a:solidFill>
              <a:schemeClr val="tx1"/>
            </a:solidFill>
          </a:ln>
        </p:spPr>
        <p:txBody>
          <a:bodyPr wrap="square" rtlCol="0">
            <a:spAutoFit/>
          </a:bodyPr>
          <a:lstStyle/>
          <a:p>
            <a:pPr>
              <a:spcAft>
                <a:spcPts val="600"/>
              </a:spcAft>
              <a:tabLst>
                <a:tab pos="3589338" algn="r"/>
              </a:tabLst>
            </a:pPr>
            <a:r>
              <a:rPr lang="de-CH" sz="1600" dirty="0" smtClean="0"/>
              <a:t>Gewinnsteuer 1. Stufe 14.7 %</a:t>
            </a:r>
            <a:r>
              <a:rPr lang="de-CH" sz="1600" dirty="0"/>
              <a:t>	</a:t>
            </a:r>
            <a:r>
              <a:rPr lang="de-CH" sz="1600" dirty="0" smtClean="0"/>
              <a:t>1.0</a:t>
            </a:r>
            <a:r>
              <a:rPr lang="de-CH" sz="1600" u="sng" dirty="0" smtClean="0"/>
              <a:t>        </a:t>
            </a:r>
            <a:endParaRPr lang="de-CH" sz="1600" u="sng" dirty="0"/>
          </a:p>
        </p:txBody>
      </p:sp>
      <p:sp>
        <p:nvSpPr>
          <p:cNvPr id="19" name="Textfeld 18"/>
          <p:cNvSpPr txBox="1"/>
          <p:nvPr>
            <p:custDataLst>
              <p:tags r:id="rId8"/>
            </p:custDataLst>
          </p:nvPr>
        </p:nvSpPr>
        <p:spPr>
          <a:xfrm>
            <a:off x="858125" y="5610726"/>
            <a:ext cx="3785883" cy="338554"/>
          </a:xfrm>
          <a:prstGeom prst="rect">
            <a:avLst/>
          </a:prstGeom>
          <a:solidFill>
            <a:srgbClr val="FFC000"/>
          </a:solidFill>
          <a:ln w="6350">
            <a:solidFill>
              <a:schemeClr val="tx1"/>
            </a:solidFill>
          </a:ln>
        </p:spPr>
        <p:txBody>
          <a:bodyPr wrap="square" rtlCol="0">
            <a:spAutoFit/>
          </a:bodyPr>
          <a:lstStyle/>
          <a:p>
            <a:pPr>
              <a:spcAft>
                <a:spcPts val="600"/>
              </a:spcAft>
              <a:tabLst>
                <a:tab pos="3589338" algn="r"/>
              </a:tabLst>
            </a:pPr>
            <a:r>
              <a:rPr lang="de-CH" sz="1600" dirty="0" smtClean="0"/>
              <a:t>Total Mindereinnahmen</a:t>
            </a:r>
            <a:r>
              <a:rPr lang="de-CH" sz="1600" dirty="0"/>
              <a:t>	</a:t>
            </a:r>
            <a:r>
              <a:rPr lang="de-CH" sz="1600" dirty="0" smtClean="0"/>
              <a:t>29.0</a:t>
            </a:r>
            <a:r>
              <a:rPr lang="de-CH" sz="1600" u="sng" dirty="0" smtClean="0"/>
              <a:t>        </a:t>
            </a:r>
            <a:endParaRPr lang="de-CH" sz="1600" u="sng" dirty="0"/>
          </a:p>
        </p:txBody>
      </p:sp>
      <p:sp>
        <p:nvSpPr>
          <p:cNvPr id="21" name="Textfeld 20"/>
          <p:cNvSpPr txBox="1"/>
          <p:nvPr>
            <p:custDataLst>
              <p:tags r:id="rId9"/>
            </p:custDataLst>
          </p:nvPr>
        </p:nvSpPr>
        <p:spPr>
          <a:xfrm>
            <a:off x="4827652" y="5610726"/>
            <a:ext cx="3785884" cy="338554"/>
          </a:xfrm>
          <a:prstGeom prst="rect">
            <a:avLst/>
          </a:prstGeom>
          <a:solidFill>
            <a:srgbClr val="92D050"/>
          </a:solidFill>
          <a:ln w="6350">
            <a:solidFill>
              <a:schemeClr val="tx1"/>
            </a:solidFill>
          </a:ln>
        </p:spPr>
        <p:txBody>
          <a:bodyPr wrap="square" rtlCol="0">
            <a:spAutoFit/>
          </a:bodyPr>
          <a:lstStyle/>
          <a:p>
            <a:pPr>
              <a:tabLst>
                <a:tab pos="3589338" algn="r"/>
              </a:tabLst>
            </a:pPr>
            <a:r>
              <a:rPr lang="de-CH" sz="1600" dirty="0" smtClean="0"/>
              <a:t>Total Gegenfinanzierung	29.0</a:t>
            </a:r>
          </a:p>
        </p:txBody>
      </p:sp>
      <p:sp>
        <p:nvSpPr>
          <p:cNvPr id="24" name="Textfeld 23"/>
          <p:cNvSpPr txBox="1"/>
          <p:nvPr>
            <p:custDataLst>
              <p:tags r:id="rId10"/>
            </p:custDataLst>
          </p:nvPr>
        </p:nvSpPr>
        <p:spPr>
          <a:xfrm>
            <a:off x="4827652" y="2263514"/>
            <a:ext cx="3785884" cy="338554"/>
          </a:xfrm>
          <a:prstGeom prst="rect">
            <a:avLst/>
          </a:prstGeom>
          <a:solidFill>
            <a:srgbClr val="92D050"/>
          </a:solidFill>
          <a:ln w="6350">
            <a:solidFill>
              <a:schemeClr val="tx1"/>
            </a:solidFill>
          </a:ln>
        </p:spPr>
        <p:txBody>
          <a:bodyPr wrap="square" rtlCol="0">
            <a:spAutoFit/>
          </a:bodyPr>
          <a:lstStyle/>
          <a:p>
            <a:pPr>
              <a:tabLst>
                <a:tab pos="3589338" algn="r"/>
              </a:tabLst>
            </a:pPr>
            <a:r>
              <a:rPr lang="de-CH" sz="1600" dirty="0" smtClean="0"/>
              <a:t>Kantonsanteil DBST 21.2 %	3.0</a:t>
            </a:r>
          </a:p>
        </p:txBody>
      </p:sp>
      <p:sp>
        <p:nvSpPr>
          <p:cNvPr id="25" name="Textfeld 24"/>
          <p:cNvSpPr txBox="1"/>
          <p:nvPr>
            <p:custDataLst>
              <p:tags r:id="rId11"/>
            </p:custDataLst>
          </p:nvPr>
        </p:nvSpPr>
        <p:spPr>
          <a:xfrm>
            <a:off x="4827652" y="3717032"/>
            <a:ext cx="3785884" cy="830997"/>
          </a:xfrm>
          <a:prstGeom prst="rect">
            <a:avLst/>
          </a:prstGeom>
          <a:solidFill>
            <a:srgbClr val="92D050"/>
          </a:solidFill>
          <a:ln w="6350">
            <a:solidFill>
              <a:schemeClr val="tx1"/>
            </a:solidFill>
          </a:ln>
        </p:spPr>
        <p:txBody>
          <a:bodyPr wrap="square" rtlCol="0">
            <a:spAutoFit/>
          </a:bodyPr>
          <a:lstStyle/>
          <a:p>
            <a:pPr>
              <a:tabLst>
                <a:tab pos="3589338" algn="r"/>
              </a:tabLst>
            </a:pPr>
            <a:r>
              <a:rPr lang="de-CH" sz="1600" dirty="0" smtClean="0"/>
              <a:t>Verzicht privilegierte Vermögens-besteuerung ausserbörslicher Aktien/Anteilscheinen 	15.0</a:t>
            </a:r>
          </a:p>
        </p:txBody>
      </p:sp>
      <p:sp>
        <p:nvSpPr>
          <p:cNvPr id="28" name="Textfeld 27"/>
          <p:cNvSpPr txBox="1"/>
          <p:nvPr>
            <p:custDataLst>
              <p:tags r:id="rId12"/>
            </p:custDataLst>
          </p:nvPr>
        </p:nvSpPr>
        <p:spPr>
          <a:xfrm>
            <a:off x="854077" y="3904020"/>
            <a:ext cx="3785883" cy="338554"/>
          </a:xfrm>
          <a:prstGeom prst="rect">
            <a:avLst/>
          </a:prstGeom>
          <a:solidFill>
            <a:srgbClr val="FFC000"/>
          </a:solidFill>
          <a:ln w="6350">
            <a:solidFill>
              <a:schemeClr val="tx1"/>
            </a:solidFill>
          </a:ln>
        </p:spPr>
        <p:txBody>
          <a:bodyPr wrap="square" rtlCol="0">
            <a:spAutoFit/>
          </a:bodyPr>
          <a:lstStyle/>
          <a:p>
            <a:pPr>
              <a:spcAft>
                <a:spcPts val="600"/>
              </a:spcAft>
              <a:tabLst>
                <a:tab pos="3589338" algn="r"/>
              </a:tabLst>
            </a:pPr>
            <a:r>
              <a:rPr lang="de-CH" sz="1600" dirty="0" smtClean="0"/>
              <a:t>Kapitalsteuer neu 0.75 %o</a:t>
            </a:r>
            <a:r>
              <a:rPr lang="de-CH" sz="1600" dirty="0"/>
              <a:t>	</a:t>
            </a:r>
            <a:r>
              <a:rPr lang="de-CH" sz="1600" dirty="0" smtClean="0"/>
              <a:t>-.--</a:t>
            </a:r>
            <a:r>
              <a:rPr lang="de-CH" sz="1600" u="sng" dirty="0" smtClean="0"/>
              <a:t>        </a:t>
            </a:r>
            <a:endParaRPr lang="de-CH" sz="1600" u="sng" dirty="0"/>
          </a:p>
        </p:txBody>
      </p:sp>
      <p:sp>
        <p:nvSpPr>
          <p:cNvPr id="29" name="Textfeld 28"/>
          <p:cNvSpPr txBox="1"/>
          <p:nvPr>
            <p:custDataLst>
              <p:tags r:id="rId13"/>
            </p:custDataLst>
          </p:nvPr>
        </p:nvSpPr>
        <p:spPr>
          <a:xfrm>
            <a:off x="858125" y="4242574"/>
            <a:ext cx="3785883" cy="338554"/>
          </a:xfrm>
          <a:prstGeom prst="rect">
            <a:avLst/>
          </a:prstGeom>
          <a:solidFill>
            <a:srgbClr val="FFC000"/>
          </a:solidFill>
          <a:ln w="6350">
            <a:solidFill>
              <a:schemeClr val="tx1"/>
            </a:solidFill>
          </a:ln>
        </p:spPr>
        <p:txBody>
          <a:bodyPr wrap="square" rtlCol="0">
            <a:spAutoFit/>
          </a:bodyPr>
          <a:lstStyle/>
          <a:p>
            <a:pPr>
              <a:spcAft>
                <a:spcPts val="600"/>
              </a:spcAft>
              <a:tabLst>
                <a:tab pos="3589338" algn="r"/>
              </a:tabLst>
            </a:pPr>
            <a:r>
              <a:rPr lang="de-CH" sz="1600" dirty="0" smtClean="0"/>
              <a:t>Erhöhung AG-Beiträge AHV 0.15 %  1.0</a:t>
            </a:r>
            <a:r>
              <a:rPr lang="de-CH" sz="1600" u="sng" dirty="0" smtClean="0"/>
              <a:t>        </a:t>
            </a:r>
            <a:endParaRPr lang="de-CH" sz="1600" u="sng" dirty="0"/>
          </a:p>
        </p:txBody>
      </p:sp>
      <p:sp>
        <p:nvSpPr>
          <p:cNvPr id="22" name="Rectangle 2"/>
          <p:cNvSpPr>
            <a:spLocks noChangeArrowheads="1"/>
          </p:cNvSpPr>
          <p:nvPr>
            <p:custDataLst>
              <p:tags r:id="rId14"/>
            </p:custDataLst>
          </p:nvPr>
        </p:nvSpPr>
        <p:spPr bwMode="auto">
          <a:xfrm>
            <a:off x="847196" y="548680"/>
            <a:ext cx="818930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Gegenfinanzierung Gemeinden (2)</a:t>
            </a:r>
            <a:endParaRPr lang="de-CH" altLang="de-DE" sz="2700" b="1" dirty="0">
              <a:solidFill>
                <a:srgbClr val="00A1F2"/>
              </a:solidFill>
            </a:endParaRPr>
          </a:p>
        </p:txBody>
      </p:sp>
    </p:spTree>
    <p:extLst>
      <p:ext uri="{BB962C8B-B14F-4D97-AF65-F5344CB8AC3E}">
        <p14:creationId xmlns:p14="http://schemas.microsoft.com/office/powerpoint/2010/main" val="2326743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custDataLst>
              <p:tags r:id="rId1"/>
            </p:custDataLst>
          </p:nvPr>
        </p:nvSpPr>
        <p:spPr bwMode="auto">
          <a:xfrm>
            <a:off x="889855" y="1628800"/>
            <a:ext cx="8074633"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marL="0" indent="0">
              <a:buNone/>
            </a:pPr>
            <a:r>
              <a:rPr lang="de-CH" sz="2000" b="1" dirty="0" smtClean="0"/>
              <a:t>Vorlage Bund</a:t>
            </a:r>
          </a:p>
          <a:p>
            <a:pPr>
              <a:buClr>
                <a:srgbClr val="00A1F2"/>
              </a:buClr>
              <a:buFont typeface="Wingdings" panose="05000000000000000000" pitchFamily="2" charset="2"/>
              <a:buChar char="§"/>
            </a:pPr>
            <a:r>
              <a:rPr lang="de-CH" sz="2000" dirty="0" smtClean="0"/>
              <a:t>März 2018: 	</a:t>
            </a:r>
            <a:r>
              <a:rPr lang="de-CH" sz="2000" dirty="0"/>
              <a:t>	</a:t>
            </a:r>
            <a:r>
              <a:rPr lang="de-CH" sz="2000" dirty="0" smtClean="0"/>
              <a:t>Botschaft des Bundesrats</a:t>
            </a:r>
          </a:p>
          <a:p>
            <a:pPr>
              <a:buClr>
                <a:srgbClr val="00A1F2"/>
              </a:buClr>
              <a:buFont typeface="Wingdings" panose="05000000000000000000" pitchFamily="2" charset="2"/>
              <a:buChar char="§"/>
            </a:pPr>
            <a:r>
              <a:rPr lang="de-CH" sz="2000" dirty="0" smtClean="0"/>
              <a:t>Juni 2018: 		Beratung SR</a:t>
            </a:r>
          </a:p>
          <a:p>
            <a:pPr>
              <a:buClr>
                <a:srgbClr val="00A1F2"/>
              </a:buClr>
              <a:buFont typeface="Wingdings" panose="05000000000000000000" pitchFamily="2" charset="2"/>
              <a:buChar char="§"/>
            </a:pPr>
            <a:r>
              <a:rPr lang="de-CH" sz="2000" dirty="0" smtClean="0"/>
              <a:t>Herbst 2018:	Beratung NR			</a:t>
            </a:r>
          </a:p>
          <a:p>
            <a:pPr marL="0" indent="0">
              <a:buClr>
                <a:srgbClr val="00A1F2"/>
              </a:buClr>
              <a:buNone/>
            </a:pPr>
            <a:r>
              <a:rPr lang="de-CH" sz="2000" dirty="0"/>
              <a:t>	</a:t>
            </a:r>
            <a:r>
              <a:rPr lang="de-CH" sz="2000" dirty="0" smtClean="0"/>
              <a:t>		Schlussabstimmungen NR/SR </a:t>
            </a:r>
          </a:p>
          <a:p>
            <a:pPr>
              <a:buClr>
                <a:srgbClr val="00A1F2"/>
              </a:buClr>
              <a:buFont typeface="Wingdings" panose="05000000000000000000" pitchFamily="2" charset="2"/>
              <a:buChar char="§"/>
            </a:pPr>
            <a:r>
              <a:rPr lang="de-CH" sz="2000" dirty="0" smtClean="0"/>
              <a:t>2019: </a:t>
            </a:r>
            <a:r>
              <a:rPr lang="de-CH" sz="2000" dirty="0"/>
              <a:t>	</a:t>
            </a:r>
            <a:r>
              <a:rPr lang="de-CH" sz="2000" dirty="0" smtClean="0"/>
              <a:t>	Inkrafttreten Art. 78g Abs. 1 und 2 StHG</a:t>
            </a:r>
          </a:p>
          <a:p>
            <a:pPr lvl="6">
              <a:buClr>
                <a:srgbClr val="00A1F2"/>
              </a:buClr>
              <a:buFont typeface="Symbol" panose="05050102010706020507" pitchFamily="18" charset="2"/>
              <a:buChar char="-"/>
            </a:pPr>
            <a:r>
              <a:rPr lang="de-CH" sz="1400" dirty="0" smtClean="0"/>
              <a:t>Am 1. Tag nach Ablauf Referendumsfrist oder nach Annahme in Volksabstimmung </a:t>
            </a:r>
          </a:p>
          <a:p>
            <a:pPr lvl="6">
              <a:buClr>
                <a:srgbClr val="00A1F2"/>
              </a:buClr>
              <a:buFont typeface="Symbol" panose="05050102010706020507" pitchFamily="18" charset="2"/>
              <a:buChar char="-"/>
            </a:pPr>
            <a:r>
              <a:rPr lang="de-CH" sz="1400" dirty="0" smtClean="0"/>
              <a:t>Vorgängige Aufdeckung stiller Reserven von Status-gesellschaften mit Sondersatzverfahren durch Verfügung Steuerverwaltung (noch ohne Entlastungsbegrenzung)</a:t>
            </a:r>
          </a:p>
          <a:p>
            <a:pPr>
              <a:buClr>
                <a:srgbClr val="00A1F2"/>
              </a:buClr>
              <a:buFont typeface="Wingdings" panose="05000000000000000000" pitchFamily="2" charset="2"/>
              <a:buChar char="§"/>
            </a:pPr>
            <a:r>
              <a:rPr lang="de-CH" sz="2000" dirty="0" smtClean="0"/>
              <a:t>19. Mai 2019	allf. Referendumsabstimmung</a:t>
            </a:r>
          </a:p>
          <a:p>
            <a:pPr>
              <a:buClr>
                <a:srgbClr val="00A1F2"/>
              </a:buClr>
              <a:buFont typeface="Wingdings" panose="05000000000000000000" pitchFamily="2" charset="2"/>
              <a:buChar char="§"/>
            </a:pPr>
            <a:r>
              <a:rPr lang="de-CH" sz="2000" dirty="0" smtClean="0"/>
              <a:t>1. Januar 2020:	Inkrafttreten</a:t>
            </a:r>
          </a:p>
          <a:p>
            <a:pPr>
              <a:buClr>
                <a:srgbClr val="00A1F2"/>
              </a:buClr>
              <a:buFont typeface="Wingdings" panose="05000000000000000000" pitchFamily="2" charset="2"/>
              <a:buChar char="§"/>
            </a:pPr>
            <a:endParaRPr lang="de-CH" sz="800" dirty="0" smtClean="0"/>
          </a:p>
        </p:txBody>
      </p:sp>
      <p:sp>
        <p:nvSpPr>
          <p:cNvPr id="4" name="Rectangle 2"/>
          <p:cNvSpPr>
            <a:spLocks noChangeArrowheads="1"/>
          </p:cNvSpPr>
          <p:nvPr>
            <p:custDataLst>
              <p:tags r:id="rId2"/>
            </p:custDataLst>
          </p:nvPr>
        </p:nvSpPr>
        <p:spPr bwMode="auto">
          <a:xfrm>
            <a:off x="847196" y="620688"/>
            <a:ext cx="7469220"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a:r>
              <a:rPr lang="de-CH" altLang="de-DE" sz="2700" b="1" dirty="0" smtClean="0">
                <a:solidFill>
                  <a:srgbClr val="00A1F2"/>
                </a:solidFill>
              </a:rPr>
              <a:t>Zeitplan Bundesgesetzgebung                     </a:t>
            </a:r>
            <a:endParaRPr lang="de-CH" altLang="de-DE" sz="2700" b="1" dirty="0">
              <a:solidFill>
                <a:srgbClr val="00A1F2"/>
              </a:solidFill>
            </a:endParaRPr>
          </a:p>
        </p:txBody>
      </p:sp>
    </p:spTree>
    <p:extLst>
      <p:ext uri="{BB962C8B-B14F-4D97-AF65-F5344CB8AC3E}">
        <p14:creationId xmlns:p14="http://schemas.microsoft.com/office/powerpoint/2010/main" val="294099768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ChangeArrowheads="1"/>
          </p:cNvSpPr>
          <p:nvPr>
            <p:custDataLst>
              <p:tags r:id="rId1"/>
            </p:custDataLst>
          </p:nvPr>
        </p:nvSpPr>
        <p:spPr bwMode="auto">
          <a:xfrm>
            <a:off x="851577" y="836712"/>
            <a:ext cx="8184919"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715963" indent="-715963">
              <a:defRPr sz="3200">
                <a:solidFill>
                  <a:schemeClr val="tx1"/>
                </a:solidFill>
                <a:latin typeface="Arial" charset="0"/>
              </a:defRPr>
            </a:lvl1pPr>
            <a:lvl2pPr marL="715963" indent="-715963">
              <a:defRPr sz="3200">
                <a:solidFill>
                  <a:schemeClr val="tx1"/>
                </a:solidFill>
                <a:latin typeface="Arial" charset="0"/>
              </a:defRPr>
            </a:lvl2pPr>
            <a:lvl3pPr marL="715963" indent="-715963">
              <a:defRPr sz="3200">
                <a:solidFill>
                  <a:schemeClr val="tx1"/>
                </a:solidFill>
                <a:latin typeface="Arial" charset="0"/>
              </a:defRPr>
            </a:lvl3pPr>
            <a:lvl4pPr marL="715963" indent="-715963">
              <a:defRPr sz="3200">
                <a:solidFill>
                  <a:schemeClr val="tx1"/>
                </a:solidFill>
                <a:latin typeface="Arial" charset="0"/>
              </a:defRPr>
            </a:lvl4pPr>
            <a:lvl5pPr marL="715963" indent="-715963">
              <a:defRPr sz="3200">
                <a:solidFill>
                  <a:schemeClr val="tx1"/>
                </a:solidFill>
                <a:latin typeface="Arial" charset="0"/>
              </a:defRPr>
            </a:lvl5pPr>
            <a:lvl6pPr marL="1173163" indent="-715963" fontAlgn="base">
              <a:spcBef>
                <a:spcPct val="0"/>
              </a:spcBef>
              <a:spcAft>
                <a:spcPct val="0"/>
              </a:spcAft>
              <a:defRPr sz="3200">
                <a:solidFill>
                  <a:schemeClr val="tx1"/>
                </a:solidFill>
                <a:latin typeface="Arial" charset="0"/>
              </a:defRPr>
            </a:lvl6pPr>
            <a:lvl7pPr marL="1630363" indent="-715963" fontAlgn="base">
              <a:spcBef>
                <a:spcPct val="0"/>
              </a:spcBef>
              <a:spcAft>
                <a:spcPct val="0"/>
              </a:spcAft>
              <a:defRPr sz="3200">
                <a:solidFill>
                  <a:schemeClr val="tx1"/>
                </a:solidFill>
                <a:latin typeface="Arial" charset="0"/>
              </a:defRPr>
            </a:lvl7pPr>
            <a:lvl8pPr marL="2087563" indent="-715963" fontAlgn="base">
              <a:spcBef>
                <a:spcPct val="0"/>
              </a:spcBef>
              <a:spcAft>
                <a:spcPct val="0"/>
              </a:spcAft>
              <a:defRPr sz="3200">
                <a:solidFill>
                  <a:schemeClr val="tx1"/>
                </a:solidFill>
                <a:latin typeface="Arial" charset="0"/>
              </a:defRPr>
            </a:lvl8pPr>
            <a:lvl9pPr marL="2544763" indent="-715963" fontAlgn="base">
              <a:spcBef>
                <a:spcPct val="0"/>
              </a:spcBef>
              <a:spcAft>
                <a:spcPct val="0"/>
              </a:spcAft>
              <a:defRPr sz="3200">
                <a:solidFill>
                  <a:schemeClr val="tx1"/>
                </a:solidFill>
                <a:latin typeface="Arial" charset="0"/>
              </a:defRPr>
            </a:lvl9pPr>
          </a:lstStyle>
          <a:p>
            <a:pPr marL="0" eaLnBrk="1" hangingPunct="1"/>
            <a:r>
              <a:rPr lang="de-CH" altLang="de-DE" sz="2700" b="1" dirty="0" smtClean="0">
                <a:solidFill>
                  <a:srgbClr val="00A1F2"/>
                </a:solidFill>
              </a:rPr>
              <a:t>Zeitplan kantonale Umsetzung</a:t>
            </a:r>
          </a:p>
          <a:p>
            <a:pPr marL="0" eaLnBrk="1" hangingPunct="1"/>
            <a:r>
              <a:rPr lang="de-CH" altLang="de-DE" sz="2700" b="1" dirty="0" smtClean="0">
                <a:solidFill>
                  <a:srgbClr val="00A1F2"/>
                </a:solidFill>
              </a:rPr>
              <a:t>1 Jahr Umsetzungsfrist für Kantone                      </a:t>
            </a:r>
            <a:endParaRPr lang="de-CH" altLang="de-DE" sz="2700" b="1" dirty="0">
              <a:solidFill>
                <a:srgbClr val="00A1F2"/>
              </a:solidFill>
            </a:endParaRPr>
          </a:p>
        </p:txBody>
      </p:sp>
      <p:sp>
        <p:nvSpPr>
          <p:cNvPr id="424963" name="Rectangle 3"/>
          <p:cNvSpPr>
            <a:spLocks noChangeArrowheads="1"/>
          </p:cNvSpPr>
          <p:nvPr>
            <p:custDataLst>
              <p:tags r:id="rId2"/>
            </p:custDataLst>
          </p:nvPr>
        </p:nvSpPr>
        <p:spPr bwMode="auto">
          <a:xfrm>
            <a:off x="889855" y="1556792"/>
            <a:ext cx="825414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lstStyle>
            <a:lvl1pPr marL="446088" indent="-446088">
              <a:lnSpc>
                <a:spcPct val="90000"/>
              </a:lnSpc>
              <a:spcBef>
                <a:spcPct val="20000"/>
              </a:spcBef>
              <a:buClr>
                <a:srgbClr val="000099"/>
              </a:buClr>
              <a:buFont typeface="Wingdings 3" pitchFamily="18" charset="2"/>
              <a:buChar char="u"/>
              <a:defRPr sz="2800">
                <a:solidFill>
                  <a:schemeClr val="tx1"/>
                </a:solidFill>
                <a:latin typeface="Arial" charset="0"/>
              </a:defRPr>
            </a:lvl1pPr>
            <a:lvl2pPr marL="977900" indent="-352425">
              <a:spcBef>
                <a:spcPct val="20000"/>
              </a:spcBef>
              <a:buClr>
                <a:srgbClr val="000099"/>
              </a:buClr>
              <a:buFont typeface="Wingdings 2" pitchFamily="18" charset="2"/>
              <a:buChar char="¾"/>
              <a:defRPr sz="2400">
                <a:solidFill>
                  <a:schemeClr val="tx1"/>
                </a:solidFill>
                <a:latin typeface="Arial" charset="0"/>
              </a:defRPr>
            </a:lvl2pPr>
            <a:lvl3pPr marL="1385888" indent="-228600">
              <a:spcBef>
                <a:spcPct val="20000"/>
              </a:spcBef>
              <a:buClr>
                <a:srgbClr val="000099"/>
              </a:buClr>
              <a:buFont typeface="Wingdings 2" pitchFamily="18" charset="2"/>
              <a:buChar char="®"/>
              <a:defRPr sz="2000">
                <a:solidFill>
                  <a:schemeClr val="tx1"/>
                </a:solidFill>
                <a:latin typeface="Arial" charset="0"/>
              </a:defRPr>
            </a:lvl3pPr>
            <a:lvl4pPr marL="1793875" indent="-228600">
              <a:spcBef>
                <a:spcPct val="20000"/>
              </a:spcBef>
              <a:buClr>
                <a:schemeClr val="tx1"/>
              </a:buClr>
              <a:buChar char="–"/>
              <a:defRPr sz="2000">
                <a:solidFill>
                  <a:schemeClr val="tx1"/>
                </a:solidFill>
                <a:latin typeface="Arial" charset="0"/>
              </a:defRPr>
            </a:lvl4pPr>
            <a:lvl5pPr marL="2201863" indent="-228600">
              <a:spcBef>
                <a:spcPct val="20000"/>
              </a:spcBef>
              <a:buClr>
                <a:schemeClr val="tx1"/>
              </a:buClr>
              <a:buChar char="•"/>
              <a:defRPr sz="2000">
                <a:solidFill>
                  <a:schemeClr val="tx1"/>
                </a:solidFill>
                <a:latin typeface="Arial" charset="0"/>
              </a:defRPr>
            </a:lvl5pPr>
            <a:lvl6pPr marL="2659063" indent="-228600" fontAlgn="base">
              <a:spcBef>
                <a:spcPct val="20000"/>
              </a:spcBef>
              <a:spcAft>
                <a:spcPct val="0"/>
              </a:spcAft>
              <a:buClr>
                <a:schemeClr val="tx1"/>
              </a:buClr>
              <a:buChar char="•"/>
              <a:defRPr sz="2000">
                <a:solidFill>
                  <a:schemeClr val="tx1"/>
                </a:solidFill>
                <a:latin typeface="Arial" charset="0"/>
              </a:defRPr>
            </a:lvl6pPr>
            <a:lvl7pPr marL="3116263" indent="-228600" fontAlgn="base">
              <a:spcBef>
                <a:spcPct val="20000"/>
              </a:spcBef>
              <a:spcAft>
                <a:spcPct val="0"/>
              </a:spcAft>
              <a:buClr>
                <a:schemeClr val="tx1"/>
              </a:buClr>
              <a:buChar char="•"/>
              <a:defRPr sz="2000">
                <a:solidFill>
                  <a:schemeClr val="tx1"/>
                </a:solidFill>
                <a:latin typeface="Arial" charset="0"/>
              </a:defRPr>
            </a:lvl7pPr>
            <a:lvl8pPr marL="3573463" indent="-228600" fontAlgn="base">
              <a:spcBef>
                <a:spcPct val="20000"/>
              </a:spcBef>
              <a:spcAft>
                <a:spcPct val="0"/>
              </a:spcAft>
              <a:buClr>
                <a:schemeClr val="tx1"/>
              </a:buClr>
              <a:buChar char="•"/>
              <a:defRPr sz="2000">
                <a:solidFill>
                  <a:schemeClr val="tx1"/>
                </a:solidFill>
                <a:latin typeface="Arial" charset="0"/>
              </a:defRPr>
            </a:lvl8pPr>
            <a:lvl9pPr marL="4030663" indent="-228600" fontAlgn="base">
              <a:spcBef>
                <a:spcPct val="20000"/>
              </a:spcBef>
              <a:spcAft>
                <a:spcPct val="0"/>
              </a:spcAft>
              <a:buClr>
                <a:schemeClr val="tx1"/>
              </a:buClr>
              <a:buChar char="•"/>
              <a:defRPr sz="2000">
                <a:solidFill>
                  <a:schemeClr val="tx1"/>
                </a:solidFill>
                <a:latin typeface="Arial" charset="0"/>
              </a:defRPr>
            </a:lvl9pPr>
          </a:lstStyle>
          <a:p>
            <a:pPr>
              <a:buClr>
                <a:srgbClr val="00A1F2"/>
              </a:buClr>
              <a:buFont typeface="Wingdings" panose="05000000000000000000" pitchFamily="2" charset="2"/>
              <a:buChar char="§"/>
            </a:pPr>
            <a:endParaRPr lang="de-CH" sz="800" dirty="0" smtClean="0"/>
          </a:p>
          <a:p>
            <a:pPr marL="0" indent="0">
              <a:buNone/>
            </a:pPr>
            <a:r>
              <a:rPr lang="de-CH" sz="2000" b="1" dirty="0" smtClean="0"/>
              <a:t>Vorlage Kanton Aargau</a:t>
            </a:r>
          </a:p>
          <a:p>
            <a:pPr>
              <a:buClr>
                <a:srgbClr val="00A1F2"/>
              </a:buClr>
              <a:buFont typeface="Wingdings" panose="05000000000000000000" pitchFamily="2" charset="2"/>
              <a:buChar char="§"/>
            </a:pPr>
            <a:r>
              <a:rPr lang="de-CH" altLang="de-DE" sz="2000" dirty="0" smtClean="0"/>
              <a:t>Parallele Umsetzungsarbeit zum Bundesgesetz</a:t>
            </a:r>
          </a:p>
          <a:p>
            <a:pPr>
              <a:buClr>
                <a:srgbClr val="00A1F2"/>
              </a:buClr>
              <a:buFont typeface="Wingdings" panose="05000000000000000000" pitchFamily="2" charset="2"/>
              <a:buChar char="§"/>
            </a:pPr>
            <a:r>
              <a:rPr lang="de-CH" sz="2000" dirty="0" smtClean="0"/>
              <a:t>19. Oktober 2018 </a:t>
            </a:r>
            <a:r>
              <a:rPr lang="de-CH" sz="2000" dirty="0"/>
              <a:t>	</a:t>
            </a:r>
            <a:r>
              <a:rPr lang="de-CH" sz="2000" dirty="0" smtClean="0"/>
              <a:t>Anhörung Kanton Aargau (bis </a:t>
            </a:r>
            <a:r>
              <a:rPr lang="de-CH" sz="2000" dirty="0"/>
              <a:t>2</a:t>
            </a:r>
            <a:r>
              <a:rPr lang="de-CH" sz="2000" dirty="0" smtClean="0"/>
              <a:t>4. Dez. 2018)</a:t>
            </a:r>
          </a:p>
          <a:p>
            <a:pPr>
              <a:buClr>
                <a:srgbClr val="00A1F2"/>
              </a:buClr>
              <a:buFont typeface="Wingdings" panose="05000000000000000000" pitchFamily="2" charset="2"/>
              <a:buChar char="§"/>
            </a:pPr>
            <a:r>
              <a:rPr lang="de-CH" sz="2000" dirty="0" smtClean="0"/>
              <a:t>März 2019	 	Botschaft Regierungsrat 1. Beratung</a:t>
            </a:r>
          </a:p>
          <a:p>
            <a:pPr>
              <a:buClr>
                <a:srgbClr val="00A1F2"/>
              </a:buClr>
              <a:buFont typeface="Wingdings" panose="05000000000000000000" pitchFamily="2" charset="2"/>
              <a:buChar char="§"/>
            </a:pPr>
            <a:r>
              <a:rPr lang="de-CH" sz="2000" dirty="0" smtClean="0"/>
              <a:t>Mai 2019 		Grosser Rat 1. Beratung</a:t>
            </a:r>
          </a:p>
          <a:p>
            <a:pPr>
              <a:buClr>
                <a:srgbClr val="00A1F2"/>
              </a:buClr>
              <a:buFont typeface="Wingdings" panose="05000000000000000000" pitchFamily="2" charset="2"/>
              <a:buChar char="§"/>
            </a:pPr>
            <a:r>
              <a:rPr lang="de-CH" sz="2000" dirty="0" smtClean="0"/>
              <a:t>Ende Juni 2019	Botschaft </a:t>
            </a:r>
            <a:r>
              <a:rPr lang="de-CH" sz="2000" dirty="0"/>
              <a:t>Regierungsrat </a:t>
            </a:r>
            <a:r>
              <a:rPr lang="de-CH" sz="2000" dirty="0" smtClean="0"/>
              <a:t>2. Beratung</a:t>
            </a:r>
          </a:p>
          <a:p>
            <a:pPr>
              <a:buClr>
                <a:srgbClr val="00A1F2"/>
              </a:buClr>
              <a:buFont typeface="Wingdings" panose="05000000000000000000" pitchFamily="2" charset="2"/>
              <a:buChar char="§"/>
            </a:pPr>
            <a:r>
              <a:rPr lang="de-CH" sz="2000" dirty="0" smtClean="0"/>
              <a:t>August 2019	Grosser Rat 2. Beratung</a:t>
            </a:r>
            <a:endParaRPr lang="de-CH" sz="2000" dirty="0"/>
          </a:p>
          <a:p>
            <a:pPr>
              <a:buClr>
                <a:srgbClr val="00A1F2"/>
              </a:buClr>
              <a:buFont typeface="Wingdings" panose="05000000000000000000" pitchFamily="2" charset="2"/>
              <a:buChar char="§"/>
            </a:pPr>
            <a:r>
              <a:rPr lang="de-CH" sz="2000" dirty="0" smtClean="0"/>
              <a:t>September 2019	Publikation</a:t>
            </a:r>
          </a:p>
          <a:p>
            <a:pPr>
              <a:buClr>
                <a:srgbClr val="00A1F2"/>
              </a:buClr>
              <a:buFont typeface="Wingdings" panose="05000000000000000000" pitchFamily="2" charset="2"/>
              <a:buChar char="§"/>
            </a:pPr>
            <a:r>
              <a:rPr lang="de-CH" sz="2000" dirty="0" smtClean="0"/>
              <a:t>1</a:t>
            </a:r>
            <a:r>
              <a:rPr lang="de-CH" sz="2000" dirty="0"/>
              <a:t>. Januar </a:t>
            </a:r>
            <a:r>
              <a:rPr lang="de-CH" sz="2000" dirty="0" smtClean="0"/>
              <a:t>2020	Inkrafttreten</a:t>
            </a:r>
          </a:p>
          <a:p>
            <a:pPr>
              <a:buClr>
                <a:srgbClr val="00A1F2"/>
              </a:buClr>
              <a:buFont typeface="Wingdings" panose="05000000000000000000" pitchFamily="2" charset="2"/>
              <a:buChar char="§"/>
            </a:pPr>
            <a:endParaRPr lang="de-CH" sz="2000" dirty="0"/>
          </a:p>
          <a:p>
            <a:pPr>
              <a:buClr>
                <a:srgbClr val="00A1F2"/>
              </a:buClr>
              <a:buFont typeface="Wingdings" panose="05000000000000000000" pitchFamily="2" charset="2"/>
              <a:buChar char="§"/>
            </a:pPr>
            <a:r>
              <a:rPr lang="de-CH" sz="2000" dirty="0" smtClean="0"/>
              <a:t>9. Februar 2020 	Volksabstimmung bei Behördenreferendum*</a:t>
            </a:r>
          </a:p>
          <a:p>
            <a:pPr>
              <a:buClr>
                <a:srgbClr val="00A1F2"/>
              </a:buClr>
              <a:buFont typeface="Wingdings" panose="05000000000000000000" pitchFamily="2" charset="2"/>
              <a:buChar char="§"/>
            </a:pPr>
            <a:r>
              <a:rPr lang="de-CH" sz="2000" dirty="0" smtClean="0"/>
              <a:t>17. Mai 2020	Volksabstimmung bei Volksreferendum*</a:t>
            </a:r>
          </a:p>
          <a:p>
            <a:pPr>
              <a:buClr>
                <a:srgbClr val="00A1F2"/>
              </a:buClr>
              <a:buFont typeface="Wingdings" panose="05000000000000000000" pitchFamily="2" charset="2"/>
              <a:buChar char="§"/>
            </a:pPr>
            <a:endParaRPr lang="de-CH" sz="400" dirty="0" smtClean="0"/>
          </a:p>
          <a:p>
            <a:pPr marL="0" indent="0">
              <a:buClr>
                <a:srgbClr val="00A1F2"/>
              </a:buClr>
              <a:buNone/>
            </a:pPr>
            <a:r>
              <a:rPr lang="de-CH" sz="1200" dirty="0" smtClean="0"/>
              <a:t>* mit rückwirkender Inkraftsetzung</a:t>
            </a:r>
            <a:endParaRPr lang="de-CH" sz="1200" dirty="0"/>
          </a:p>
        </p:txBody>
      </p:sp>
    </p:spTree>
    <p:extLst>
      <p:ext uri="{BB962C8B-B14F-4D97-AF65-F5344CB8AC3E}">
        <p14:creationId xmlns:p14="http://schemas.microsoft.com/office/powerpoint/2010/main" val="3547265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043608" y="904656"/>
            <a:ext cx="7560000" cy="612000"/>
          </a:xfrm>
        </p:spPr>
        <p:txBody>
          <a:bodyPr/>
          <a:lstStyle/>
          <a:p>
            <a:pPr marL="358775" indent="-358775"/>
            <a:r>
              <a:rPr lang="de-CH" dirty="0" smtClean="0"/>
              <a:t>Ausgangslage Schweiz</a:t>
            </a:r>
            <a:endParaRPr lang="de-CH" dirty="0"/>
          </a:p>
        </p:txBody>
      </p:sp>
      <p:sp>
        <p:nvSpPr>
          <p:cNvPr id="3" name="Inhaltsplatzhalter 2"/>
          <p:cNvSpPr>
            <a:spLocks noGrp="1"/>
          </p:cNvSpPr>
          <p:nvPr>
            <p:ph idx="1"/>
            <p:custDataLst>
              <p:tags r:id="rId2"/>
            </p:custDataLst>
          </p:nvPr>
        </p:nvSpPr>
        <p:spPr/>
        <p:txBody>
          <a:bodyPr/>
          <a:lstStyle/>
          <a:p>
            <a:pPr marL="0" indent="0">
              <a:buNone/>
            </a:pPr>
            <a:endParaRPr lang="de-CH" sz="2000" dirty="0" smtClean="0"/>
          </a:p>
          <a:p>
            <a:pPr marL="0" indent="0">
              <a:buNone/>
            </a:pPr>
            <a:endParaRPr lang="de-CH" sz="2000" dirty="0"/>
          </a:p>
          <a:p>
            <a:pPr marL="0" indent="0">
              <a:buNone/>
            </a:pPr>
            <a:endParaRPr lang="de-CH" sz="2000" dirty="0" smtClean="0"/>
          </a:p>
        </p:txBody>
      </p:sp>
      <p:graphicFrame>
        <p:nvGraphicFramePr>
          <p:cNvPr id="9" name="Diagramm 8"/>
          <p:cNvGraphicFramePr/>
          <p:nvPr>
            <p:custDataLst>
              <p:tags r:id="rId3"/>
            </p:custDataLst>
            <p:extLst>
              <p:ext uri="{D42A27DB-BD31-4B8C-83A1-F6EECF244321}">
                <p14:modId xmlns:p14="http://schemas.microsoft.com/office/powerpoint/2010/main" val="1980354578"/>
              </p:ext>
            </p:extLst>
          </p:nvPr>
        </p:nvGraphicFramePr>
        <p:xfrm>
          <a:off x="899592" y="1628800"/>
          <a:ext cx="3528392" cy="446449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1" name="Diagramm 10"/>
          <p:cNvGraphicFramePr/>
          <p:nvPr>
            <p:custDataLst>
              <p:tags r:id="rId4"/>
            </p:custDataLst>
            <p:extLst>
              <p:ext uri="{D42A27DB-BD31-4B8C-83A1-F6EECF244321}">
                <p14:modId xmlns:p14="http://schemas.microsoft.com/office/powerpoint/2010/main" val="3149758362"/>
              </p:ext>
            </p:extLst>
          </p:nvPr>
        </p:nvGraphicFramePr>
        <p:xfrm>
          <a:off x="4860032" y="1628800"/>
          <a:ext cx="3960440" cy="4320480"/>
        </p:xfrm>
        <a:graphic>
          <a:graphicData uri="http://schemas.openxmlformats.org/drawingml/2006/chart">
            <c:chart xmlns:c="http://schemas.openxmlformats.org/drawingml/2006/chart" xmlns:r="http://schemas.openxmlformats.org/officeDocument/2006/relationships" r:id="rId10"/>
          </a:graphicData>
        </a:graphic>
      </p:graphicFrame>
      <p:sp>
        <p:nvSpPr>
          <p:cNvPr id="6" name="Textfeld 5"/>
          <p:cNvSpPr txBox="1"/>
          <p:nvPr>
            <p:custDataLst>
              <p:tags r:id="rId5"/>
            </p:custDataLst>
          </p:nvPr>
        </p:nvSpPr>
        <p:spPr>
          <a:xfrm>
            <a:off x="1763688" y="4941168"/>
            <a:ext cx="720080" cy="307777"/>
          </a:xfrm>
          <a:prstGeom prst="rect">
            <a:avLst/>
          </a:prstGeom>
          <a:noFill/>
        </p:spPr>
        <p:txBody>
          <a:bodyPr wrap="square" rtlCol="0">
            <a:spAutoFit/>
          </a:bodyPr>
          <a:lstStyle/>
          <a:p>
            <a:pPr algn="r"/>
            <a:r>
              <a:rPr lang="de-CH" sz="1400" dirty="0" smtClean="0"/>
              <a:t>24’000</a:t>
            </a:r>
            <a:endParaRPr lang="de-CH" sz="1400" dirty="0"/>
          </a:p>
        </p:txBody>
      </p:sp>
      <p:sp>
        <p:nvSpPr>
          <p:cNvPr id="10" name="Textfeld 9"/>
          <p:cNvSpPr txBox="1"/>
          <p:nvPr>
            <p:custDataLst>
              <p:tags r:id="rId6"/>
            </p:custDataLst>
          </p:nvPr>
        </p:nvSpPr>
        <p:spPr>
          <a:xfrm>
            <a:off x="3563888" y="4752502"/>
            <a:ext cx="1368152" cy="523220"/>
          </a:xfrm>
          <a:prstGeom prst="rect">
            <a:avLst/>
          </a:prstGeom>
          <a:noFill/>
        </p:spPr>
        <p:txBody>
          <a:bodyPr wrap="square" rtlCol="0">
            <a:spAutoFit/>
          </a:bodyPr>
          <a:lstStyle/>
          <a:p>
            <a:r>
              <a:rPr lang="de-CH" sz="1400" dirty="0" smtClean="0"/>
              <a:t>mit 150’000 Arbeitsplätzen</a:t>
            </a:r>
            <a:endParaRPr lang="de-CH" sz="1400" dirty="0"/>
          </a:p>
        </p:txBody>
      </p:sp>
    </p:spTree>
    <p:extLst>
      <p:ext uri="{BB962C8B-B14F-4D97-AF65-F5344CB8AC3E}">
        <p14:creationId xmlns:p14="http://schemas.microsoft.com/office/powerpoint/2010/main" val="2991177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67544" y="692696"/>
            <a:ext cx="7415984" cy="612000"/>
          </a:xfrm>
        </p:spPr>
        <p:txBody>
          <a:bodyPr/>
          <a:lstStyle/>
          <a:p>
            <a:pPr marL="358775" indent="-358775"/>
            <a:r>
              <a:rPr lang="de-CH" dirty="0" smtClean="0"/>
              <a:t>     Bedeutung für die </a:t>
            </a:r>
            <a:r>
              <a:rPr lang="de-CH" dirty="0"/>
              <a:t>Unternehmen</a:t>
            </a:r>
            <a:br>
              <a:rPr lang="de-CH" dirty="0"/>
            </a:br>
            <a:r>
              <a:rPr lang="de-CH" dirty="0"/>
              <a:t> Ausgangslage ganze Schweiz</a:t>
            </a:r>
            <a:br>
              <a:rPr lang="de-CH" dirty="0"/>
            </a:br>
            <a:endParaRPr lang="de-CH" dirty="0"/>
          </a:p>
        </p:txBody>
      </p:sp>
      <p:sp>
        <p:nvSpPr>
          <p:cNvPr id="3" name="Inhaltsplatzhalter 2"/>
          <p:cNvSpPr>
            <a:spLocks noGrp="1"/>
          </p:cNvSpPr>
          <p:nvPr>
            <p:ph idx="1"/>
            <p:custDataLst>
              <p:tags r:id="rId2"/>
            </p:custDataLst>
          </p:nvPr>
        </p:nvSpPr>
        <p:spPr>
          <a:xfrm>
            <a:off x="900000" y="1683280"/>
            <a:ext cx="8244000" cy="4266000"/>
          </a:xfrm>
        </p:spPr>
        <p:txBody>
          <a:bodyPr/>
          <a:lstStyle/>
          <a:p>
            <a:pPr>
              <a:buClr>
                <a:srgbClr val="0096DF"/>
              </a:buClr>
              <a:buFont typeface="Wingdings" panose="05000000000000000000" pitchFamily="2" charset="2"/>
              <a:buChar char="§"/>
            </a:pPr>
            <a:r>
              <a:rPr lang="de-CH" sz="2000" dirty="0" smtClean="0"/>
              <a:t>Reform bringt per Saldo über ganze Schweiz keine Mehrbelastungen</a:t>
            </a:r>
          </a:p>
          <a:p>
            <a:pPr>
              <a:buClr>
                <a:srgbClr val="0096DF"/>
              </a:buClr>
              <a:buFont typeface="Wingdings" panose="05000000000000000000" pitchFamily="2" charset="2"/>
              <a:buChar char="§"/>
            </a:pPr>
            <a:r>
              <a:rPr lang="de-CH" sz="2000" dirty="0" smtClean="0"/>
              <a:t>Statusgesellschaften bleiben in der Schweiz, wenn Gewinnsteuersatz bloss wenig erhöht wird</a:t>
            </a:r>
          </a:p>
          <a:p>
            <a:pPr lvl="2">
              <a:buClr>
                <a:srgbClr val="0096DF"/>
              </a:buClr>
              <a:buFont typeface="Symbol" panose="05050102010706020507" pitchFamily="18" charset="2"/>
              <a:buChar char="-"/>
            </a:pPr>
            <a:r>
              <a:rPr lang="de-CH" sz="2000" dirty="0" smtClean="0"/>
              <a:t>Kann durch Patentbox, F&amp;E-Abzug und Zinsabzug erreicht werden oder durch Senkung Gewinnsteuersatz</a:t>
            </a:r>
          </a:p>
          <a:p>
            <a:pPr lvl="2">
              <a:buClr>
                <a:srgbClr val="0096DF"/>
              </a:buClr>
              <a:buFont typeface="Symbol" panose="05050102010706020507" pitchFamily="18" charset="2"/>
              <a:buChar char="-"/>
            </a:pPr>
            <a:r>
              <a:rPr lang="de-CH" sz="2000" dirty="0" smtClean="0"/>
              <a:t>Für internationale Handelsgesellschaften gibt es keine neuen Privilegien, daher kann Kanton nur Gewinnsteuersatz senken</a:t>
            </a:r>
          </a:p>
          <a:p>
            <a:pPr>
              <a:buClr>
                <a:srgbClr val="0096DF"/>
              </a:buClr>
              <a:buFont typeface="Wingdings" panose="05000000000000000000" pitchFamily="2" charset="2"/>
              <a:buChar char="§"/>
            </a:pPr>
            <a:r>
              <a:rPr lang="de-CH" sz="2000" dirty="0" smtClean="0">
                <a:sym typeface="Wingdings" panose="05000000000000000000" pitchFamily="2" charset="2"/>
              </a:rPr>
              <a:t>Grosskonzerne erfahren teilweise Mehrbelastung </a:t>
            </a:r>
          </a:p>
          <a:p>
            <a:pPr lvl="1">
              <a:buClr>
                <a:srgbClr val="0096DF"/>
              </a:buClr>
              <a:buFont typeface="Symbol" panose="05050102010706020507" pitchFamily="18" charset="2"/>
              <a:buChar char="-"/>
            </a:pPr>
            <a:r>
              <a:rPr lang="de-CH" sz="2000" dirty="0" smtClean="0">
                <a:sym typeface="Wingdings" panose="05000000000000000000" pitchFamily="2" charset="2"/>
              </a:rPr>
              <a:t>Differenz aus Senkung Gewinnsteuersatz und Aufhebung Statusgesellschaften inkl. Holdings</a:t>
            </a:r>
          </a:p>
          <a:p>
            <a:pPr>
              <a:buClr>
                <a:srgbClr val="0096DF"/>
              </a:buClr>
              <a:buFont typeface="Wingdings" panose="05000000000000000000" pitchFamily="2" charset="2"/>
              <a:buChar char="§"/>
            </a:pPr>
            <a:r>
              <a:rPr lang="de-CH" sz="2000" dirty="0" smtClean="0">
                <a:sym typeface="Wingdings" panose="05000000000000000000" pitchFamily="2" charset="2"/>
              </a:rPr>
              <a:t>KMU erfahren eine leichte Entlastung                                               </a:t>
            </a:r>
          </a:p>
          <a:p>
            <a:pPr lvl="1">
              <a:buClr>
                <a:srgbClr val="0096DF"/>
              </a:buClr>
              <a:buFont typeface="Symbol" panose="05050102010706020507" pitchFamily="18" charset="2"/>
              <a:buChar char="-"/>
            </a:pPr>
            <a:r>
              <a:rPr lang="de-CH" sz="2000" dirty="0">
                <a:sym typeface="Wingdings" panose="05000000000000000000" pitchFamily="2" charset="2"/>
              </a:rPr>
              <a:t>	</a:t>
            </a:r>
            <a:r>
              <a:rPr lang="de-CH" sz="2000" dirty="0" smtClean="0">
                <a:sym typeface="Wingdings" panose="05000000000000000000" pitchFamily="2" charset="2"/>
              </a:rPr>
              <a:t>Mehrbelastung bei Einzelfällen wegen Dividendenentlastung</a:t>
            </a:r>
          </a:p>
          <a:p>
            <a:pPr>
              <a:buClr>
                <a:srgbClr val="0096DF"/>
              </a:buClr>
              <a:buFont typeface="Wingdings" panose="05000000000000000000" pitchFamily="2" charset="2"/>
              <a:buChar char="§"/>
            </a:pPr>
            <a:r>
              <a:rPr lang="de-CH" sz="2000" dirty="0" smtClean="0">
                <a:sym typeface="Wingdings" panose="05000000000000000000" pitchFamily="2" charset="2"/>
              </a:rPr>
              <a:t>Teilbesteuerung ist in den Kantonen im </a:t>
            </a:r>
            <a:r>
              <a:rPr lang="de-CH" sz="2000" dirty="0" smtClean="0"/>
              <a:t>Ø</a:t>
            </a:r>
            <a:r>
              <a:rPr lang="de-CH" sz="2000" dirty="0" smtClean="0">
                <a:sym typeface="Wingdings" panose="05000000000000000000" pitchFamily="2" charset="2"/>
              </a:rPr>
              <a:t> leicht &gt;50 %</a:t>
            </a:r>
            <a:endParaRPr lang="de-CH" sz="2000" dirty="0"/>
          </a:p>
          <a:p>
            <a:pPr marL="0" indent="0">
              <a:buNone/>
            </a:pPr>
            <a:endParaRPr lang="de-CH" sz="2000" dirty="0" smtClean="0"/>
          </a:p>
          <a:p>
            <a:pPr marL="0" indent="0">
              <a:buNone/>
            </a:pPr>
            <a:endParaRPr lang="de-CH" sz="2000" dirty="0"/>
          </a:p>
          <a:p>
            <a:pPr marL="0" indent="0">
              <a:buNone/>
            </a:pPr>
            <a:endParaRPr lang="de-CH" sz="2000" dirty="0"/>
          </a:p>
          <a:p>
            <a:pPr marL="0" indent="0">
              <a:buNone/>
            </a:pPr>
            <a:endParaRPr lang="de-CH" sz="2000" dirty="0" smtClean="0"/>
          </a:p>
          <a:p>
            <a:pPr marL="0" indent="0">
              <a:buNone/>
            </a:pPr>
            <a:endParaRPr lang="de-CH" sz="2000" dirty="0"/>
          </a:p>
        </p:txBody>
      </p:sp>
      <p:sp>
        <p:nvSpPr>
          <p:cNvPr id="14" name="Titel 1"/>
          <p:cNvSpPr txBox="1">
            <a:spLocks/>
          </p:cNvSpPr>
          <p:nvPr>
            <p:custDataLst>
              <p:tags r:id="rId3"/>
            </p:custDataLst>
          </p:nvPr>
        </p:nvSpPr>
        <p:spPr>
          <a:xfrm>
            <a:off x="899592" y="1304832"/>
            <a:ext cx="7415984" cy="612000"/>
          </a:xfrm>
          <a:prstGeom prst="rect">
            <a:avLst/>
          </a:prstGeom>
        </p:spPr>
        <p:txBody>
          <a:bodyPr vert="horz" lIns="0" tIns="0" rIns="0" bIns="0" rtlCol="0" anchor="t" anchorCtr="0">
            <a:noAutofit/>
          </a:bodyPr>
          <a:lstStyle>
            <a:lvl1pPr marL="360000" indent="-360000" algn="l" defTabSz="720000" rtl="0" eaLnBrk="1" latinLnBrk="0" hangingPunct="1">
              <a:spcBef>
                <a:spcPct val="0"/>
              </a:spcBef>
              <a:buFont typeface="+mj-lt"/>
              <a:buNone/>
              <a:tabLst/>
              <a:defRPr sz="2700" b="1" kern="1200">
                <a:solidFill>
                  <a:srgbClr val="0096DF"/>
                </a:solidFill>
                <a:latin typeface="Arial" pitchFamily="34" charset="0"/>
                <a:ea typeface="+mj-ea"/>
                <a:cs typeface="Arial" pitchFamily="34" charset="0"/>
              </a:defRPr>
            </a:lvl1pPr>
          </a:lstStyle>
          <a:p>
            <a:pPr marL="358775" indent="-358775"/>
            <a:endParaRPr lang="de-CH" dirty="0"/>
          </a:p>
        </p:txBody>
      </p:sp>
    </p:spTree>
    <p:extLst>
      <p:ext uri="{BB962C8B-B14F-4D97-AF65-F5344CB8AC3E}">
        <p14:creationId xmlns:p14="http://schemas.microsoft.com/office/powerpoint/2010/main" val="4812593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CEATWORKPOWERPOINTMASTERTEMPLATECONFIGURATION" val="&lt;!--Created with officeatwork--&gt;&#10;&lt;MasterTemplateConfiguration&gt;&#10;  &lt;TableOfContentsCollection&gt;&#10;    &lt;TableOfContents&gt;&#10;      &lt;Id&gt;f57db3c3-6cf6-4556-ab98-70f6446c53a3&lt;/Id&gt;&#10;      &lt;IdName&gt;TOC&lt;/IdName&gt;&#10;      &lt;Label&gt;&amp;lt;translate&amp;gt;Ribbon.New.TableOfContent&amp;lt;/translate&amp;gt;&lt;/Label&gt;&#10;      &lt;ImageMso&gt;FileNew&lt;/ImageMso&gt;&#10;      &lt;Image&gt;&lt;/Image&gt;&#10;      &lt;ShowToc&gt;true&lt;/ShowToc&gt;&#10;      &lt;Layout&gt;Inhaltsverzeichnis&lt;/Layout&gt;&#10;      &lt;TableOfContentsTitle&gt;[[Translate(&quot;Doc.TOC&quot;)]]&lt;/TableOfContentsTitle&gt;&#10;      &lt;Insert&gt;Titelfolie&lt;/Insert&gt;&#10;      &lt;InsertRelativePosition&gt;After&lt;/InsertRelativePosition&gt;&#10;      &lt;Level1&gt;Kapitel&lt;/Level1&gt;&#10;      &lt;Level2&gt;Unterkapitel&lt;/Level2&gt;&#10;      &lt;Level3&gt;&lt;/Level3&gt;&#10;      &lt;Level4&gt;&lt;/Level4&gt;&#10;      &lt;Level5&gt;&lt;/Level5&gt;&#10;      &lt;ShowPositionIndicatorSlides&gt;true&lt;/ShowPositionIndicatorSlides&gt;&#10;      &lt;UseSeparatePositionIndicatorSlides&gt;false&lt;/UseSeparatePositionIndicatorSlides&gt;&#10;      &lt;PositionIndicatorSlidesLayout&gt;&lt;/PositionIndicatorSlidesLayout&gt;&#10;      &lt;PositionIndicatorSlidesTitle&gt;&lt;/PositionIndicatorSlidesTitle&gt;&#10;      &lt;PositionIndicatorSlidesInsertRelativePosition&gt;Before&lt;/PositionIndicatorSlidesInsertRelativePosition&gt;&#10;      &lt;PositionIndicatorSlidesLevel1&gt;Kapitel&lt;/PositionIndicatorSlidesLevel1&gt;&#10;      &lt;PositionIndicatorSlidesLevel2&gt;Unterkapitel&lt;/PositionIndicatorSlidesLevel2&gt;&#10;      &lt;PositionIndicatorSlidesLevel3&gt;&lt;/PositionIndicatorSlidesLevel3&gt;&#10;      &lt;PositionIndicatorSlidesLevel4&gt;&lt;/PositionIndicatorSlidesLevel4&gt;&#10;      &lt;IsSelected&gt;false&lt;/IsSelected&gt;&#10;      &lt;IsExpanded&gt;false&lt;/IsExpanded&gt;&#10;    &lt;/TableOfContents&gt;&#10;  &lt;/TableOfContentsCollection&gt;&#10;  &lt;ThemeDefinition&gt;&#10;    &lt;DefaultThemeDefinition&gt;%Themes%\aargau.thmx&lt;/DefaultThemeDefinition&gt;&#10;    &lt;PresentationThemeDefinition&gt;%Themes%\aargau.thmx&lt;/PresentationThemeDefinition&gt;&#10;    &lt;SlideThemeDefinition&gt;%Themes%\aargau.thmx&lt;/SlideThemeDefinition&gt;&#10;    &lt;ObjectThemeDefinition&gt;%Themes%\aargau.thmx&lt;/ObjectThemeDefinition&gt;&#10;  &lt;/ThemeDefinition&gt;&#10;  &lt;MasterProperties&gt;&#10;    &lt;MasterProperty Id=&quot;2004112217333376588294&quot;&gt;&#10;      &lt;Fields&gt;&#10;        &lt;Field Id=&quot;2011982347978498756646&quot; ShowField=&quot;false&quot; /&gt;&#10;        &lt;Field Id=&quot;2010032915520270663768&quot; ShowField=&quot;false&quot; /&gt;&#10;        &lt;Field Id=&quot;2010030416385012448864&quot; ShowField=&quot;false&quot; /&gt;&#10;        &lt;Field Id=&quot;2011239034983459735876&quot; ShowField=&quot;false&quot; /&gt;&#10;        &lt;Field Id=&quot;2004111209284731179378&quot; ShowField=&quot;false&quot; /&gt;&#10;        &lt;Field Id=&quot;2012081319142576178905&quot; ShowField=&quot;false&quot; /&gt;&#10;        &lt;Field Id=&quot;2004112217261556206966&quot; ShowField=&quot;false&quot; /&gt;&#10;        &lt;Field Id=&quot;2011973463486587459834&quot; ShowField=&quot;true&quot; /&gt;&#10;        &lt;Field Id=&quot;2011349845823498345623&quot; ShowField=&quot;true&quot; /&gt;&#10;        &lt;Field Id=&quot;2012112816114502279979&quot; ShowField=&quot;true&quot; /&gt;&#10;        &lt;Field Id=&quot;2005040809241304770672&quot; ShowField=&quot;false&quot; /&gt;&#10;        &lt;Field Id=&quot;2013010311054187277187&quot; ShowField=&quot;false&quot; /&gt;&#10;      &lt;/Fields&gt;&#10;    &lt;/MasterProperty&gt;&#10;  &lt;/MasterProperties&gt;&#10;  &lt;ContentItems&gt;&#10;    &lt;ContentItem Language=&quot;2057&quot; IsDefault=&quot;false&quot;&gt;&#10;      &lt;File HasContent=&quot;false&quot; LinkToLanguage=&quot;&quot; /&gt;&#10;    &lt;/ContentItem&gt;&#10;    &lt;ContentItem Language=&quot;4108&quot; IsDefault=&quot;false&quot;&gt;&#10;      &lt;File HasContent=&quot;false&quot; LinkToLanguage=&quot;&quot; /&gt;&#10;    &lt;/ContentItem&gt;&#10;    &lt;ContentItem Language=&quot;2055&quot; IsDefault=&quot;true&quot;&gt;&#10;      &lt;File HasContent=&quot;true&quot; LinkToLanguage=&quot;&quot; /&gt;&#10;    &lt;/ContentItem&gt;&#10;    &lt;ContentItem Language=&quot;2064&quot; IsDefault=&quot;false&quot;&gt;&#10;      &lt;File HasContent=&quot;false&quot; LinkToLanguage=&quot;&quot; /&gt;&#10;    &lt;/ContentItem&gt;&#10;  &lt;/ContentItems&gt;&#10;&lt;/MasterTemplateConfiguration&gt;"/>
  <p:tag name="OFFICEATWORKPOWERPOINTMASTERTEMPLATEID" val="PowerPoint"/>
  <p:tag name="OFFICEATWORKPRESENTATIONPROJECTID" val="agch"/>
  <p:tag name="OAWWIZARDSTEPS" val="0|1|4"/>
  <p:tag name="ZOAWLANGID" val="2055"/>
  <p:tag name="OAWDOCPROPSOURCE" val="&lt;DocProps&gt;&lt;DocProp UID=&quot;2012060416091233306102&quot; EntryUID=&quot;2013093015021822933957&quot;&gt;&lt;Field Name=&quot;IDName&quot; Value=&quot;Departement Finanzen und Ressourcen, Kantonales Steueramt, Juristische Personen&quot;/&gt;&lt;Field Name=&quot;OrganisationLevel1&quot; Value=&quot;Departement &amp;#xA;Finanzen und Ressourcen&quot;/&gt;&lt;Field Name=&quot;OrganisationLevel2&quot; Value=&quot;Kantonales Steueramt&quot;/&gt;&lt;Field Name=&quot;OrganisationLevel3&quot; Value=&quot;Juristische Personen&quot;/&gt;&lt;Field Name=&quot;Project&quot; Value=&quot;&quot;/&gt;&lt;Field Name=&quot;OrganisationPowerPoint&quot; Value=&quot;DEPARTEMENT FINANZEN UND RESSOURCEN&quot;/&gt;&lt;Field Name=&quot;ExcelOrganisationLevel1&quot; Value=&quot;DEPARTEMENT FINANZEN UND RESSOURCEN&quot;/&gt;&lt;Field Name=&quot;ExcelOrganisationLevel2&quot; Value=&quot;Kantonales Steueramt&quot;/&gt;&lt;Field Name=&quot;Address1&quot; Value=&quot;Tellistrasse 67, 5001 Aarau&quot;/&gt;&lt;Field Name=&quot;Address2&quot; Value=&quot;&quot;/&gt;&lt;Field Name=&quot;Address3&quot; Value=&quot;&quot;/&gt;&lt;Field Name=&quot;Address4&quot; Value=&quot;&quot;/&gt;&lt;Field Name=&quot;Address5&quot; Value=&quot;&quot;/&gt;&lt;Field Name=&quot;Address6&quot; Value=&quot;&quot;/&gt;&lt;Field Name=&quot;City&quot; Value=&quot;Aarau&quot;/&gt;&lt;Field Name=&quot;Telefon&quot; Value=&quot;062 835 25 30&quot;/&gt;&lt;Field Name=&quot;Fax&quot; Value=&quot;062 835 26 29&quot;/&gt;&lt;Field Name=&quot;Email&quot; Value=&quot;&quot;/&gt;&lt;Field Name=&quot;Internet&quot; Value=&quot;www.ag.ch/steuern&quot;/&gt;&lt;Field Name=&quot;WdA4LogoColorPortrait&quot; Value=&quot;%Logos%\KantonsWappen_A4portrait_color.2100.300.wmf&quot;/&gt;&lt;Field Name=&quot;WdA4LogoBlackWhitePortrait&quot; Value=&quot;%Logos%\KantonsWappen_A4portrait_bw.2100.300.wmf&quot;/&gt;&lt;Field Name=&quot;WdA4LogoColorQuer&quot; Value=&quot;%Logos%\KantonsWappen_A4landscape_color.2970.400.wmf&quot;/&gt;&lt;Field Name=&quot;WdA4LogoBlackWhiteQuer&quot; Value=&quot;%Logos%\KantonsWappen_A4landscape_bw.2970.400.wmf&quot;/&gt;&lt;Field Name=&quot;WdA5LogoColorQuer&quot; Value=&quot;%Logos%\KantonsWappen_A5landscape_color.2100.400.wmf&quot;/&gt;&lt;Field Name=&quot;WdA5LogoBlackWhiteQuer&quot; Value=&quot;%Logos%\KantonsWappen_A5landscape_bw.2100.400.wmf&quot;/&gt;&lt;Field Name=&quot;OlLogoSignature&quot; Value=&quot;&quot;/&gt;&lt;Field Name=&quot;PpThemesDefault&quot; Value=&quot;%Themes%\aargau.thmx&quot;/&gt;&lt;Field Name=&quot;PpThemesPresentation&quot; Value=&quot;%Themes%\aargau.thmx&quot;/&gt;&lt;Field Name=&quot;PpThemesSlide&quot; Value=&quot;%Themes%\aargau.thmx&quot;/&gt;&lt;Field Name=&quot;PpThemesObject&quot; Value=&quot;%Themes%\aargau.thmx&quot;/&gt;&lt;/DocProp&gt;&lt;DocProp UID=&quot;2013021809120389038204&quot; EntryUID=&quot;2003121817293296325874&quot;&gt;&lt;Field Name=&quot;IDName&quot; Value=&quot;(Leer)&quot;/&gt;&lt;Field Name=&quot;OrganisationLevel1&quot; Value=&quot;&quot;/&gt;&lt;Field Name=&quot;OrganisationLevel2&quot; Value=&quot;&quot;/&gt;&lt;Field Name=&quot;OrganisationLevel3&quot; Value=&quot;&quot;/&gt;&lt;Field Name=&quot;Project&quot; Value=&quot;&quot;/&gt;&lt;Field Name=&quot;OrganisationPowerPoint&quot; Value=&quot;&quot;/&gt;&lt;Field Name=&quot;ExcelOrganisationLevel1&quot; Value=&quot;&quot;/&gt;&lt;Field Name=&quot;ExcelOrganisationLevel2&quot; Value=&quot;&quot;/&gt;&lt;Field Name=&quot;Address1&quot; Value=&quot;&quot;/&gt;&lt;Field Name=&quot;Address2&quot; Value=&quot;&quot;/&gt;&lt;Field Name=&quot;Address3&quot; Value=&quot;&quot;/&gt;&lt;Field Name=&quot;Address4&quot; Value=&quot;&quot;/&gt;&lt;Field Name=&quot;Address5&quot; Value=&quot;&quot;/&gt;&lt;Field Name=&quot;Address6&quot; Value=&quot;&quot;/&gt;&lt;Field Name=&quot;City&quot; Value=&quot;&quot;/&gt;&lt;Field Name=&quot;Telefon&quot; Value=&quot;&quot;/&gt;&lt;Field Name=&quot;Fax&quot; Value=&quot;&quot;/&gt;&lt;Field Name=&quot;Email&quot; Value=&quot;&quot;/&gt;&lt;Field Name=&quot;Internet&quot; Value=&quot;&quot;/&gt;&lt;Field Name=&quot;WdA4LogoColorPortrait&quot; Value=&quot;&quot;/&gt;&lt;Field Name=&quot;WdA4LogoBlackWhitePortrait&quot; Value=&quot;&quot;/&gt;&lt;Field Name=&quot;WdA4LogoColorQuer&quot; Value=&quot;&quot;/&gt;&lt;Field Name=&quot;WdA4LogoBlackWhiteQuer&quot; Value=&quot;&quot;/&gt;&lt;Field Name=&quot;WdA5LogoColorQuer&quot; Value=&quot;&quot;/&gt;&lt;Field Name=&quot;WdA5LogoBlackWhiteQuer&quot; Value=&quot;&quot;/&gt;&lt;Field Name=&quot;OlLogoSignature&quot; Value=&quot;&quot;/&gt;&lt;Field Name=&quot;PpThemesDefault&quot; Value=&quot;&quot;/&gt;&lt;Field Name=&quot;PpThemesPresentation&quot; Value=&quot;&quot;/&gt;&lt;Field Name=&quot;PpThemesSlide&quot; Value=&quot;&quot;/&gt;&lt;Field Name=&quot;PpThemesObject&quot; Value=&quot;&quot;/&gt;&lt;/DocProp&gt;&lt;DocProp UID=&quot;2006040509495284662868&quot; EntryUID=&quot;2003121817293296325874&quot;&gt;&lt;Field Name=&quot;IDName&quot; Value=&quot;(Leer)&quot;/&gt;&lt;Field Name=&quot;Name&quot; Value=&quot;&quot;/&gt;&lt;Field Name=&quot;Title&quot; Value=&quot;&quot;/&gt;&lt;Field Name=&quot;Function&quot; Value=&quot;&quot;/&gt;&lt;Field Name=&quot;Initials&quot; Value=&quot;&quot;/&gt;&lt;Field Name=&quot;DirectPhone&quot; Value=&quot;&quot;/&gt;&lt;Field Name=&quot;DirectFax&quot; Value=&quot;&quot;/&gt;&lt;Field Name=&quot;Mobile&quot; Value=&quot;&quot;/&gt;&lt;Field Name=&quot;EMail&quot; Value=&quot;&quot;/&gt;&lt;Field Name=&quot;Signature&quot; Value=&quot;&quot;/&gt;&lt;/DocProp&gt;&lt;DocProp UID=&quot;2012060416083656157146&quot; EntryUID=&quot;2003121817293296325874&quot;&gt;&lt;Field Name=&quot;IDName&quot; Value=&quot;(Leer)&quot;/&gt;&lt;Field Name=&quot;Name&quot; Value=&quot;&quot;/&gt;&lt;Field Name=&quot;Title&quot; Value=&quot;&quot;/&gt;&lt;Field Name=&quot;Function&quot; Value=&quot;&quot;/&gt;&lt;Field Name=&quot;Initials&quot; Value=&quot;&quot;/&gt;&lt;Field Name=&quot;DirectPhone&quot; Value=&quot;&quot;/&gt;&lt;Field Name=&quot;DirectFax&quot; Value=&quot;&quot;/&gt;&lt;Field Name=&quot;Mobile&quot; Value=&quot;&quot;/&gt;&lt;Field Name=&quot;EMail&quot; Value=&quot;&quot;/&gt;&lt;Field Name=&quot;Signature&quot; Value=&quot;&quot;/&gt;&lt;/DocProp&gt;&lt;DocProp UID=&quot;2013021809133888573589&quot; EntryUID=&quot;2003121817293296325874&quot;&gt;&lt;Field Name=&quot;IDName&quot; Value=&quot;(Leer)&quot;/&gt;&lt;Field Name=&quot;Name&quot; Value=&quot;&quot;/&gt;&lt;Field Name=&quot;Title&quot; Value=&quot;&quot;/&gt;&lt;Field Name=&quot;Function&quot; Value=&quot;&quot;/&gt;&lt;Field Name=&quot;Initials&quot; Value=&quot;&quot;/&gt;&lt;Field Name=&quot;DirectPhone&quot; Value=&quot;&quot;/&gt;&lt;Field Name=&quot;DirectFax&quot; Value=&quot;&quot;/&gt;&lt;Field Name=&quot;Mobile&quot; Value=&quot;&quot;/&gt;&lt;Field Name=&quot;EMail&quot; Value=&quot;&quot;/&gt;&lt;Field Name=&quot;Signature&quot; Value=&quot;&quot;/&gt;&lt;/DocProp&gt;&lt;DocProp UID=&quot;2012060416093667830578&quot; EntryUID=&quot;2003121817293296325874&quot;&gt;&lt;Field Name=&quot;IDName&quot; Value=&quot;(Leer)&quot;/&gt;&lt;Field Name=&quot;Name&quot; Value=&quot;&quot;/&gt;&lt;Field Name=&quot;Title&quot; Value=&quot;&quot;/&gt;&lt;Field Name=&quot;Function&quot; Value=&quot;&quot;/&gt;&lt;Field Name=&quot;Initials&quot; Value=&quot;&quot;/&gt;&lt;Field Name=&quot;DirectPhone&quot; Value=&quot;&quot;/&gt;&lt;Field Name=&quot;DirectFax&quot; Value=&quot;&quot;/&gt;&lt;Field Name=&quot;Mobile&quot; Value=&quot;&quot;/&gt;&lt;Field Name=&quot;EMail&quot; Value=&quot;&quot;/&gt;&lt;Field Name=&quot;Signature&quot; Value=&quot;&quot;/&gt;&lt;/DocProp&gt;&lt;DocProp UID=&quot;2003061115381095709037&quot; EntryUID=&quot;2003121817293296325874&quot;&gt;&lt;Field Name=&quot;IDName&quot; Value=&quot;(Leer)&quot;/&gt;&lt;Field Name=&quot;Name&quot; Value=&quot;&quot;/&gt;&lt;Field Name=&quot;Title&quot; Value=&quot;&quot;/&gt;&lt;Field Name=&quot;Function&quot; Value=&quot;&quot;/&gt;&lt;Field Name=&quot;Initials&quot; Value=&quot;&quot;/&gt;&lt;Field Name=&quot;DirectPhone&quot; Value=&quot;&quot;/&gt;&lt;Field Name=&quot;DirectFax&quot; Value=&quot;&quot;/&gt;&lt;Field Name=&quot;Mobile&quot; Value=&quot;&quot;/&gt;&lt;Field Name=&quot;EMail&quot; Value=&quot;&quot;/&gt;&lt;Field Name=&quot;Signature&quot; Value=&quot;&quot;/&gt;&lt;/DocProp&gt;&lt;DocProp UID=&quot;2004112217333376588294&quot; EntryUID=&quot;2004123010144120300001&quot;&gt;&lt;Field UID=&quot;2011973463486587459834&quot; Name=&quot;PresentationTitle&quot; Value=&quot;&quot;/&gt;&lt;Field UID=&quot;2011349845823498345623&quot; Name=&quot;PresentationSubTitle&quot; Value=&quot;&quot;/&gt;&lt;Field UID=&quot;2012112816114502279979&quot; Name=&quot;PresentationDate&quot; Value=&quot;&quot;/&gt;&lt;/DocProp&gt;&lt;/DocProps&gt;&#10;"/>
</p:tagLst>
</file>

<file path=ppt/tags/tag10.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10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10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10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10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10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10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10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10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10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10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11.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11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11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atentbox (1)"/>
</p:tagLst>
</file>

<file path=ppt/tags/tag11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ckwerte&#10;Obligatorisch für Kantone&#10;Natürliche und juristische Personen&#10;Patente und vergleichbare Rechte&#10;Patente, ergänzende Schutzzertifikate, Topografien, Pflanzensortenschutz, Unterlagenschutz für Heilmittel, Berichtschutz für Pflanzenschutzmittel und die entsprechenden ausl. Rechte&#10;Bei Eintritt in Patentbox erfolgt Abrechnung über bisherige F&amp;E-Aufwendungen&#10;Berechnung des Boxengewinnes nach der Residualmethode&#10;Modifizierter Nexusansatz gemäss OECD&#10;Substanz vor Ort, Zusammenhang F&amp;E-Kosten mit Erträgen&#10;Höhe der Entlastung&#10;In Kompetenz der Kantone, maximal 90 %&#10;Gewinn unterliegt der Entlastungsbegrenzung"/>
</p:tagLst>
</file>

<file path=ppt/tags/tag11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atentbox (2)"/>
</p:tagLst>
</file>

<file path=ppt/tags/tag11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Qualifizierende Immaterialgüterrechte gemäss OECD-Standard&#10;&#10;&#10;&#10;&#10;Qualifizierende Rechte gemäss SV17/STAF&#10;&#10;"/>
</p:tagLst>
</file>

<file path=ppt/tags/tag115.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16.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17.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18.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19.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2.xml><?xml version="1.0" encoding="utf-8"?>
<p:tagLst xmlns:a="http://schemas.openxmlformats.org/drawingml/2006/main" xmlns:r="http://schemas.openxmlformats.org/officeDocument/2006/relationships" xmlns:p="http://schemas.openxmlformats.org/presentationml/2006/main">
  <p:tag name="OFFICATWORKEXPRESSIONTAG" val="1. Titel durch Klicken bearbeiten"/>
</p:tagLst>
</file>

<file path=ppt/tags/tag120.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21.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22.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23.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24.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2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atentbox (3)"/>
</p:tagLst>
</file>

<file path=ppt/tags/tag12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Gesamtgewinn (vor Steuern)"/>
</p:tagLst>
</file>

<file path=ppt/tags/tag12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2"/>
</p:tagLst>
</file>

<file path=ppt/tags/tag12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
</p:tagLst>
</file>

<file path=ppt/tags/tag12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3"/>
</p:tagLst>
</file>

<file path=ppt/tags/tag13.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130.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3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5"/>
</p:tagLst>
</file>

<file path=ppt/tags/tag13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sidualmethode "/>
</p:tagLst>
</file>

<file path=ppt/tags/tag13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ordentlich besteuert"/>
</p:tagLst>
</file>

<file path=ppt/tags/tag13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 verbleibender Residualgewinn"/>
</p:tagLst>
</file>

<file path=ppt/tags/tag13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 verbleibender Residualgewinn"/>
</p:tagLst>
</file>

<file path=ppt/tags/tag13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Nexusansatz"/>
</p:tagLst>
</file>

<file path=ppt/tags/tag13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X"/>
</p:tagLst>
</file>

<file path=ppt/tags/tag13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
</p:tagLst>
</file>

<file path=ppt/tags/tag13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sidual-gewinn"/>
</p:tagLst>
</file>

<file path=ppt/tags/tag14.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14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
</p:tagLst>
</file>

<file path=ppt/tags/tag14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rivilegiert steuerbar"/>
</p:tagLst>
</file>

<file path=ppt/tags/tag14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sidualgewinn"/>
</p:tagLst>
</file>

<file path=ppt/tags/tag14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Korr. Nexus"/>
</p:tagLst>
</file>

<file path=ppt/tags/tag14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rivilegiert besteuert"/>
</p:tagLst>
</file>

<file path=ppt/tags/tag14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 = Erfolg Finanzierungstätigkeit  4 = Eigene Aufwendungen für Entwicklung IP&#10;2 = Erfolg nicht aus Lizenzen oder IP stammend 5 = Gesamtausgaben Entwicklung IP&#10;3 = Erfolg Routinefunktionen und Markenentgelte"/>
</p:tagLst>
</file>

<file path=ppt/tags/tag14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atentbox (4)"/>
</p:tagLst>
</file>

<file path=ppt/tags/tag14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Grundsätze der Eintrittsbesteuerung &#10;&#10;Bereits berücksichtigter F&amp;E-Aufwand wird zum steuerbaren Gewinn gerechnet&#10;F&amp;E-Aufwand der letzten 10 Jahre vor Eintritt&#10;Abschreibung auf aktiviertem F&amp;E-Aufwand wird wie direkt der Erfolgsrechnung belasteter Aufwand behandelt&#10;F&amp;E-Abzug nach § 69a wird ebenfalls aufgerechnet&#10;Aufrechnungen bilden eine als Gewinn versteuerte stille Reserve&#10;Besteuerung erfolgt als Anrechnung innert 5 Jahren an Gewinne der Patentbox&#10;Ermässigung der Patentbox erfolgt erst nach vollständiger Anrechnung&#10;Eine nach 5 Jahren nicht vollständig angerechnete Aufrechnung wird am 31.12.2024 ordentlich besteuert&#10;&#10; &#10;&#10;&#10;&#10;"/>
</p:tagLst>
</file>

<file path=ppt/tags/tag14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atentbox (5)"/>
</p:tagLst>
</file>

<file path=ppt/tags/tag14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intrittsbesteuerung F&amp;E-Aufwand bei Austritt aus bisherigem Privileg&#10;&#10;Keine Besteuerung von F&amp;E-Aufwendungen von &#10;Ausländischen Betriebsstätten&#10;Auslandsparten von Domizil- und gemischten Gesellschaften&#10;Holdinggesellschaften&#10;Umkehrschluss: Bisher aufwandwirksame F&amp;E-Aufwendungen werden besteuert (d.h. in der Patentsparte angerechnet)&#10;Sondersatzverfahren durch Verfügung nach § 271 StG für bisherige Statusgesellschaften möglich&#10;Besteuerung von F&amp;E-Aufwand gilt als Realisation mit Sondersatz von 2.4 %"/>
</p:tagLst>
</file>

<file path=ppt/tags/tag15.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15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Zusatzabzug Forschung und Entwicklung (1)"/>
</p:tagLst>
</file>

<file path=ppt/tags/tag15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ckwerte&#10;Fakultativ für Kantone&#10;Natürliche und juristische Personen&#10;Höchstens 50 % Zusatzabzug auf qualifizierendem F&amp;E-Aufwand&#10;Berechnet auf dem Personalaufwand F&amp;E plus Zuschlag 35 %&#10;Auf Antrag durch Steuerpflichtige (PU und jur. Personen)&#10;F&amp;E: Wissenschaftliche Forschung und wissensbasierte Innovation              (BG 14.12.2012 über Förderung der Forschung und Innovation)&#10;"/>
</p:tagLst>
</file>

<file path=ppt/tags/tag15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Zusatzabzug Forschung und Entwicklung (2)"/>
</p:tagLst>
</file>

<file path=ppt/tags/tag15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ckwerte&#10;Qualifikation: &#10;F&amp;E-Aufwendungen im Inland&#10;Eigene Tätigkeit&#10;Konzerntätigkeit &#10;Auftragsforschung bei Dritten&#10;Ist Auftraggeber berechtigt, steht Auftragnehmer kein Abzug zu&#10;Kennt Kanton von Auftraggeber kein Abzug, kann Auftragnehmer Abzug vornehmen, falls sein Kanton den Abzug gewährt&#10;"/>
</p:tagLst>
</file>

<file path=ppt/tags/tag15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Zusatzabzug Forschung und Entwicklung (3)"/>
</p:tagLst>
</file>

<file path=ppt/tags/tag15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ckwerte&#10;Berechnung&#10;Abzug maximal 50 % des begründeten (qualifizierenden)            F&amp;E-Aufwandes,  &#10;Direkt zurechenbarer Personalaufwand zuzüglich 35 %,               höchstens bis zum gesamten Geschäftsaufwand&#10;80 % Abzug vom F&amp;E-Aufwand Dritter&#10;Abzug unterliegt Entlastungsbegrenzung"/>
</p:tagLst>
</file>

<file path=ppt/tags/tag15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Zusatzabzug Forschung und Entwicklung (4)"/>
</p:tagLst>
</file>

<file path=ppt/tags/tag15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Beispiel: Berechnung des F&amp;E-Abzugs&#10;Sachverhalt                                                                                                     Die Z AG entwickelt und produziert Maschinen für die Herstellung kleinster Geräteteile für die Technologiebranche.                                                                                                                Das kantonale Steuergesetz sieht einen Abzug von 50% auf F&amp;E vor.&#10;"/>
</p:tagLst>
</file>

<file path=ppt/tags/tag158.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5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Zusatzabzug Forschung und Entwicklung (5)"/>
</p:tagLst>
</file>

<file path=ppt/tags/tag16.xml><?xml version="1.0" encoding="utf-8"?>
<p:tagLst xmlns:a="http://schemas.openxmlformats.org/drawingml/2006/main" xmlns:r="http://schemas.openxmlformats.org/officeDocument/2006/relationships" xmlns:p="http://schemas.openxmlformats.org/presentationml/2006/main">
  <p:tag name="OFFICATWORKEXPRESSIONTAG" val="1. Titel durch Klicken bearbeiten"/>
</p:tagLst>
</file>

<file path=ppt/tags/tag16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teuerveranlagung 2020 der Z-AG"/>
</p:tagLst>
</file>

<file path=ppt/tags/tag161.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6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Zinsabzug auf Eigenkapital (1)"/>
</p:tagLst>
</file>

<file path=ppt/tags/tag16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ckwerte &#10;Für Kantone mit Steuerbelastung von Hauptort 13.5 % über ganzen Tarifverlauf (effektiver Gewinnsteuersatz 18 %)&#10;Abzug für kalkulatorischen Zins auf Eigenkapital bei der Gewinnsteuer&#10;Begrenzt auf überdurchschnittliches Eigenkapital (Sicherheitseigenkapital)&#10;Kalkulatorischer Zinssatz = Rendite 10-jährige Bundesanleihen&#10;Soweit Sicherheitseigenkapital anteilsmässig auf Forderungen gegenüber Nahestehenden erfolgt, kann ein dem Drittvergleich entsprechender Zinssatz geltend gemacht werden   "/>
</p:tagLst>
</file>

<file path=ppt/tags/tag16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Zinsabzug auf Eigenkapital (2)"/>
</p:tagLst>
</file>

<file path=ppt/tags/tag16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Berechnung Sicherheitseigenkapital (1/2)&#10;&#10;Aufspaltung des Eigenkapitals in&#10;Kerneigenkapital&#10;Sicherheitseigenkapital&#10;Mittels risikogewichteter Eigenkapitalunterlegungssätze in Bezug auf einzelne Aktiven&#10;  "/>
</p:tagLst>
</file>

<file path=ppt/tags/tag16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Zinsabzug auf Eigenkapital (3)"/>
</p:tagLst>
</file>

<file path=ppt/tags/tag16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Berechnung Sicherheitseigenkapital (2/2)&#10;Grundregel: Eigenkapitalunterlegungssätze KS Nr. 6 plus 25 Prozentpunkte?&#10;Liquidität 0%, konzerninterne Darlehen 15%&#10;Ausgeschlossen ist ein Abzug für:&#10;Beteiligungen&#10;Nicht betriebsnotwendige Aktiven&#10;Patente und vergleichbare Rechte&#10;Aufdeckung stiller Reserven bei Eintritt in die Steuerpflicht &#10;Unversteuert aufgedeckte stille Reserven&#10;Aktiven bei Transaktionen, die ungerechtfertigte Steuerersparnis bewirken, insb. Forderungen ggü Nahestehenden und aus Veräusserungen von Beteiligungen oder aus Ausschüttungen   "/>
</p:tagLst>
</file>

<file path=ppt/tags/tag16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ntlastungsbegrenzung"/>
</p:tagLst>
</file>

<file path=ppt/tags/tag16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ckwerte &#10;Obligatorisch für Kantone&#10;Für juristische Personen und nat. Personen&#10;Mindestens 30 % des Gewinnes vor Entlastungen muss steuerbar sein&#10;Kantone können engere Begrenzung vorsehen&#10;Patentbox, F&amp;E-Abzug, altrechtlicher step up, Übergangsrecht stille Reserven (Sondersatzverfahren), Zinsabzug auf Eigenkapital&#10;Aus Sonderregelungen dürfen keine Verlustvorträge entstehen&#10;"/>
</p:tagLst>
</file>

<file path=ppt/tags/tag17.xml><?xml version="1.0" encoding="utf-8"?>
<p:tagLst xmlns:a="http://schemas.openxmlformats.org/drawingml/2006/main" xmlns:r="http://schemas.openxmlformats.org/officeDocument/2006/relationships" xmlns:p="http://schemas.openxmlformats.org/presentationml/2006/main">
  <p:tag name="OFFICATWORKEXPRESSIONTAG" val="Positionsindikatoren werden automatisch erstellt&#10;Zweite Ebene&#10;Dritte Ebene&#10;Vierte Ebene"/>
</p:tagLst>
</file>

<file path=ppt/tags/tag17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ufdeckung stiller Reserven (1)"/>
</p:tagLst>
</file>

<file path=ppt/tags/tag17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ckwerte&#10;Für Bund und Kantone obligatorisch&#10;Juristische Personen&#10;Bei Zuzug/Eintritt in Steuerpflicht nur in Steuerbilanz&#10;Steuerfreie Aufdeckung stiller Reserven und selbsterschaffener Mehrwert &#10;Abschreibung: ordentliche Abschreibungssätze / Goodwill 10 Jahre&#10;Steuerliche Abrechnung bei Wegzug oder Eintritt in Steuerbefreiung"/>
</p:tagLst>
</file>

<file path=ppt/tags/tag17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ufdeckung stiller Reserven (2)"/>
</p:tagLst>
</file>

<file path=ppt/tags/tag17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ufdeckung stille Reserven und Goodwill nur in Steuerbilanz &#10;&#10;Zuzug&#10;Bei Verlegung des Sitzes oder der tatsächlichen Verwaltung in die CH&#10;Bei Verlegung von Vermögenswerten, Betrieben, Teilbetrieben oder Funktionen in die CH (inkl. in Betriebsstätten)&#10;Eintritt&#10;Bei Beendigung der Steuerbefreiung&#10;&#10;Wegzug/Austritt&#10;Volle steuerliche Abrechnung bei Wegzug ins Ausland mit Betrieben und Teilbetrieben, Funktionsverlagerung aus der CH, auch für Übertragung auf ausl. Betriebsstätte und Beginn Steuerbefreiung"/>
</p:tagLst>
</file>

<file path=ppt/tags/tag17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ufdeckung stiller Reserven (3)"/>
</p:tagLst>
</file>

<file path=ppt/tags/tag17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ufdeckung stille Reserven und Goodwill nur in der Steuerbilanz &#10;&#10;Einschränkungen&#10;Goodwill ist innert 10 Jahren abzuschreiben&#10;Abschreibung zurechenbare Aktiven gemäss MB Abschreibungen&#10;Keine Aufdeckung von stillen Reserven aus Beteiligungen (10 %)&#10;&#10;Keine Entlastungsbegrenzung&#10;Die direkte Bundessteuer kennt keine Entlastungsbegrenzung&#10;Weder der Zuzug aus dem Ausland noch der Eintritt in die Steuerpflicht aus einem steuerbefreiten Bereich in der Schweiz unterliegen der Entlastungsbegrenzung"/>
</p:tagLst>
</file>

<file path=ppt/tags/tag176.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7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17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179.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8.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18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18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18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18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18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18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18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18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18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18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19.xml><?xml version="1.0" encoding="utf-8"?>
<p:tagLst xmlns:a="http://schemas.openxmlformats.org/drawingml/2006/main" xmlns:r="http://schemas.openxmlformats.org/officeDocument/2006/relationships" xmlns:p="http://schemas.openxmlformats.org/presentationml/2006/main">
  <p:tag name="OFFICATWORKEXPRESSIONTAG" val="1.1 Titel durch Klicken bearbeiten"/>
</p:tagLst>
</file>

<file path=ppt/tags/tag19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191.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9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Mit 70 % Entlastungsbegrenzung"/>
</p:tagLst>
</file>

<file path=ppt/tags/tag19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Heutiges Recht"/>
</p:tagLst>
</file>

<file path=ppt/tags/tag19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V17"/>
</p:tagLst>
</file>

<file path=ppt/tags/tag195.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96.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97.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19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nnahmen: Gemischte Gesellschaft: Anteil CH 10 %/ Ausland 90 %; Sockelsatz 20 %&#10;                    Domizilgesellschaft: Anteil CH 5 % / Ausland 95 %; Sockelsatz 10 %"/>
</p:tagLst>
</file>

<file path=ppt/tags/tag19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0.xml><?xml version="1.0" encoding="utf-8"?>
<p:tagLst xmlns:a="http://schemas.openxmlformats.org/drawingml/2006/main" xmlns:r="http://schemas.openxmlformats.org/officeDocument/2006/relationships" xmlns:p="http://schemas.openxmlformats.org/presentationml/2006/main">
  <p:tag name="OFFICATWORKEXPRESSIONTAG" val="Positionsindikatoren werden automatisch erstellt&#10;Zweite Ebene&#10;Dritte Ebene&#10;Vierte Ebene"/>
</p:tagLst>
</file>

<file path=ppt/tags/tag20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20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202.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03.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04.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05.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0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Gewinnsteuersätze 17.9 % und 15.1 %"/>
</p:tagLst>
</file>

<file path=ppt/tags/tag207.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0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atentbox, F&amp;E-Abzug, Sonder-satz- und step up-Verfahren&#10;minimal mit ca. 11 % besteuert"/>
</p:tagLst>
</file>

<file path=ppt/tags/tag20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21.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21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211.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1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BL: Steuersatzreduktion über 5 Jahre &#10;BE: Strategie: gestaffelt in 2 Etappen"/>
</p:tagLst>
</file>

<file path=ppt/tags/tag21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21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215.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1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21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218.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1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70 %*"/>
</p:tagLst>
</file>

<file path=ppt/tags/tag22.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2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ntlastungsbegrenzung"/>
</p:tagLst>
</file>

<file path=ppt/tags/tag22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2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2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2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2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2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2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2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2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3.xml><?xml version="1.0" encoding="utf-8"?>
<p:tagLst xmlns:a="http://schemas.openxmlformats.org/drawingml/2006/main" xmlns:r="http://schemas.openxmlformats.org/officeDocument/2006/relationships" xmlns:p="http://schemas.openxmlformats.org/presentationml/2006/main">
  <p:tag name="OFFICATWORKEXPRESSIONTAG" val="[[GetMasterPropertyValue(&quot;Organisation&quot;, &quot;OrganisationLevel1&quot;)]]"/>
</p:tagLst>
</file>

<file path=ppt/tags/tag23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3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3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3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23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23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23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23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238.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3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Belastung AG-Eigentümer 2020 im Vergleich zu 2018 und 2007Kantons- und Gemeindesteuern, Dividendenbesteuerung 60 % (Teileinkünfteverfahren)"/>
</p:tagLst>
</file>

<file path=ppt/tags/tag24.xml><?xml version="1.0" encoding="utf-8"?>
<p:tagLst xmlns:a="http://schemas.openxmlformats.org/drawingml/2006/main" xmlns:r="http://schemas.openxmlformats.org/officeDocument/2006/relationships" xmlns:p="http://schemas.openxmlformats.org/presentationml/2006/main">
  <p:tag name="OFFICATWORKEXPRESSIONTAG" val="[[GetMasterPropertyValue(&quot;CustomField&quot;, &quot;PresentationTitle&quot;)]]&#10;"/>
</p:tagLst>
</file>

<file path=ppt/tags/tag24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241.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4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teuerreduktion auf Dividenden nach neuem Recht (60 % Teileinkünfteverfahren)Steuerstatistik 2014 (Kantons- und Gemeindesteuer, Steuerfuss 214%)"/>
</p:tagLst>
</file>

<file path=ppt/tags/tag24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4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4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4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47.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4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4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25.xml><?xml version="1.0" encoding="utf-8"?>
<p:tagLst xmlns:a="http://schemas.openxmlformats.org/drawingml/2006/main" xmlns:r="http://schemas.openxmlformats.org/officeDocument/2006/relationships" xmlns:p="http://schemas.openxmlformats.org/presentationml/2006/main">
  <p:tag name="OFFICATWORKEXPRESSIONTAG" val="[[GetMasterPropertyValue(&quot;CustomField&quot;, &quot;PresentationSubTitle&quot;)]] "/>
</p:tagLst>
</file>

<file path=ppt/tags/tag25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5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ondersatzverfahren (§ 271a StG)&#10;Gilt für Statusgesellschaften mit Statusprivileg am 31.12.2019&#10;Offenlegung stiller Reserven (inkl. selbst geschaffener Mehrwert)&#10;Domizil-/gemischte Gesellschaft:  nur steuerbarer Teil&#10;Holdinggesellschaft:    i.d.R. nicht möglich&#10;Beteiligungen:     nur wiedereingebrachte         Abschreibungen&#10;Liegenschaften:     nicht möglich&#10;Gilt nur für Kantons- und Gemeindesteuern"/>
</p:tagLst>
</file>

<file path=ppt/tags/tag25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5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ondersatzverfahren (§ 271a StG)&#10;Besteuerung mit laufenden Gewinnen der Jahre 2020 bis 2024 zum Sondersatz von 2.4% bei Realisationen von stillen Reserven &#10;Echt = Veräusserung&#10;Buchmässig = Aufwertung in Bilanz&#10;Steuersystematisch = Abschreibung in Steuerbilanz&#10;Realisationen &#10;Werden an ausgewiesene Handelsgewinne angerechnet&#10;Besteuerung von F&amp;E-Aufwand bei Eintritt in Patentbox, sofern die Statusgesellschaft die Sondersatzlösung wählt&#10;Abschreibungen nach Abschreibungs-Merkblatt A1995 der ESTV&#10;Am 31.12.2024 nicht realisierte stille Reserven verfallen steuerfrei&#10;&#10;"/>
</p:tagLst>
</file>

<file path=ppt/tags/tag25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5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ondersatzverfahren (§ 271a StG)&#10;Antrag auf Sondersatzbesteuerung durch Steuerpflichtige &#10;In letzter Periode nach altem Recht (31.12.2019)&#10;Macht Gesellschaft keine stillen Reserven geltend, wird nichts verfügt&#10;Steuerbehörde erlässt Feststellungsverfügung über Umfang stiller Reserven&#10;Bewertung muss nach einer anerkannten Methode erfolgen&#10;Sondersatzbesteuerung unterliegt der Entlastungsbegrenzung&#10;Effektiver Gewinnsteuersatz ist mindestens 11.2 %&#10;&#10;"/>
</p:tagLst>
</file>

<file path=ppt/tags/tag25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5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Vorgängiger step up von Statusgesellschaften "/>
</p:tagLst>
</file>

<file path=ppt/tags/tag25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tep up-Regelung nach heutigem Recht &#10;Statusgesellschaften können jederzeit den Status aufgeben&#10;Step up&#10;Nach BGE (zur Verlustverrechnung) zulässig für Kantone      (BGE 2C_645/2011) &#10;Auf stillen Reserven und selbstgeschaffenem Mehrwert auf nicht besteuertem Teil des Statusprivilegs&#10;Steuerneutrale Offenlegung und Abschreibung nur in Steuerbilanz &#10;Muss handelsrechtlich nicht nachvollzogen werden&#10;Gilt nur für Kantons- und Gemeindesteuern&#10;Abschreibungen werden ab 1.1.2020 in die Entlastungsbegrenzung einbezogen&#10;Am 31.12.2024 nicht aufgelöste stille Reserven verfallen steuerfrei&#10;&#10;"/>
</p:tagLst>
</file>

<file path=ppt/tags/tag25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Mit Entlastungsbegrenzung"/>
</p:tagLst>
</file>

<file path=ppt/tags/tag26.xml><?xml version="1.0" encoding="utf-8"?>
<p:tagLst xmlns:a="http://schemas.openxmlformats.org/drawingml/2006/main" xmlns:r="http://schemas.openxmlformats.org/officeDocument/2006/relationships" xmlns:p="http://schemas.openxmlformats.org/presentationml/2006/main">
  <p:tag name="OFFICATWORKEXPRESSIONTAG" val="[[GetMasterPropertyValue(&quot;CustomField&quot;, &quot;DocumentDate&quot;)]] "/>
</p:tagLst>
</file>

<file path=ppt/tags/tag26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Modell 2: &#10;Übergangsrecht mit Sondersatzverfahren nach STAF per 1.1.2020 &#10;"/>
</p:tagLst>
</file>

<file path=ppt/tags/tag26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tep up  stiller Reserven (steuerneutral) in Steuerbilanz  &#10;"/>
</p:tagLst>
</file>

<file path=ppt/tags/tag26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    Varianten – Übergangsrecht – unversteuerte stille Reserven von Statusgesellschaften (1)"/>
</p:tagLst>
</file>

<file path=ppt/tags/tag26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Heutiges Modell 1: &#10;Vorgängiger step up (Steuerbilanz Kantons- und Gemeindesteuer)"/>
</p:tagLst>
</file>

<file path=ppt/tags/tag26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Feststellung&#10;stille Reserven (Verfügung per 31.12.2019)  "/>
</p:tagLst>
</file>

<file path=ppt/tags/tag26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alisierte Gewinne (echt, buchmässig, steuer-systematisch unter Verrechnung mit ordentlichen Gewinnen zum Sondersatz von 2.4 %&#10;"/>
</p:tagLst>
</file>

<file path=ppt/tags/tag266.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6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   2018     2019     2020     2021     2022     2023     2024     2025              "/>
</p:tagLst>
</file>

<file path=ppt/tags/tag268.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6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bschreibung von stille Reserven aus Steuerbilanz&#10; "/>
</p:tagLst>
</file>

<file path=ppt/tags/tag27.xml><?xml version="1.0" encoding="utf-8"?>
<p:tagLst xmlns:a="http://schemas.openxmlformats.org/drawingml/2006/main" xmlns:r="http://schemas.openxmlformats.org/officeDocument/2006/relationships" xmlns:p="http://schemas.openxmlformats.org/presentationml/2006/main">
  <p:tag name="OFFICATWORKEXPRESSIONTAG" val="[[MasterProperty(&quot;CustomField&quot;,&quot;PresentationDate&quot;)]]"/>
</p:tagLst>
</file>

<file path=ppt/tags/tag27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31.12.2024 Verfall nicht verbrauchter stiller Reserven!"/>
</p:tagLst>
</file>

<file path=ppt/tags/tag27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Mit Entlastungsbegrenzung"/>
</p:tagLst>
</file>

<file path=ppt/tags/tag272.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73.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27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Modell 1: Aufdeckung stiller Reserven vor 1.1.2020 (Step up)&#10;Steuerneutrale Offenlegung stille Reserven &#10;Steuerbilanz für stille Reserven und Goodwill&#10;Zeitraum während Statusprivileg&#10;Ohne stille Reserven auf Immobilien&#10;Bei Beteiligungen nur wiedereingebrachte Abschreibungen&#10;Realisation begrenzt bis 31.12.2024&#10;Entlastungsbegrenzung für Abschreibungen ab 1.1.2020&#10;&#10;&#10;Modell 2: Offenlegung stiller Reserven bei Beginn SV17 1.1.2020 &#10;Feststellungsverfügung über Höhe stille Reserven und Goodwill&#10;Realisation während 5 Jahren – bis Ende 31.12.2024&#10;Nicht realisierte stille Reserven und Goodwill verfallen am 31.12.2024&#10;Besteuerung zum Sondersatz von 2.4 %&#10;Einbezug in Entlastungsbegrenzung&#10;"/>
</p:tagLst>
</file>

<file path=ppt/tags/tag27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    Varianten – Übergangsrecht – unversteuerte stille Reserven von Statusgesellschaften (2)"/>
</p:tagLst>
</file>

<file path=ppt/tags/tag27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7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27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7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28.xml><?xml version="1.0" encoding="utf-8"?>
<p:tagLst xmlns:a="http://schemas.openxmlformats.org/drawingml/2006/main" xmlns:r="http://schemas.openxmlformats.org/officeDocument/2006/relationships" xmlns:p="http://schemas.openxmlformats.org/presentationml/2006/main">
  <p:tag name="OFFICATWORKEXPRESSIONTAG" val="[[GetMasterPropertyValue(&quot;Organisation&quot;, &quot;OrganisationLevel1&quot;)]]"/>
</p:tagLst>
</file>

<file path=ppt/tags/tag28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V 17 74.0"/>
</p:tagLst>
</file>

<file path=ppt/tags/tag28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atentbox *)&#10;F&amp;E-Abzug *) 45.0&#10;Entlastungen Kapitalsteuer *) "/>
</p:tagLst>
</file>

<file path=ppt/tags/tag28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Gegenfinanzierung 92.0"/>
</p:tagLst>
</file>

<file path=ppt/tags/tag28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28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höhung Kantonsanteil &#10;dBSt (20,5%) 23.0"/>
</p:tagLst>
</file>

<file path=ppt/tags/tag28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duktion priv. Dividenden-besteuerung (70%) 18.0"/>
</p:tagLst>
</file>

<file path=ppt/tags/tag28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28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28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duktion priv. Dividenden-besteuerung (70%) 18.0"/>
</p:tagLst>
</file>

<file path=ppt/tags/tag28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Basis Budget 2017&#10;&#10;"/>
</p:tagLst>
</file>

<file path=ppt/tags/tag29.xml><?xml version="1.0" encoding="utf-8"?>
<p:tagLst xmlns:a="http://schemas.openxmlformats.org/drawingml/2006/main" xmlns:r="http://schemas.openxmlformats.org/officeDocument/2006/relationships" xmlns:p="http://schemas.openxmlformats.org/presentationml/2006/main">
  <p:tag name="OFFICATWORKEXPRESSIONTAG" val="[[Translate(&quot;Doc.TOC&quot;)]]"/>
</p:tagLst>
</file>

<file path=ppt/tags/tag29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höhung Kantonsanteil &#10;dBSt (20,5%) 23.0"/>
</p:tagLst>
</file>

<file path=ppt/tags/tag29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duktion priv. Dividenden-besteuerung (70%) 18.0"/>
</p:tagLst>
</file>

<file path=ppt/tags/tag29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29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29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9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29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29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V 17 74.0"/>
</p:tagLst>
</file>

<file path=ppt/tags/tag29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Patentbox *)&#10;F&amp;E-Abzug *) 45.0&#10;Entlastungen Kapitalsteuer *) "/>
</p:tagLst>
</file>

<file path=ppt/tags/tag29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Gegenfinanzierung 92.0"/>
</p:tagLst>
</file>

<file path=ppt/tags/tag3.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0.xml><?xml version="1.0" encoding="utf-8"?>
<p:tagLst xmlns:a="http://schemas.openxmlformats.org/drawingml/2006/main" xmlns:r="http://schemas.openxmlformats.org/officeDocument/2006/relationships" xmlns:p="http://schemas.openxmlformats.org/presentationml/2006/main">
  <p:tag name="OFFICATWORKEXPRESSIONTAG" val="Inhaltsverzeichnis wird automatisch erstellt&#10;Zweite Ebene&#10;Dritte Ebene&#10;Vierte Ebene&#10;Fünfte Ebene"/>
</p:tagLst>
</file>

<file path=ppt/tags/tag30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30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höhung Kantonsanteil &#10;dBSt (20,5%) 23.0"/>
</p:tagLst>
</file>

<file path=ppt/tags/tag30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duktion priv. Dividenden-besteuerung (70%) 18.0"/>
</p:tagLst>
</file>

<file path=ppt/tags/tag30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30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30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duktion priv. Dividenden-besteuerung (70%) 18.0"/>
</p:tagLst>
</file>

<file path=ppt/tags/tag30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höhung Kantonsanteil &#10;dBSt (20,5%) 23.0"/>
</p:tagLst>
</file>

<file path=ppt/tags/tag30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Reduktion priv. Dividenden-besteuerung (70%) 18.0"/>
</p:tagLst>
</file>

<file path=ppt/tags/tag30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30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arifentlastung auf 17.7/14.9% 29.0        "/>
</p:tagLst>
</file>

<file path=ppt/tags/tag31.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1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31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31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31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rläuterungen zu den Wirtschaftsprognosen"/>
</p:tagLst>
</file>

<file path=ppt/tags/tag31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32.xml><?xml version="1.0" encoding="utf-8"?>
<p:tagLst xmlns:a="http://schemas.openxmlformats.org/drawingml/2006/main" xmlns:r="http://schemas.openxmlformats.org/officeDocument/2006/relationships" xmlns:p="http://schemas.openxmlformats.org/presentationml/2006/main">
  <p:tag name="OFFICATWORKEXPRESSIONTAG" val="[[GetMasterPropertyValue(&quot;Organisation&quot;, &quot;OrganisationLevel1&quot;)]]"/>
</p:tagLst>
</file>

<file path=ppt/tags/tag33.xml><?xml version="1.0" encoding="utf-8"?>
<p:tagLst xmlns:a="http://schemas.openxmlformats.org/drawingml/2006/main" xmlns:r="http://schemas.openxmlformats.org/officeDocument/2006/relationships" xmlns:p="http://schemas.openxmlformats.org/presentationml/2006/main">
  <p:tag name="OFFICATWORKEXPRESSIONTAG" val="[[GetMasterPropertyValue(&quot;CustomField&quot;, &quot;PresentationTitle&quot;)]]&#10;"/>
</p:tagLst>
</file>

<file path=ppt/tags/tag34.xml><?xml version="1.0" encoding="utf-8"?>
<p:tagLst xmlns:a="http://schemas.openxmlformats.org/drawingml/2006/main" xmlns:r="http://schemas.openxmlformats.org/officeDocument/2006/relationships" xmlns:p="http://schemas.openxmlformats.org/presentationml/2006/main">
  <p:tag name="OFFICATWORKEXPRESSIONTAG" val="[[GetMasterPropertyValue(&quot;CustomField&quot;, &quot;PresentationSubTitle&quot;)]] "/>
</p:tagLst>
</file>

<file path=ppt/tags/tag35.xml><?xml version="1.0" encoding="utf-8"?>
<p:tagLst xmlns:a="http://schemas.openxmlformats.org/drawingml/2006/main" xmlns:r="http://schemas.openxmlformats.org/officeDocument/2006/relationships" xmlns:p="http://schemas.openxmlformats.org/presentationml/2006/main">
  <p:tag name="OFFICATWORKEXPRESSIONTAG" val="[[GetMasterPropertyValue(&quot;CustomField&quot;, &quot;DocumentDate&quot;)]] "/>
</p:tagLst>
</file>

<file path=ppt/tags/tag36.xml><?xml version="1.0" encoding="utf-8"?>
<p:tagLst xmlns:a="http://schemas.openxmlformats.org/drawingml/2006/main" xmlns:r="http://schemas.openxmlformats.org/officeDocument/2006/relationships" xmlns:p="http://schemas.openxmlformats.org/presentationml/2006/main">
  <p:tag name="OFFICATWORKEXPRESSIONTAG" val="[[MasterProperty(&quot;CustomField&quot;,&quot;PresentationDate&quot;)]]"/>
</p:tagLst>
</file>

<file path=ppt/tags/tag37.xml><?xml version="1.0" encoding="utf-8"?>
<p:tagLst xmlns:a="http://schemas.openxmlformats.org/drawingml/2006/main" xmlns:r="http://schemas.openxmlformats.org/officeDocument/2006/relationships" xmlns:p="http://schemas.openxmlformats.org/presentationml/2006/main">
  <p:tag name="OFFICATWORKEXPRESSIONTAG" val="[[GetMasterPropertyValue(&quot;Organisation&quot;, &quot;OrganisationLevel1&quot;)]]"/>
</p:tagLst>
</file>

<file path=ppt/tags/tag38.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9.xml><?xml version="1.0" encoding="utf-8"?>
<p:tagLst xmlns:a="http://schemas.openxmlformats.org/drawingml/2006/main" xmlns:r="http://schemas.openxmlformats.org/officeDocument/2006/relationships" xmlns:p="http://schemas.openxmlformats.org/presentationml/2006/main">
  <p:tag name="OFFICATWORKEXPRESSIONTAG" val="[[Translate(&quot;Doc.TOC&quot;)]]"/>
</p:tagLst>
</file>

<file path=ppt/tags/tag4.xml><?xml version="1.0" encoding="utf-8"?>
<p:tagLst xmlns:a="http://schemas.openxmlformats.org/drawingml/2006/main" xmlns:r="http://schemas.openxmlformats.org/officeDocument/2006/relationships" xmlns:p="http://schemas.openxmlformats.org/presentationml/2006/main">
  <p:tag name="OFFICATWORKEXPRESSIONTAG" val="[[MasterProperty(&quot;Organisation&quot;,&quot;OrganisationPowerPoint&quot;)]]"/>
</p:tagLst>
</file>

<file path=ppt/tags/tag40.xml><?xml version="1.0" encoding="utf-8"?>
<p:tagLst xmlns:a="http://schemas.openxmlformats.org/drawingml/2006/main" xmlns:r="http://schemas.openxmlformats.org/officeDocument/2006/relationships" xmlns:p="http://schemas.openxmlformats.org/presentationml/2006/main">
  <p:tag name="OFFICATWORKEXPRESSIONTAG" val="Inhaltsverzeichnis wird automatisch erstellt&#10;Zweite Ebene&#10;Dritte Ebene&#10;Vierte Ebene&#10;Fünfte Ebene"/>
</p:tagLst>
</file>

<file path=ppt/tags/tag4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    Bundesgesetz über die Steuerreform und AHV-Finanzierung (STAF)Umsetzung im Kanton AargauExpertsuisse, Hotel Krone Lenzburg20. November 2018, 18.00 Uhr"/>
</p:tagLst>
</file>

<file path=ppt/tags/tag4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Martin Tränkle, Leiter Sektion juristische Personen &#10;Kantonales Steueramt&#10;5001 Aarau"/>
</p:tagLst>
</file>

<file path=ppt/tags/tag4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    BG über die Steuerreform und AHV-Finanzierung (STAF)"/>
</p:tagLst>
</file>

<file path=ppt/tags/tag4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Inhalt&#10;&#10;Notwendigkeit einer Unternehmenssteuerreform&#10;Vergleich USRlll vs. STAF&#10;Ausgangslage&#10;Reform der Bundesgesetzgebung im Steuerbereich&#10;Anhörungsvorlage des Kantons Aargau – Umsetzung &#10;Zeitpläne Umsetzung Bund und Kanton"/>
</p:tagLst>
</file>

<file path=ppt/tags/tag4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Voraussichtlicher Handlungsspielraum"/>
</p:tagLst>
</file>

<file path=ppt/tags/tag4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Tiefe der Patentbox (Outputförderung)&#10;Einführung / Tiefe erhöhter Abzug für F&amp;E (Inputförderung)&#10;Aufdeckung stille Reserven: Festlegung Sondersatz"/>
</p:tagLst>
</file>

<file path=ppt/tags/tag47.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4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Entwicklung&#10;2007   Kontroverse EU - CH: Verstossen kantonale Unternehmenssteuerregimes               gegen Beihilfebestimmung von Freihandelsabkommen CH-EU 1972?&#10;2008   BR beauftragt EFD zur Reform für Unternehmensbesteuerung&#10;2010   Vorschlag EU zum Verhaltenskodex für Unternehmensbesteuerung&#10;2012    EFD: Projektorganisation für USR lll&#10;2015   Botschaft BR für USR llI:   BG über steuerliche Massnahmen zur Stärkung der Wettbewerbsfähigkeit    des Unternehmensstandortes Schweiz&#10;2016    Verabschiedung Gesetz USRlll in eidg. Räten&#10;2017   Referendum USRlll &#10;2018   STAF: BG über die Steuerreform und AHV-Finanzierung&#10;2020    Inkrafttreten?&#10;Ziele STAF&#10;Internationale Akzeptanz schaffen durch Abschaffung von Statusgesellschaften&#10;Fördern der Standortattraktivität&#10;Ergiebigkeit der Gewinnsteuern für Bund, Kantone und Gemeinden&#10;Föderalismus respektieren, Ausgewogenheit garantieren"/>
</p:tagLst>
</file>

<file path=ppt/tags/tag4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Voraussichtlicher Handlungsspielraum"/>
</p:tagLst>
</file>

<file path=ppt/tags/tag5.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5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Tiefe der Patentbox (Outputförderung)&#10;Einführung / Tiefe erhöhter Abzug für F&amp;E (Inputförderung)&#10;Aufdeckung stille Reserven: Festlegung Sondersatz"/>
</p:tagLst>
</file>

<file path=ppt/tags/tag51.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52.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5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Voraussichtlicher Handlungsspielraum"/>
</p:tagLst>
</file>

<file path=ppt/tags/tag5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Tiefe der Patentbox (Outputförderung)&#10;Einführung / Tiefe erhöhter Abzug für F&amp;E (Inputförderung)&#10;Aufdeckung stille Reserven: Festlegung Sondersatz"/>
</p:tagLst>
</file>

<file path=ppt/tags/tag55.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56.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5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Voraussichtlicher Handlungsspielraum"/>
</p:tagLst>
</file>

<file path=ppt/tags/tag5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Tiefe der Patentbox (Outputförderung)&#10;Einführung / Tiefe erhöhter Abzug für F&amp;E (Inputförderung)&#10;Aufdeckung stille Reserven: Festlegung Sondersatz"/>
</p:tagLst>
</file>

<file path=ppt/tags/tag59.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6.xml><?xml version="1.0" encoding="utf-8"?>
<p:tagLst xmlns:a="http://schemas.openxmlformats.org/drawingml/2006/main" xmlns:r="http://schemas.openxmlformats.org/officeDocument/2006/relationships" xmlns:p="http://schemas.openxmlformats.org/presentationml/2006/main">
  <p:tag name="OFFICATWORKEXPRESSIONTAG" val="1. Titel durch Klicken bearbeiten"/>
</p:tagLst>
</file>

<file path=ppt/tags/tag60.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6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Voraussichtlicher Handlungsspielraum"/>
</p:tagLst>
</file>

<file path=ppt/tags/tag6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Tiefe der Patentbox (Outputförderung)&#10;Einführung / Tiefe erhöhter Abzug für F&amp;E (Inputförderung)&#10;Aufdeckung stille Reserven: Festlegung Sondersatz"/>
</p:tagLst>
</file>

<file path=ppt/tags/tag63.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64.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6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HV-Beitragssätze bisher: AG/AN je 4.2 %; SE 7.8 %"/>
</p:tagLst>
</file>

<file path=ppt/tags/tag6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6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68.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69.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7.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0.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24’000"/>
</p:tagLst>
</file>

<file path=ppt/tags/tag7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mit 150’000 Arbeitsplätzen"/>
</p:tagLst>
</file>

<file path=ppt/tags/tag7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7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74.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7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7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77.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78.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79.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8.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80.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8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8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0;Begrüssung, Vorstellung Mitglieder&#10;Zielsetzung&#10;Aktueller Stand der Reform&#10;Voraussichtlicher Handlungsspielraum für die Kantone&#10;Mögliche Strategie des Kantons Aargau&#10;Weiteres Vorgehen; nächste Sitzung"/>
</p:tagLst>
</file>

<file path=ppt/tags/tag83.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84.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8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argau"/>
</p:tagLst>
</file>

<file path=ppt/tags/tag8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argau"/>
</p:tagLst>
</file>

<file path=ppt/tags/tag87.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Genf"/>
</p:tagLst>
</file>

<file path=ppt/tags/tag8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Genf"/>
</p:tagLst>
</file>

<file path=ppt/tags/tag8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Voraussichtlicher Handlungsspielraum"/>
</p:tagLst>
</file>

<file path=ppt/tags/tag9.xml><?xml version="1.0" encoding="utf-8"?>
<p:tagLst xmlns:a="http://schemas.openxmlformats.org/drawingml/2006/main" xmlns:r="http://schemas.openxmlformats.org/officeDocument/2006/relationships" xmlns:p="http://schemas.openxmlformats.org/presentationml/2006/main">
  <p:tag name="OFFICATWORKEXPRESSIONTAG" val="Erste Ebene&#10;Zweite Ebene&#10;Dritte Ebene&#10;Vierte Ebene&#10;Fünfte Ebene"/>
</p:tagLst>
</file>

<file path=ppt/tags/tag90.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91.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15. Februar 2015: Aufhebung Euro-Mindestkurs durch SNB hat zu einer starken Belastung insbesondere der Ertragslage der Schweizer Export- und Binnenwirtschaft (Tourismus, Detailhandel und Zulieferer Exportwirtschaft) geführt&#10;Wachstum hat sich wieder erholt, das reale Wachstum ab 2016 liegt mit 1.7 bis 1.9 % pro Jahr im Rahmen des langfristigen Potentialwachstums&#10;Teuerung war bis 2016 negativ aufgrund der sinkenden Ölpreise und des hohen Franken-Eurokurs; wieder positiv ab 2017&#10;Nominales Wachstums aufgrund tiefer Teuerung steigt von 1.3% im Jahre 2016 auf 2.8% im Jahre 2020 auf ein «normales Niveau» an. &#10;Negativzinsen auf Geldmarkt noch negativ bis Ende 2018, Langfristzinsen bereits ab 2017 wieder positiv&#10;Aktualisierung der Prognosen im 2. Quartal 2017"/>
</p:tagLst>
</file>

<file path=ppt/tags/tag92.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teuerjahr 2016 (Kantons- und Gemeindesteuer)"/>
</p:tagLst>
</file>

<file path=ppt/tags/tag93.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Steuerjahr 2016 (Kantons- und Gemeindesteuer)"/>
</p:tagLst>
</file>

<file path=ppt/tags/tag94.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95.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In Mio. - Steuerertrag kumuliert "/>
</p:tagLst>
</file>

<file path=ppt/tags/tag96.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Anzahl Unternehmen "/>
</p:tagLst>
</file>

<file path=ppt/tags/tag97.xml><?xml version="1.0" encoding="utf-8"?>
<p:tagLst xmlns:a="http://schemas.openxmlformats.org/drawingml/2006/main" xmlns:r="http://schemas.openxmlformats.org/officeDocument/2006/relationships" xmlns:p="http://schemas.openxmlformats.org/presentationml/2006/main">
  <p:tag name="OFFICEATWORKSHAPETHEMENAME" val="aargau.thmx"/>
</p:tagLst>
</file>

<file path=ppt/tags/tag98.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ags/tag99.xml><?xml version="1.0" encoding="utf-8"?>
<p:tagLst xmlns:a="http://schemas.openxmlformats.org/drawingml/2006/main" xmlns:r="http://schemas.openxmlformats.org/officeDocument/2006/relationships" xmlns:p="http://schemas.openxmlformats.org/presentationml/2006/main">
  <p:tag name="OFFICEATWORKSHAPETHEMENAME" val="aargau.thmx"/>
  <p:tag name="OFFICATWORKEXPRESSIONTAG" val="Traktanden"/>
</p:tagLst>
</file>

<file path=ppt/theme/theme1.xml><?xml version="1.0" encoding="utf-8"?>
<a:theme xmlns:a="http://schemas.openxmlformats.org/drawingml/2006/main" name="1_aargau">
  <a:themeElements>
    <a:clrScheme name="Aargau">
      <a:dk1>
        <a:sysClr val="windowText" lastClr="000000"/>
      </a:dk1>
      <a:lt1>
        <a:sysClr val="window" lastClr="FFFFFF"/>
      </a:lt1>
      <a:dk2>
        <a:srgbClr val="1F497D"/>
      </a:dk2>
      <a:lt2>
        <a:srgbClr val="EEECE1"/>
      </a:lt2>
      <a:accent1>
        <a:srgbClr val="0096DF"/>
      </a:accent1>
      <a:accent2>
        <a:srgbClr val="C6E2F6"/>
      </a:accent2>
      <a:accent3>
        <a:srgbClr val="7F501F"/>
      </a:accent3>
      <a:accent4>
        <a:srgbClr val="EAE2DA"/>
      </a:accent4>
      <a:accent5>
        <a:srgbClr val="787878"/>
      </a:accent5>
      <a:accent6>
        <a:srgbClr val="C8C8C8"/>
      </a:accent6>
      <a:hlink>
        <a:srgbClr val="0096DF"/>
      </a:hlink>
      <a:folHlink>
        <a:srgbClr val="787878"/>
      </a:folHlink>
    </a:clrScheme>
    <a:fontScheme name="Standar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DesignTheme>%Themes%\aargau.thmx</DesignTheme>
</file>

<file path=customXml/item2.xml><?xml version="1.0" encoding="utf-8"?>
<DesignTheme>aargau.thmx</DesignTheme>
</file>

<file path=customXml/item3.xml><?xml version="1.0" encoding="utf-8"?>
<DesignTheme>%Themes%\aargau.thmx</DesignTheme>
</file>

<file path=customXml/itemProps1.xml><?xml version="1.0" encoding="utf-8"?>
<ds:datastoreItem xmlns:ds="http://schemas.openxmlformats.org/officeDocument/2006/customXml" ds:itemID="{718B0F92-6D8E-44EA-92A9-A17EFC500A6E}">
  <ds:schemaRefs/>
</ds:datastoreItem>
</file>

<file path=customXml/itemProps2.xml><?xml version="1.0" encoding="utf-8"?>
<ds:datastoreItem xmlns:ds="http://schemas.openxmlformats.org/officeDocument/2006/customXml" ds:itemID="{2C8F2F7D-82ED-492B-AA5B-3CB1693C74E7}">
  <ds:schemaRefs/>
</ds:datastoreItem>
</file>

<file path=customXml/itemProps3.xml><?xml version="1.0" encoding="utf-8"?>
<ds:datastoreItem xmlns:ds="http://schemas.openxmlformats.org/officeDocument/2006/customXml" ds:itemID="{F6BB5D36-2B42-4A7D-9029-96E4B94E73DF}">
  <ds:schemaRefs/>
</ds:datastoreItem>
</file>

<file path=docProps/app.xml><?xml version="1.0" encoding="utf-8"?>
<Properties xmlns="http://schemas.openxmlformats.org/officeDocument/2006/extended-properties" xmlns:vt="http://schemas.openxmlformats.org/officeDocument/2006/docPropsVTypes">
  <Template/>
  <TotalTime>0</TotalTime>
  <Words>4190</Words>
  <Application>Microsoft Office PowerPoint</Application>
  <PresentationFormat>Bildschirmpräsentation (4:3)</PresentationFormat>
  <Paragraphs>1133</Paragraphs>
  <Slides>73</Slides>
  <Notes>29</Notes>
  <HiddenSlides>0</HiddenSlides>
  <MMClips>0</MMClips>
  <ScaleCrop>false</ScaleCrop>
  <HeadingPairs>
    <vt:vector size="4" baseType="variant">
      <vt:variant>
        <vt:lpstr>Design</vt:lpstr>
      </vt:variant>
      <vt:variant>
        <vt:i4>1</vt:i4>
      </vt:variant>
      <vt:variant>
        <vt:lpstr>Folientitel</vt:lpstr>
      </vt:variant>
      <vt:variant>
        <vt:i4>73</vt:i4>
      </vt:variant>
    </vt:vector>
  </HeadingPairs>
  <TitlesOfParts>
    <vt:vector size="74" baseType="lpstr">
      <vt:lpstr>1_aargau</vt:lpstr>
      <vt:lpstr>    Bundesgesetz über die Steuerreform und  AHV-Finanzierung (STAF)   Umsetzung im Kanton Aargau   Expertsuisse, Hotel Krone Lenzburg 20. November 2018, 18.00 Uhr </vt:lpstr>
      <vt:lpstr>    BG über die Steuerreform und AHV-Finanzierung  (STAF)</vt:lpstr>
      <vt:lpstr>Notwendigkeit einer Unternehmenssteuerreform</vt:lpstr>
      <vt:lpstr>Vergleich USRlll – STAF</vt:lpstr>
      <vt:lpstr>Vergleich USRlll – STAF </vt:lpstr>
      <vt:lpstr>Vergleich USRlll – STAF </vt:lpstr>
      <vt:lpstr>Vergleich USRlll – STAF </vt:lpstr>
      <vt:lpstr>Ausgangslage Schweiz</vt:lpstr>
      <vt:lpstr>     Bedeutung für die Unternehmen  Ausgangslage ganze Schweiz </vt:lpstr>
      <vt:lpstr>Ausgangslage Aargau</vt:lpstr>
      <vt:lpstr>Vergleich Aargau – Genf</vt:lpstr>
      <vt:lpstr>    Ausgangslage Aargau Steuereinnahmen nach Grössenkategorien</vt:lpstr>
      <vt:lpstr>    Reform der Bundesgesetzgebung  im Steuerbereich                      </vt:lpstr>
      <vt:lpstr>    Aufhebung Steuerstatusprivilegien                                   </vt:lpstr>
      <vt:lpstr>    Teilbesteuerung von Dividenden                                  </vt:lpstr>
      <vt:lpstr>    Transponierung                                  </vt:lpstr>
      <vt:lpstr>    Begrenzung Rückzahlung KER (1)                               </vt:lpstr>
      <vt:lpstr>    Begrenzung Rückzahlung KER (2)                               </vt:lpstr>
      <vt:lpstr>    Begrenzung Rückzahlung KER (3)                               </vt:lpstr>
      <vt:lpstr>Patentbox (1)  </vt:lpstr>
      <vt:lpstr>Patentbox (2) </vt:lpstr>
      <vt:lpstr>Patentbox (3) </vt:lpstr>
      <vt:lpstr>Patentbox (4)  </vt:lpstr>
      <vt:lpstr>Patentbox (5)  </vt:lpstr>
      <vt:lpstr>Zusatzabzug Forschung und Entwicklung (1) </vt:lpstr>
      <vt:lpstr>Zusatzabzug Forschung und Entwicklung (2) </vt:lpstr>
      <vt:lpstr>Zusatzabzug Forschung und Entwicklung (3) </vt:lpstr>
      <vt:lpstr>Zusatzabzug Forschung und Entwicklung (4) </vt:lpstr>
      <vt:lpstr>Zusatzabzug Forschung und Entwicklung (5)</vt:lpstr>
      <vt:lpstr>Zinsabzug auf Eigenkapital (1) </vt:lpstr>
      <vt:lpstr>Zinsabzug auf Eigenkapital (2) </vt:lpstr>
      <vt:lpstr>Zinsabzug auf Eigenkapital (3) </vt:lpstr>
      <vt:lpstr>Entlastungsbegrenzung </vt:lpstr>
      <vt:lpstr>Aufdeckung stiller Reserven (1) </vt:lpstr>
      <vt:lpstr>Aufdeckung stiller Reserven (2) </vt:lpstr>
      <vt:lpstr>Aufdeckung stiller Reserven (3)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Senkung Gewinnsteuertarif  Durchschnittliche Gewinnsteuersätze (3) </vt:lpstr>
      <vt:lpstr>    Senkung Gewinnsteuertarif (4) Absichten Nachbar-Kantone Gewinnsteuerbelastung heute vs. STAF</vt:lpstr>
      <vt:lpstr>    Senkung Gewinnsteuertarif (5) Absichten Nachbar-Kantone Gewinnsteuerbelastung heute vs. STAF</vt:lpstr>
      <vt:lpstr>    Senkung Gewinnsteuertarif (6) Absichten Nachbar-Kantone – Gewinnsteuer-belastung STAF ohne/mit Ersatzmassnahmen</vt:lpstr>
      <vt:lpstr>PowerPoint-Präsentation</vt:lpstr>
      <vt:lpstr>PowerPoint-Präsentation</vt:lpstr>
      <vt:lpstr>PowerPoint-Präsentation</vt:lpstr>
      <vt:lpstr>PowerPoint-Präsentation</vt:lpstr>
      <vt:lpstr>PowerPoint-Präsentation</vt:lpstr>
      <vt:lpstr>PowerPoint-Präsentation</vt:lpstr>
      <vt:lpstr>    Teilbesteuerung von Dividenden (2)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Vorgängiger step up von Statusgesellschaften  </vt:lpstr>
      <vt:lpstr>    Varianten – Übergangsrecht – unversteuerte stille Reserven von Statusgesellschaften (1)</vt:lpstr>
      <vt:lpstr>    Varianten – Übergangsrecht – unversteuerte stille Reserven von Statusgesellschaften (2)</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Windows-Benutzer</dc:creator>
  <cp:lastModifiedBy>Tränkle Martin  DFRKSTA</cp:lastModifiedBy>
  <cp:revision>806</cp:revision>
  <cp:lastPrinted>2018-08-03T07:33:39Z</cp:lastPrinted>
  <dcterms:created xsi:type="dcterms:W3CDTF">2012-11-23T12:02:30Z</dcterms:created>
  <dcterms:modified xsi:type="dcterms:W3CDTF">2018-11-20T14:40:29Z</dcterms:modified>
</cp:coreProperties>
</file>